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gif" ContentType="image/gif"/>
  <Default Extension="png" ContentType="image/png"/>
  <Default Extension="wmf" ContentType="image/x-wmf"/>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4.svg" ContentType="image/svg+xml"/>
  <Override PartName="/ppt/media/image3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1" r:id="rId4"/>
    <p:sldMasterId id="2147483684" r:id="rId5"/>
    <p:sldMasterId id="2147483694" r:id="rId6"/>
    <p:sldMasterId id="2147483705" r:id="rId7"/>
  </p:sldMasterIdLst>
  <p:notesMasterIdLst>
    <p:notesMasterId r:id="rId10"/>
  </p:notesMasterIdLst>
  <p:sldIdLst>
    <p:sldId id="279" r:id="rId8"/>
    <p:sldId id="600" r:id="rId9"/>
    <p:sldId id="265" r:id="rId11"/>
    <p:sldId id="282" r:id="rId12"/>
    <p:sldId id="343" r:id="rId13"/>
    <p:sldId id="289" r:id="rId14"/>
    <p:sldId id="467" r:id="rId15"/>
    <p:sldId id="368" r:id="rId16"/>
    <p:sldId id="723" r:id="rId17"/>
    <p:sldId id="326" r:id="rId18"/>
    <p:sldId id="781" r:id="rId19"/>
    <p:sldId id="687" r:id="rId20"/>
    <p:sldId id="727" r:id="rId21"/>
    <p:sldId id="729" r:id="rId22"/>
    <p:sldId id="757" r:id="rId23"/>
    <p:sldId id="756" r:id="rId24"/>
    <p:sldId id="761" r:id="rId25"/>
    <p:sldId id="758" r:id="rId26"/>
    <p:sldId id="760" r:id="rId27"/>
    <p:sldId id="433" r:id="rId28"/>
    <p:sldId id="323" r:id="rId29"/>
    <p:sldId id="268" r:id="rId30"/>
    <p:sldId id="300" r:id="rId31"/>
    <p:sldId id="574" r:id="rId32"/>
    <p:sldId id="276" r:id="rId33"/>
  </p:sldIdLst>
  <p:sldSz cx="9144000" cy="5143500" type="screen16x9"/>
  <p:notesSz cx="9144000" cy="5143500"/>
  <p:custDataLst>
    <p:tags r:id="rId38"/>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08" userDrawn="1">
          <p15:clr>
            <a:srgbClr val="A4A3A4"/>
          </p15:clr>
        </p15:guide>
        <p15:guide id="2" pos="19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ng, Li-Wen" initials="HL" lastIdx="1" clrIdx="0"/>
  <p:cmAuthor id="1" name="xiaoxuan Zeng" initials="xZ" lastIdx="1" clrIdx="0"/>
  <p:cmAuthor id="2" name="Administrat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434"/>
    <a:srgbClr val="003618"/>
    <a:srgbClr val="E1E1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1" d="100"/>
          <a:sy n="101" d="100"/>
        </p:scale>
        <p:origin x="516" y="102"/>
      </p:cViewPr>
      <p:guideLst>
        <p:guide orient="horz" pos="2508"/>
        <p:guide pos="192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8" Type="http://schemas.openxmlformats.org/officeDocument/2006/relationships/tags" Target="tags/tag71.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7BFC0D2-2447-4F16-A194-B31825B34DA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60D783F7-632A-4A0A-BF68-21424DFF18A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F1A4DD-CCED-430D-99F6-82E5F21E7D2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7F274D2-F7EA-4986-9E8E-D2A083A185C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A0156C-4BDD-4548-9082-0077C84CF58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274D2-F7EA-4986-9E8E-D2A083A185C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A0156C-4BDD-4548-9082-0077C84CF58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567" y="902208"/>
            <a:ext cx="2930652" cy="2202180"/>
          </a:xfrm>
          <a:prstGeom prst="rect">
            <a:avLst/>
          </a:prstGeom>
          <a:blipFill>
            <a:blip r:embed="rId2" cstate="print"/>
            <a:stretch>
              <a:fillRect/>
            </a:stretch>
          </a:blipFill>
        </p:spPr>
        <p:txBody>
          <a:bodyPr wrap="square" lIns="0" tIns="0" rIns="0" bIns="0" rtlCol="0"/>
          <a:lstStyle/>
          <a:p/>
        </p:txBody>
      </p:sp>
      <p:sp>
        <p:nvSpPr>
          <p:cNvPr id="17" name="bk object 17"/>
          <p:cNvSpPr/>
          <p:nvPr/>
        </p:nvSpPr>
        <p:spPr>
          <a:xfrm>
            <a:off x="4498847" y="902208"/>
            <a:ext cx="3182111" cy="2186940"/>
          </a:xfrm>
          <a:prstGeom prst="rect">
            <a:avLst/>
          </a:prstGeom>
          <a:blipFill>
            <a:blip r:embed="rId3" cstate="print"/>
            <a:stretch>
              <a:fillRect/>
            </a:stretch>
          </a:blip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5" name="矩形 64"/>
          <p:cNvSpPr/>
          <p:nvPr userDrawn="1"/>
        </p:nvSpPr>
        <p:spPr>
          <a:xfrm>
            <a:off x="1211006" y="1"/>
            <a:ext cx="80979"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6" rIns="68552" bIns="34276" rtlCol="0" anchor="ctr"/>
          <a:lstStyle/>
          <a:p>
            <a:pPr algn="ctr" defTabSz="913765"/>
            <a:endParaRPr lang="zh-CN" altLang="en-US" sz="1275">
              <a:solidFill>
                <a:prstClr val="white"/>
              </a:solidFill>
            </a:endParaRPr>
          </a:p>
        </p:txBody>
      </p:sp>
      <p:sp>
        <p:nvSpPr>
          <p:cNvPr id="14" name="TextBox 15"/>
          <p:cNvSpPr txBox="1"/>
          <p:nvPr userDrawn="1"/>
        </p:nvSpPr>
        <p:spPr>
          <a:xfrm>
            <a:off x="954540" y="339176"/>
            <a:ext cx="593912" cy="264160"/>
          </a:xfrm>
          <a:prstGeom prst="rect">
            <a:avLst/>
          </a:prstGeom>
          <a:noFill/>
        </p:spPr>
        <p:txBody>
          <a:bodyPr wrap="square" lIns="68552" tIns="34276" rIns="68552" bIns="34276" rtlCol="0">
            <a:spAutoFit/>
          </a:bodyPr>
          <a:lstStyle/>
          <a:p>
            <a:pPr algn="ctr" defTabSz="913765"/>
            <a:fld id="{2EEF1883-7A0E-4F66-9932-E581691AD397}" type="slidenum">
              <a:rPr lang="zh-CN" altLang="en-US" sz="1275">
                <a:solidFill>
                  <a:prstClr val="white"/>
                </a:solidFill>
                <a:latin typeface="Impact" panose="020B0806030902050204" pitchFamily="34" charset="0"/>
              </a:rPr>
            </a:fld>
            <a:r>
              <a:rPr lang="zh-CN" altLang="en-US" sz="1275" dirty="0">
                <a:solidFill>
                  <a:prstClr val="white"/>
                </a:solidFill>
                <a:latin typeface="Impact" panose="020B0806030902050204" pitchFamily="34" charset="0"/>
              </a:rPr>
              <a:t> </a:t>
            </a:r>
            <a:endParaRPr lang="zh-CN" altLang="en-US" sz="1275" dirty="0">
              <a:solidFill>
                <a:prstClr val="white"/>
              </a:solidFill>
              <a:latin typeface="Impact" panose="020B0806030902050204" pitchFamily="34" charset="0"/>
              <a:ea typeface="微软雅黑" panose="020B050302020402020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7F274D2-F7EA-4986-9E8E-D2A083A185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0156C-4BDD-4548-9082-0077C84CF58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567" y="902208"/>
            <a:ext cx="2930652" cy="2202180"/>
          </a:xfrm>
          <a:prstGeom prst="rect">
            <a:avLst/>
          </a:prstGeom>
          <a:blipFill>
            <a:blip r:embed="rId2" cstate="print"/>
            <a:stretch>
              <a:fillRect/>
            </a:stretch>
          </a:blipFill>
        </p:spPr>
        <p:txBody>
          <a:bodyPr wrap="square" lIns="0" tIns="0" rIns="0" bIns="0" rtlCol="0"/>
          <a:lstStyle/>
          <a:p/>
        </p:txBody>
      </p:sp>
      <p:sp>
        <p:nvSpPr>
          <p:cNvPr id="17" name="bk object 17"/>
          <p:cNvSpPr/>
          <p:nvPr/>
        </p:nvSpPr>
        <p:spPr>
          <a:xfrm>
            <a:off x="4498847" y="902208"/>
            <a:ext cx="3182111" cy="2186940"/>
          </a:xfrm>
          <a:prstGeom prst="rect">
            <a:avLst/>
          </a:prstGeom>
          <a:blipFill>
            <a:blip r:embed="rId3" cstate="print"/>
            <a:stretch>
              <a:fillRect/>
            </a:stretch>
          </a:blip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5" name="矩形 64"/>
          <p:cNvSpPr/>
          <p:nvPr userDrawn="1"/>
        </p:nvSpPr>
        <p:spPr>
          <a:xfrm>
            <a:off x="1211006" y="1"/>
            <a:ext cx="80979"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6" rIns="68552" bIns="34276" rtlCol="0" anchor="ctr"/>
          <a:lstStyle/>
          <a:p>
            <a:pPr algn="ctr" defTabSz="913765"/>
            <a:endParaRPr lang="zh-CN" altLang="en-US" sz="1275">
              <a:solidFill>
                <a:prstClr val="white"/>
              </a:solidFill>
            </a:endParaRPr>
          </a:p>
        </p:txBody>
      </p:sp>
      <p:sp>
        <p:nvSpPr>
          <p:cNvPr id="14" name="TextBox 15"/>
          <p:cNvSpPr txBox="1"/>
          <p:nvPr userDrawn="1"/>
        </p:nvSpPr>
        <p:spPr>
          <a:xfrm>
            <a:off x="954540" y="339176"/>
            <a:ext cx="593912" cy="264160"/>
          </a:xfrm>
          <a:prstGeom prst="rect">
            <a:avLst/>
          </a:prstGeom>
          <a:noFill/>
        </p:spPr>
        <p:txBody>
          <a:bodyPr wrap="square" lIns="68552" tIns="34276" rIns="68552" bIns="34276" rtlCol="0">
            <a:spAutoFit/>
          </a:bodyPr>
          <a:lstStyle/>
          <a:p>
            <a:pPr algn="ctr" defTabSz="913765"/>
            <a:fld id="{2EEF1883-7A0E-4F66-9932-E581691AD397}" type="slidenum">
              <a:rPr lang="zh-CN" altLang="en-US" sz="1275">
                <a:solidFill>
                  <a:prstClr val="white"/>
                </a:solidFill>
                <a:latin typeface="Impact" panose="020B0806030902050204" pitchFamily="34" charset="0"/>
              </a:rPr>
            </a:fld>
            <a:r>
              <a:rPr lang="zh-CN" altLang="en-US" sz="1275" dirty="0">
                <a:solidFill>
                  <a:prstClr val="white"/>
                </a:solidFill>
                <a:latin typeface="Impact" panose="020B0806030902050204" pitchFamily="34" charset="0"/>
              </a:rPr>
              <a:t> </a:t>
            </a:r>
            <a:endParaRPr lang="zh-CN" altLang="en-US" sz="1275" dirty="0">
              <a:solidFill>
                <a:prstClr val="white"/>
              </a:solidFill>
              <a:latin typeface="Impact" panose="020B0806030902050204" pitchFamily="34" charset="0"/>
              <a:ea typeface="微软雅黑" panose="020B050302020402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7F274D2-F7EA-4986-9E8E-D2A083A185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0156C-4BDD-4548-9082-0077C84CF587}"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567" y="902208"/>
            <a:ext cx="2930652" cy="2202180"/>
          </a:xfrm>
          <a:prstGeom prst="rect">
            <a:avLst/>
          </a:prstGeom>
          <a:blipFill>
            <a:blip r:embed="rId2" cstate="print"/>
            <a:stretch>
              <a:fillRect/>
            </a:stretch>
          </a:blipFill>
        </p:spPr>
        <p:txBody>
          <a:bodyPr wrap="square" lIns="0" tIns="0" rIns="0" bIns="0" rtlCol="0"/>
          <a:lstStyle/>
          <a:p/>
        </p:txBody>
      </p:sp>
      <p:sp>
        <p:nvSpPr>
          <p:cNvPr id="17" name="bk object 17"/>
          <p:cNvSpPr/>
          <p:nvPr/>
        </p:nvSpPr>
        <p:spPr>
          <a:xfrm>
            <a:off x="4498847" y="902208"/>
            <a:ext cx="3182111" cy="2186940"/>
          </a:xfrm>
          <a:prstGeom prst="rect">
            <a:avLst/>
          </a:prstGeom>
          <a:blipFill>
            <a:blip r:embed="rId3" cstate="print"/>
            <a:stretch>
              <a:fillRect/>
            </a:stretch>
          </a:blip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5" name="矩形 64"/>
          <p:cNvSpPr/>
          <p:nvPr userDrawn="1"/>
        </p:nvSpPr>
        <p:spPr>
          <a:xfrm>
            <a:off x="1211006" y="1"/>
            <a:ext cx="80979"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6" rIns="68552" bIns="34276" rtlCol="0" anchor="ctr"/>
          <a:lstStyle/>
          <a:p>
            <a:pPr algn="ctr" defTabSz="913765"/>
            <a:endParaRPr lang="zh-CN" altLang="en-US" sz="1275">
              <a:solidFill>
                <a:prstClr val="white"/>
              </a:solidFill>
            </a:endParaRPr>
          </a:p>
        </p:txBody>
      </p:sp>
      <p:sp>
        <p:nvSpPr>
          <p:cNvPr id="14" name="TextBox 15"/>
          <p:cNvSpPr txBox="1"/>
          <p:nvPr userDrawn="1"/>
        </p:nvSpPr>
        <p:spPr>
          <a:xfrm>
            <a:off x="954540" y="339176"/>
            <a:ext cx="593912" cy="264160"/>
          </a:xfrm>
          <a:prstGeom prst="rect">
            <a:avLst/>
          </a:prstGeom>
          <a:noFill/>
        </p:spPr>
        <p:txBody>
          <a:bodyPr wrap="square" lIns="68552" tIns="34276" rIns="68552" bIns="34276" rtlCol="0">
            <a:spAutoFit/>
          </a:bodyPr>
          <a:lstStyle/>
          <a:p>
            <a:pPr algn="ctr" defTabSz="913765"/>
            <a:fld id="{2EEF1883-7A0E-4F66-9932-E581691AD397}" type="slidenum">
              <a:rPr lang="zh-CN" altLang="en-US" sz="1275">
                <a:solidFill>
                  <a:prstClr val="white"/>
                </a:solidFill>
                <a:latin typeface="Impact" panose="020B0806030902050204" pitchFamily="34" charset="0"/>
              </a:rPr>
            </a:fld>
            <a:r>
              <a:rPr lang="zh-CN" altLang="en-US" sz="1275" dirty="0">
                <a:solidFill>
                  <a:prstClr val="white"/>
                </a:solidFill>
                <a:latin typeface="Impact" panose="020B0806030902050204" pitchFamily="34" charset="0"/>
              </a:rPr>
              <a:t> </a:t>
            </a:r>
            <a:endParaRPr lang="zh-CN" altLang="en-US" sz="1275" dirty="0">
              <a:solidFill>
                <a:prstClr val="white"/>
              </a:solidFill>
              <a:latin typeface="Impact" panose="020B0806030902050204" pitchFamily="34" charset="0"/>
              <a:ea typeface="微软雅黑" panose="020B0503020204020204" charset="-122"/>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567" y="902208"/>
            <a:ext cx="2930652" cy="2202180"/>
          </a:xfrm>
          <a:prstGeom prst="rect">
            <a:avLst/>
          </a:prstGeom>
          <a:blipFill>
            <a:blip r:embed="rId2" cstate="print"/>
            <a:stretch>
              <a:fillRect/>
            </a:stretch>
          </a:blipFill>
        </p:spPr>
        <p:txBody>
          <a:bodyPr wrap="square" lIns="0" tIns="0" rIns="0" bIns="0" rtlCol="0"/>
          <a:lstStyle/>
          <a:p/>
        </p:txBody>
      </p:sp>
      <p:sp>
        <p:nvSpPr>
          <p:cNvPr id="17" name="bk object 17"/>
          <p:cNvSpPr/>
          <p:nvPr/>
        </p:nvSpPr>
        <p:spPr>
          <a:xfrm>
            <a:off x="4498847" y="902208"/>
            <a:ext cx="3182111" cy="2186940"/>
          </a:xfrm>
          <a:prstGeom prst="rect">
            <a:avLst/>
          </a:prstGeom>
          <a:blipFill>
            <a:blip r:embed="rId3" cstate="print"/>
            <a:stretch>
              <a:fillRect/>
            </a:stretch>
          </a:blip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5" name="矩形 64"/>
          <p:cNvSpPr/>
          <p:nvPr userDrawn="1"/>
        </p:nvSpPr>
        <p:spPr>
          <a:xfrm>
            <a:off x="1211006" y="1"/>
            <a:ext cx="80979"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6" rIns="68552" bIns="34276" rtlCol="0" anchor="ctr"/>
          <a:lstStyle/>
          <a:p>
            <a:pPr algn="ctr" defTabSz="913765"/>
            <a:endParaRPr lang="zh-CN" altLang="en-US" sz="1275">
              <a:solidFill>
                <a:prstClr val="white"/>
              </a:solidFill>
            </a:endParaRPr>
          </a:p>
        </p:txBody>
      </p:sp>
      <p:sp>
        <p:nvSpPr>
          <p:cNvPr id="14" name="TextBox 15"/>
          <p:cNvSpPr txBox="1"/>
          <p:nvPr userDrawn="1"/>
        </p:nvSpPr>
        <p:spPr>
          <a:xfrm>
            <a:off x="954540" y="339176"/>
            <a:ext cx="593912" cy="264160"/>
          </a:xfrm>
          <a:prstGeom prst="rect">
            <a:avLst/>
          </a:prstGeom>
          <a:noFill/>
        </p:spPr>
        <p:txBody>
          <a:bodyPr wrap="square" lIns="68552" tIns="34276" rIns="68552" bIns="34276" rtlCol="0">
            <a:spAutoFit/>
          </a:bodyPr>
          <a:lstStyle/>
          <a:p>
            <a:pPr algn="ctr" defTabSz="913765"/>
            <a:fld id="{2EEF1883-7A0E-4F66-9932-E581691AD397}" type="slidenum">
              <a:rPr lang="zh-CN" altLang="en-US" sz="1275">
                <a:solidFill>
                  <a:prstClr val="white"/>
                </a:solidFill>
                <a:latin typeface="Impact" panose="020B0806030902050204" pitchFamily="34" charset="0"/>
              </a:rPr>
            </a:fld>
            <a:r>
              <a:rPr lang="zh-CN" altLang="en-US" sz="1275" dirty="0">
                <a:solidFill>
                  <a:prstClr val="white"/>
                </a:solidFill>
                <a:latin typeface="Impact" panose="020B0806030902050204" pitchFamily="34" charset="0"/>
              </a:rPr>
              <a:t> </a:t>
            </a:r>
            <a:endParaRPr lang="zh-CN" altLang="en-US" sz="1275" dirty="0">
              <a:solidFill>
                <a:prstClr val="white"/>
              </a:solidFill>
              <a:latin typeface="Impact" panose="020B0806030902050204" pitchFamily="34" charset="0"/>
              <a:ea typeface="微软雅黑" panose="020B050302020402020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567" y="902208"/>
            <a:ext cx="2930652" cy="2202180"/>
          </a:xfrm>
          <a:prstGeom prst="rect">
            <a:avLst/>
          </a:prstGeom>
          <a:blipFill>
            <a:blip r:embed="rId2" cstate="print"/>
            <a:stretch>
              <a:fillRect/>
            </a:stretch>
          </a:blipFill>
        </p:spPr>
        <p:txBody>
          <a:bodyPr wrap="square" lIns="0" tIns="0" rIns="0" bIns="0" rtlCol="0"/>
          <a:lstStyle/>
          <a:p/>
        </p:txBody>
      </p:sp>
      <p:sp>
        <p:nvSpPr>
          <p:cNvPr id="17" name="bk object 17"/>
          <p:cNvSpPr/>
          <p:nvPr/>
        </p:nvSpPr>
        <p:spPr>
          <a:xfrm>
            <a:off x="4498847" y="902208"/>
            <a:ext cx="3182111" cy="2186940"/>
          </a:xfrm>
          <a:prstGeom prst="rect">
            <a:avLst/>
          </a:prstGeom>
          <a:blipFill>
            <a:blip r:embed="rId3" cstate="print"/>
            <a:stretch>
              <a:fillRect/>
            </a:stretch>
          </a:blip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274D2-F7EA-4986-9E8E-D2A083A185C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A0156C-4BDD-4548-9082-0077C84CF587}"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Tree>
  </p:cSld>
  <p:clrMapOvr>
    <a:masterClrMapping/>
  </p:clrMapOvr>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567" y="902208"/>
            <a:ext cx="2930652" cy="2202180"/>
          </a:xfrm>
          <a:prstGeom prst="rect">
            <a:avLst/>
          </a:prstGeom>
          <a:blipFill>
            <a:blip r:embed="rId2" cstate="print"/>
            <a:stretch>
              <a:fillRect/>
            </a:stretch>
          </a:blipFill>
        </p:spPr>
        <p:txBody>
          <a:bodyPr wrap="square" lIns="0" tIns="0" rIns="0" bIns="0" rtlCol="0"/>
          <a:lstStyle/>
          <a:p/>
        </p:txBody>
      </p:sp>
      <p:sp>
        <p:nvSpPr>
          <p:cNvPr id="17" name="bk object 17"/>
          <p:cNvSpPr/>
          <p:nvPr/>
        </p:nvSpPr>
        <p:spPr>
          <a:xfrm>
            <a:off x="4498847" y="902208"/>
            <a:ext cx="3182111" cy="2186940"/>
          </a:xfrm>
          <a:prstGeom prst="rect">
            <a:avLst/>
          </a:prstGeom>
          <a:blipFill>
            <a:blip r:embed="rId3" cstate="print"/>
            <a:stretch>
              <a:fillRect/>
            </a:stretch>
          </a:blip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5" name="矩形 64"/>
          <p:cNvSpPr/>
          <p:nvPr userDrawn="1"/>
        </p:nvSpPr>
        <p:spPr>
          <a:xfrm>
            <a:off x="1211006" y="1"/>
            <a:ext cx="80979"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6" rIns="68552" bIns="34276" rtlCol="0" anchor="ctr"/>
          <a:lstStyle/>
          <a:p>
            <a:pPr algn="ctr" defTabSz="913765"/>
            <a:endParaRPr lang="zh-CN" altLang="en-US" sz="1275">
              <a:solidFill>
                <a:prstClr val="white"/>
              </a:solidFill>
            </a:endParaRPr>
          </a:p>
        </p:txBody>
      </p:sp>
      <p:sp>
        <p:nvSpPr>
          <p:cNvPr id="14" name="TextBox 15"/>
          <p:cNvSpPr txBox="1"/>
          <p:nvPr userDrawn="1"/>
        </p:nvSpPr>
        <p:spPr>
          <a:xfrm>
            <a:off x="954540" y="339176"/>
            <a:ext cx="593912" cy="264160"/>
          </a:xfrm>
          <a:prstGeom prst="rect">
            <a:avLst/>
          </a:prstGeom>
          <a:noFill/>
        </p:spPr>
        <p:txBody>
          <a:bodyPr wrap="square" lIns="68552" tIns="34276" rIns="68552" bIns="34276" rtlCol="0">
            <a:spAutoFit/>
          </a:bodyPr>
          <a:lstStyle/>
          <a:p>
            <a:pPr algn="ctr" defTabSz="913765"/>
            <a:fld id="{2EEF1883-7A0E-4F66-9932-E581691AD397}" type="slidenum">
              <a:rPr lang="zh-CN" altLang="en-US" sz="1275">
                <a:solidFill>
                  <a:prstClr val="white"/>
                </a:solidFill>
                <a:latin typeface="Impact" panose="020B0806030902050204" pitchFamily="34" charset="0"/>
              </a:rPr>
            </a:fld>
            <a:r>
              <a:rPr lang="zh-CN" altLang="en-US" sz="1275" dirty="0">
                <a:solidFill>
                  <a:prstClr val="white"/>
                </a:solidFill>
                <a:latin typeface="Impact" panose="020B0806030902050204" pitchFamily="34" charset="0"/>
              </a:rPr>
              <a:t> </a:t>
            </a:r>
            <a:endParaRPr lang="zh-CN" altLang="en-US" sz="1275" dirty="0">
              <a:solidFill>
                <a:prstClr val="white"/>
              </a:solidFill>
              <a:latin typeface="Impact" panose="020B0806030902050204" pitchFamily="34" charset="0"/>
              <a:ea typeface="微软雅黑" panose="020B0503020204020204" charset="-122"/>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7F274D2-F7EA-4986-9E8E-D2A083A185C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A0156C-4BDD-4548-9082-0077C84CF587}"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274D2-F7EA-4986-9E8E-D2A083A185C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A0156C-4BDD-4548-9082-0077C84CF58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5" name="矩形 64"/>
          <p:cNvSpPr/>
          <p:nvPr userDrawn="1"/>
        </p:nvSpPr>
        <p:spPr>
          <a:xfrm>
            <a:off x="1211006" y="1"/>
            <a:ext cx="80979"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6" rIns="68552" bIns="34276" rtlCol="0" anchor="ctr"/>
          <a:lstStyle/>
          <a:p>
            <a:pPr algn="ctr" defTabSz="913765"/>
            <a:endParaRPr lang="zh-CN" altLang="en-US" sz="1275">
              <a:solidFill>
                <a:prstClr val="white"/>
              </a:solidFill>
            </a:endParaRPr>
          </a:p>
        </p:txBody>
      </p:sp>
      <p:sp>
        <p:nvSpPr>
          <p:cNvPr id="14" name="TextBox 15"/>
          <p:cNvSpPr txBox="1"/>
          <p:nvPr userDrawn="1"/>
        </p:nvSpPr>
        <p:spPr>
          <a:xfrm>
            <a:off x="954540" y="339176"/>
            <a:ext cx="593912" cy="264160"/>
          </a:xfrm>
          <a:prstGeom prst="rect">
            <a:avLst/>
          </a:prstGeom>
          <a:noFill/>
        </p:spPr>
        <p:txBody>
          <a:bodyPr wrap="square" lIns="68552" tIns="34276" rIns="68552" bIns="34276" rtlCol="0">
            <a:spAutoFit/>
          </a:bodyPr>
          <a:lstStyle/>
          <a:p>
            <a:pPr algn="ctr" defTabSz="913765"/>
            <a:fld id="{2EEF1883-7A0E-4F66-9932-E581691AD397}" type="slidenum">
              <a:rPr lang="zh-CN" altLang="en-US" sz="1275">
                <a:solidFill>
                  <a:prstClr val="white"/>
                </a:solidFill>
                <a:latin typeface="Impact" panose="020B0806030902050204" pitchFamily="34" charset="0"/>
              </a:rPr>
            </a:fld>
            <a:r>
              <a:rPr lang="zh-CN" altLang="en-US" sz="1275" dirty="0">
                <a:solidFill>
                  <a:prstClr val="white"/>
                </a:solidFill>
                <a:latin typeface="Impact" panose="020B0806030902050204" pitchFamily="34" charset="0"/>
              </a:rPr>
              <a:t> </a:t>
            </a:r>
            <a:endParaRPr lang="zh-CN" altLang="en-US" sz="1275" dirty="0">
              <a:solidFill>
                <a:prstClr val="white"/>
              </a:solidFill>
              <a:latin typeface="Impact" panose="020B0806030902050204" pitchFamily="34" charset="0"/>
              <a:ea typeface="微软雅黑" panose="020B050302020402020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1" Type="http://schemas.openxmlformats.org/officeDocument/2006/relationships/theme" Target="../theme/theme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3" Type="http://schemas.openxmlformats.org/officeDocument/2006/relationships/theme" Target="../theme/theme3.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0" Type="http://schemas.openxmlformats.org/officeDocument/2006/relationships/theme" Target="../theme/theme4.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1" Type="http://schemas.openxmlformats.org/officeDocument/2006/relationships/theme" Target="../theme/theme5.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2" Type="http://schemas.openxmlformats.org/officeDocument/2006/relationships/theme" Target="../theme/theme6.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65245" y="1732457"/>
            <a:ext cx="1413509" cy="1285239"/>
          </a:xfrm>
          <a:prstGeom prst="rect">
            <a:avLst/>
          </a:prstGeom>
        </p:spPr>
        <p:txBody>
          <a:bodyPr wrap="square" lIns="0" tIns="0" rIns="0" bIns="0">
            <a:spAutoFit/>
          </a:bodyPr>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618490" y="1498726"/>
            <a:ext cx="5829935" cy="1270000"/>
          </a:xfrm>
          <a:prstGeom prst="rect">
            <a:avLst/>
          </a:prstGeom>
        </p:spPr>
        <p:txBody>
          <a:bodyPr wrap="square" lIns="0" tIns="0" rIns="0" bIns="0">
            <a:spAutoFit/>
          </a:bodyPr>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65245" y="1732457"/>
            <a:ext cx="1413509" cy="1285239"/>
          </a:xfrm>
          <a:prstGeom prst="rect">
            <a:avLst/>
          </a:prstGeom>
        </p:spPr>
        <p:txBody>
          <a:bodyPr wrap="square" lIns="0" tIns="0" rIns="0" bIns="0">
            <a:spAutoFit/>
          </a:bodyPr>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618490" y="1498726"/>
            <a:ext cx="5829935" cy="1270000"/>
          </a:xfrm>
          <a:prstGeom prst="rect">
            <a:avLst/>
          </a:prstGeom>
        </p:spPr>
        <p:txBody>
          <a:bodyPr wrap="square" lIns="0" tIns="0" rIns="0" bIns="0">
            <a:spAutoFit/>
          </a:bodyPr>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65245" y="1732457"/>
            <a:ext cx="1413509" cy="1285239"/>
          </a:xfrm>
          <a:prstGeom prst="rect">
            <a:avLst/>
          </a:prstGeom>
        </p:spPr>
        <p:txBody>
          <a:bodyPr wrap="square" lIns="0" tIns="0" rIns="0" bIns="0">
            <a:spAutoFit/>
          </a:bodyPr>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618490" y="1498726"/>
            <a:ext cx="5829935" cy="1270000"/>
          </a:xfrm>
          <a:prstGeom prst="rect">
            <a:avLst/>
          </a:prstGeom>
        </p:spPr>
        <p:txBody>
          <a:bodyPr wrap="square" lIns="0" tIns="0" rIns="0" bIns="0">
            <a:spAutoFit/>
          </a:bodyPr>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65245" y="1732457"/>
            <a:ext cx="1413509" cy="1285239"/>
          </a:xfrm>
          <a:prstGeom prst="rect">
            <a:avLst/>
          </a:prstGeom>
        </p:spPr>
        <p:txBody>
          <a:bodyPr wrap="square" lIns="0" tIns="0" rIns="0" bIns="0">
            <a:spAutoFit/>
          </a:bodyPr>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618490" y="1498726"/>
            <a:ext cx="5829935" cy="1270000"/>
          </a:xfrm>
          <a:prstGeom prst="rect">
            <a:avLst/>
          </a:prstGeom>
        </p:spPr>
        <p:txBody>
          <a:bodyPr wrap="square" lIns="0" tIns="0" rIns="0" bIns="0">
            <a:spAutoFit/>
          </a:bodyPr>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65245" y="1732457"/>
            <a:ext cx="1413509" cy="1285239"/>
          </a:xfrm>
          <a:prstGeom prst="rect">
            <a:avLst/>
          </a:prstGeom>
        </p:spPr>
        <p:txBody>
          <a:bodyPr wrap="square" lIns="0" tIns="0" rIns="0" bIns="0">
            <a:spAutoFit/>
          </a:bodyPr>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618490" y="1498726"/>
            <a:ext cx="5829935" cy="1270000"/>
          </a:xfrm>
          <a:prstGeom prst="rect">
            <a:avLst/>
          </a:prstGeom>
        </p:spPr>
        <p:txBody>
          <a:bodyPr wrap="square" lIns="0" tIns="0" rIns="0" bIns="0">
            <a:spAutoFit/>
          </a:bodyPr>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65245" y="1732457"/>
            <a:ext cx="1413509" cy="1285239"/>
          </a:xfrm>
          <a:prstGeom prst="rect">
            <a:avLst/>
          </a:prstGeom>
        </p:spPr>
        <p:txBody>
          <a:bodyPr wrap="square" lIns="0" tIns="0" rIns="0" bIns="0">
            <a:spAutoFit/>
          </a:bodyPr>
          <a:lstStyle>
            <a:lvl1pPr>
              <a:defRPr sz="27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618490" y="1498726"/>
            <a:ext cx="5829935" cy="1270000"/>
          </a:xfrm>
          <a:prstGeom prst="rect">
            <a:avLst/>
          </a:prstGeom>
        </p:spPr>
        <p:txBody>
          <a:bodyPr wrap="square" lIns="0" tIns="0" rIns="0" bIns="0">
            <a:spAutoFit/>
          </a:bodyPr>
          <a:lstStyle>
            <a:lvl1pPr>
              <a:defRPr sz="14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21.wmf"/><Relationship Id="rId4" Type="http://schemas.openxmlformats.org/officeDocument/2006/relationships/oleObject" Target="../embeddings/oleObject5.bin"/><Relationship Id="rId3" Type="http://schemas.openxmlformats.org/officeDocument/2006/relationships/tags" Target="../tags/tag10.xml"/><Relationship Id="rId2" Type="http://schemas.openxmlformats.org/officeDocument/2006/relationships/image" Target="../media/image4.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21.xml"/><Relationship Id="rId5" Type="http://schemas.openxmlformats.org/officeDocument/2006/relationships/image" Target="../media/image25.wmf"/><Relationship Id="rId4" Type="http://schemas.openxmlformats.org/officeDocument/2006/relationships/oleObject" Target="../embeddings/oleObject6.bin"/><Relationship Id="rId3" Type="http://schemas.openxmlformats.org/officeDocument/2006/relationships/tags" Target="../tags/tag11.xml"/><Relationship Id="rId2" Type="http://schemas.openxmlformats.org/officeDocument/2006/relationships/image" Target="../media/image4.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21.wmf"/><Relationship Id="rId29" Type="http://schemas.openxmlformats.org/officeDocument/2006/relationships/vmlDrawing" Target="../drawings/vmlDrawing6.vml"/><Relationship Id="rId28" Type="http://schemas.openxmlformats.org/officeDocument/2006/relationships/slideLayout" Target="../slideLayouts/slideLayout2.xml"/><Relationship Id="rId27" Type="http://schemas.openxmlformats.org/officeDocument/2006/relationships/image" Target="../media/image4.png"/><Relationship Id="rId26" Type="http://schemas.openxmlformats.org/officeDocument/2006/relationships/image" Target="../media/image30.jpeg"/><Relationship Id="rId25" Type="http://schemas.openxmlformats.org/officeDocument/2006/relationships/image" Target="../media/image29.jpeg"/><Relationship Id="rId24" Type="http://schemas.openxmlformats.org/officeDocument/2006/relationships/image" Target="../media/image28.png"/><Relationship Id="rId23" Type="http://schemas.openxmlformats.org/officeDocument/2006/relationships/image" Target="../media/image27.png"/><Relationship Id="rId22" Type="http://schemas.openxmlformats.org/officeDocument/2006/relationships/image" Target="../media/image26.jpeg"/><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oleObject" Target="../embeddings/oleObject7.bin"/><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3" Type="http://schemas.openxmlformats.org/officeDocument/2006/relationships/image" Target="../media/image33.png"/><Relationship Id="rId2" Type="http://schemas.openxmlformats.org/officeDocument/2006/relationships/image" Target="../media/image32.png"/><Relationship Id="rId14" Type="http://schemas.openxmlformats.org/officeDocument/2006/relationships/notesSlide" Target="../notesSlides/notesSlide3.xml"/><Relationship Id="rId13" Type="http://schemas.openxmlformats.org/officeDocument/2006/relationships/slideLayout" Target="../slideLayouts/slideLayout11.xml"/><Relationship Id="rId12" Type="http://schemas.openxmlformats.org/officeDocument/2006/relationships/image" Target="../media/image4.png"/><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1.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4.png"/><Relationship Id="rId1" Type="http://schemas.openxmlformats.org/officeDocument/2006/relationships/tags" Target="../tags/tag36.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image" Target="../media/image4.png"/><Relationship Id="rId1" Type="http://schemas.openxmlformats.org/officeDocument/2006/relationships/image" Target="../media/image30.jpeg"/></Relationships>
</file>

<file path=ppt/slides/_rels/slide17.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image" Target="../media/image4.png"/><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wmf"/><Relationship Id="rId2" Type="http://schemas.openxmlformats.org/officeDocument/2006/relationships/oleObject" Target="../embeddings/oleObject8.bin"/><Relationship Id="rId18" Type="http://schemas.openxmlformats.org/officeDocument/2006/relationships/notesSlide" Target="../notesSlides/notesSlide5.xml"/><Relationship Id="rId17" Type="http://schemas.openxmlformats.org/officeDocument/2006/relationships/vmlDrawing" Target="../drawings/vmlDrawing7.vml"/><Relationship Id="rId16" Type="http://schemas.openxmlformats.org/officeDocument/2006/relationships/slideLayout" Target="../slideLayouts/slideLayout11.xml"/><Relationship Id="rId15" Type="http://schemas.openxmlformats.org/officeDocument/2006/relationships/tags" Target="../tags/tag53.xml"/><Relationship Id="rId14" Type="http://schemas.openxmlformats.org/officeDocument/2006/relationships/image" Target="../media/image40.png"/><Relationship Id="rId13" Type="http://schemas.openxmlformats.org/officeDocument/2006/relationships/image" Target="../media/image28.png"/><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6.xml"/></Relationships>
</file>

<file path=ppt/slides/_rels/slide18.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image" Target="../media/image4.png"/><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41.png"/><Relationship Id="rId10" Type="http://schemas.openxmlformats.org/officeDocument/2006/relationships/slideLayout" Target="../slideLayouts/slideLayout10.xml"/><Relationship Id="rId1" Type="http://schemas.openxmlformats.org/officeDocument/2006/relationships/tags" Target="../tags/tag54.xml"/></Relationships>
</file>

<file path=ppt/slides/_rels/slide19.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tags" Target="../tags/tag66.xml"/><Relationship Id="rId7" Type="http://schemas.openxmlformats.org/officeDocument/2006/relationships/image" Target="../media/image42.png"/><Relationship Id="rId6" Type="http://schemas.openxmlformats.org/officeDocument/2006/relationships/tags" Target="../tags/tag65.xml"/><Relationship Id="rId5" Type="http://schemas.openxmlformats.org/officeDocument/2006/relationships/image" Target="../media/image4.png"/><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2" Type="http://schemas.openxmlformats.org/officeDocument/2006/relationships/slideLayout" Target="../slideLayouts/slideLayout10.xml"/><Relationship Id="rId11" Type="http://schemas.openxmlformats.org/officeDocument/2006/relationships/image" Target="../media/image44.png"/><Relationship Id="rId10" Type="http://schemas.openxmlformats.org/officeDocument/2006/relationships/tags" Target="../tags/tag67.xml"/><Relationship Id="rId1" Type="http://schemas.openxmlformats.org/officeDocument/2006/relationships/tags" Target="../tags/tag6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58.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4.png"/><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image" Target="../media/image45.GI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68.xml"/></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44.xml"/><Relationship Id="rId6" Type="http://schemas.openxmlformats.org/officeDocument/2006/relationships/image" Target="../media/image4.png"/><Relationship Id="rId5" Type="http://schemas.openxmlformats.org/officeDocument/2006/relationships/image" Target="../media/image51.jpeg"/><Relationship Id="rId4" Type="http://schemas.openxmlformats.org/officeDocument/2006/relationships/image" Target="../media/image50.wmf"/><Relationship Id="rId3" Type="http://schemas.openxmlformats.org/officeDocument/2006/relationships/oleObject" Target="../embeddings/oleObject9.bin"/><Relationship Id="rId2" Type="http://schemas.openxmlformats.org/officeDocument/2006/relationships/image" Target="../media/image49.png"/><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4.png"/><Relationship Id="rId1" Type="http://schemas.openxmlformats.org/officeDocument/2006/relationships/tags" Target="../tags/tag69.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52.xml"/><Relationship Id="rId6" Type="http://schemas.openxmlformats.org/officeDocument/2006/relationships/image" Target="../media/image4.png"/><Relationship Id="rId5" Type="http://schemas.openxmlformats.org/officeDocument/2006/relationships/image" Target="../media/image10.GIF"/><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tags" Target="../tags/tag70.xml"/><Relationship Id="rId1" Type="http://schemas.openxmlformats.org/officeDocument/2006/relationships/image" Target="../media/image52.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image" Target="../media/image5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4.png"/><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6.xml"/><Relationship Id="rId7" Type="http://schemas.openxmlformats.org/officeDocument/2006/relationships/image" Target="../media/image8.wmf"/><Relationship Id="rId6" Type="http://schemas.openxmlformats.org/officeDocument/2006/relationships/oleObject" Target="../embeddings/oleObject2.bin"/><Relationship Id="rId5" Type="http://schemas.openxmlformats.org/officeDocument/2006/relationships/image" Target="../media/image4.png"/><Relationship Id="rId4" Type="http://schemas.openxmlformats.org/officeDocument/2006/relationships/image" Target="../media/image7.wmf"/><Relationship Id="rId3" Type="http://schemas.openxmlformats.org/officeDocument/2006/relationships/oleObject" Target="../embeddings/oleObject1.bin"/><Relationship Id="rId2" Type="http://schemas.openxmlformats.org/officeDocument/2006/relationships/image" Target="../media/image6.png"/><Relationship Id="rId10" Type="http://schemas.openxmlformats.org/officeDocument/2006/relationships/notesSlide" Target="../notesSlides/notesSlide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39.xml"/><Relationship Id="rId7" Type="http://schemas.openxmlformats.org/officeDocument/2006/relationships/image" Target="../media/image4.png"/><Relationship Id="rId6" Type="http://schemas.openxmlformats.org/officeDocument/2006/relationships/image" Target="../media/image11.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10.GIF"/><Relationship Id="rId2" Type="http://schemas.openxmlformats.org/officeDocument/2006/relationships/image" Target="../media/image9.wmf"/><Relationship Id="rId1"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1.xml"/><Relationship Id="rId3" Type="http://schemas.openxmlformats.org/officeDocument/2006/relationships/image" Target="../media/image4.png"/><Relationship Id="rId2" Type="http://schemas.openxmlformats.org/officeDocument/2006/relationships/image" Target="../media/image15.wmf"/><Relationship Id="rId1"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200" y="1047750"/>
            <a:ext cx="9043670" cy="3549015"/>
          </a:xfrm>
          <a:prstGeom prst="rect">
            <a:avLst/>
          </a:prstGeom>
        </p:spPr>
      </p:pic>
      <p:sp>
        <p:nvSpPr>
          <p:cNvPr id="8" name="矩形 7"/>
          <p:cNvSpPr/>
          <p:nvPr/>
        </p:nvSpPr>
        <p:spPr>
          <a:xfrm>
            <a:off x="5867400" y="4019550"/>
            <a:ext cx="3276600" cy="1117151"/>
          </a:xfrm>
          <a:prstGeom prst="rect">
            <a:avLst/>
          </a:prstGeom>
          <a:solidFill>
            <a:schemeClr val="tx2"/>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2000" b="1" dirty="0">
                <a:latin typeface="仿宋" panose="02010609060101010101" pitchFamily="49" charset="-122"/>
                <a:ea typeface="仿宋" panose="02010609060101010101" pitchFamily="49" charset="-122"/>
                <a:sym typeface="+mn-ea"/>
              </a:rPr>
              <a:t>洛阳康贝生物工程有限公司</a:t>
            </a:r>
            <a:endParaRPr lang="zh-CN" altLang="en-US" sz="2000" b="1" dirty="0">
              <a:latin typeface="仿宋" panose="02010609060101010101" pitchFamily="49" charset="-122"/>
              <a:ea typeface="仿宋" panose="02010609060101010101" pitchFamily="49" charset="-122"/>
            </a:endParaRPr>
          </a:p>
          <a:p>
            <a:pPr algn="ctr" defTabSz="913765"/>
            <a:r>
              <a:rPr lang="zh-CN" altLang="en-US" sz="2000" b="1" dirty="0">
                <a:solidFill>
                  <a:prstClr val="white"/>
                </a:solidFill>
                <a:latin typeface="仿宋" panose="02010609060101010101" pitchFamily="49" charset="-122"/>
                <a:ea typeface="仿宋" panose="02010609060101010101" pitchFamily="49" charset="-122"/>
              </a:rPr>
              <a:t>王金伟</a:t>
            </a:r>
            <a:endParaRPr lang="zh-CN" altLang="en-US" sz="2000" b="1" dirty="0">
              <a:solidFill>
                <a:prstClr val="white"/>
              </a:solidFill>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
        <p:nvSpPr>
          <p:cNvPr id="2" name="文本框 1"/>
          <p:cNvSpPr txBox="1"/>
          <p:nvPr>
            <p:custDataLst>
              <p:tags r:id="rId3"/>
            </p:custDataLst>
          </p:nvPr>
        </p:nvSpPr>
        <p:spPr>
          <a:xfrm>
            <a:off x="152400" y="514350"/>
            <a:ext cx="6555105" cy="565150"/>
          </a:xfrm>
          <a:prstGeom prst="rect">
            <a:avLst/>
          </a:prstGeom>
          <a:noFill/>
        </p:spPr>
        <p:txBody>
          <a:bodyPr wrap="square" rtlCol="0" anchor="t">
            <a:spAutoFit/>
          </a:bodyPr>
          <a:p>
            <a:pPr>
              <a:lnSpc>
                <a:spcPct val="110000"/>
              </a:lnSpc>
              <a:buNone/>
            </a:pPr>
            <a:r>
              <a:rPr lang="zh-CN" altLang="en-US" sz="2800" b="1" dirty="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脑功能康复</a:t>
            </a:r>
            <a:r>
              <a:rPr lang="en-US" altLang="zh-CN" sz="2800" b="1" dirty="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sz="2800" b="1" dirty="0" smtClean="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数字化</a:t>
            </a:r>
            <a:r>
              <a:rPr lang="zh-CN" altLang="en-US" sz="2800" b="1" dirty="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延伸医疗</a:t>
            </a:r>
            <a:r>
              <a:rPr lang="zh-CN" altLang="en-US" sz="2800" b="1" dirty="0" smtClean="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服务平台</a:t>
            </a:r>
            <a:endParaRPr lang="zh-CN" altLang="en-US" sz="2800" b="1" dirty="0" smtClean="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3485" y="2495550"/>
            <a:ext cx="1133475" cy="2195195"/>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2724150" y="1342390"/>
            <a:ext cx="6186805" cy="3347720"/>
          </a:xfrm>
          <a:custGeom>
            <a:avLst/>
            <a:gdLst/>
            <a:ahLst/>
            <a:cxnLst/>
            <a:rect l="l" t="t" r="r" b="b"/>
            <a:pathLst>
              <a:path w="5768340" h="3347720">
                <a:moveTo>
                  <a:pt x="5763577" y="3347719"/>
                </a:moveTo>
                <a:lnTo>
                  <a:pt x="4762" y="3347719"/>
                </a:lnTo>
                <a:lnTo>
                  <a:pt x="3289" y="3347491"/>
                </a:lnTo>
                <a:lnTo>
                  <a:pt x="1968" y="3346805"/>
                </a:lnTo>
                <a:lnTo>
                  <a:pt x="914" y="3345751"/>
                </a:lnTo>
                <a:lnTo>
                  <a:pt x="228" y="3344430"/>
                </a:lnTo>
                <a:lnTo>
                  <a:pt x="0" y="3342957"/>
                </a:lnTo>
                <a:lnTo>
                  <a:pt x="0" y="4762"/>
                </a:lnTo>
                <a:lnTo>
                  <a:pt x="4762" y="0"/>
                </a:lnTo>
                <a:lnTo>
                  <a:pt x="5763577" y="0"/>
                </a:lnTo>
                <a:lnTo>
                  <a:pt x="5768339" y="4762"/>
                </a:lnTo>
                <a:lnTo>
                  <a:pt x="9525" y="4762"/>
                </a:lnTo>
                <a:lnTo>
                  <a:pt x="4762" y="9524"/>
                </a:lnTo>
                <a:lnTo>
                  <a:pt x="9525" y="9524"/>
                </a:lnTo>
                <a:lnTo>
                  <a:pt x="9525" y="3338195"/>
                </a:lnTo>
                <a:lnTo>
                  <a:pt x="4762" y="3338194"/>
                </a:lnTo>
                <a:lnTo>
                  <a:pt x="9525" y="3342957"/>
                </a:lnTo>
                <a:lnTo>
                  <a:pt x="5768339" y="3342957"/>
                </a:lnTo>
                <a:lnTo>
                  <a:pt x="5768111" y="3344430"/>
                </a:lnTo>
                <a:lnTo>
                  <a:pt x="5767425" y="3345751"/>
                </a:lnTo>
                <a:lnTo>
                  <a:pt x="5766371" y="3346805"/>
                </a:lnTo>
                <a:lnTo>
                  <a:pt x="5765050" y="3347491"/>
                </a:lnTo>
                <a:lnTo>
                  <a:pt x="5763577" y="3347719"/>
                </a:lnTo>
                <a:close/>
              </a:path>
              <a:path w="5768340" h="3347720">
                <a:moveTo>
                  <a:pt x="9525" y="9524"/>
                </a:moveTo>
                <a:lnTo>
                  <a:pt x="4762" y="9524"/>
                </a:lnTo>
                <a:lnTo>
                  <a:pt x="9525" y="4762"/>
                </a:lnTo>
                <a:lnTo>
                  <a:pt x="9525" y="9524"/>
                </a:lnTo>
                <a:close/>
              </a:path>
              <a:path w="5768340" h="3347720">
                <a:moveTo>
                  <a:pt x="5758814" y="9524"/>
                </a:moveTo>
                <a:lnTo>
                  <a:pt x="9525" y="9524"/>
                </a:lnTo>
                <a:lnTo>
                  <a:pt x="9525" y="4762"/>
                </a:lnTo>
                <a:lnTo>
                  <a:pt x="5758814" y="4762"/>
                </a:lnTo>
                <a:lnTo>
                  <a:pt x="5758814" y="9524"/>
                </a:lnTo>
                <a:close/>
              </a:path>
              <a:path w="5768340" h="3347720">
                <a:moveTo>
                  <a:pt x="5758814" y="3342957"/>
                </a:moveTo>
                <a:lnTo>
                  <a:pt x="5758814" y="4762"/>
                </a:lnTo>
                <a:lnTo>
                  <a:pt x="5763577" y="9524"/>
                </a:lnTo>
                <a:lnTo>
                  <a:pt x="5768339" y="9524"/>
                </a:lnTo>
                <a:lnTo>
                  <a:pt x="5768339" y="3338195"/>
                </a:lnTo>
                <a:lnTo>
                  <a:pt x="5763577" y="3338194"/>
                </a:lnTo>
                <a:lnTo>
                  <a:pt x="5758814" y="3342957"/>
                </a:lnTo>
                <a:close/>
              </a:path>
              <a:path w="5768340" h="3347720">
                <a:moveTo>
                  <a:pt x="5768339" y="9524"/>
                </a:moveTo>
                <a:lnTo>
                  <a:pt x="5763577" y="9524"/>
                </a:lnTo>
                <a:lnTo>
                  <a:pt x="5758814" y="4762"/>
                </a:lnTo>
                <a:lnTo>
                  <a:pt x="5768339" y="4762"/>
                </a:lnTo>
                <a:lnTo>
                  <a:pt x="5768339" y="9524"/>
                </a:lnTo>
                <a:close/>
              </a:path>
              <a:path w="5768340" h="3347720">
                <a:moveTo>
                  <a:pt x="9525" y="3342957"/>
                </a:moveTo>
                <a:lnTo>
                  <a:pt x="4762" y="3338194"/>
                </a:lnTo>
                <a:lnTo>
                  <a:pt x="9525" y="3338194"/>
                </a:lnTo>
                <a:lnTo>
                  <a:pt x="9525" y="3342957"/>
                </a:lnTo>
                <a:close/>
              </a:path>
              <a:path w="5768340" h="3347720">
                <a:moveTo>
                  <a:pt x="5758814" y="3342957"/>
                </a:moveTo>
                <a:lnTo>
                  <a:pt x="9525" y="3342957"/>
                </a:lnTo>
                <a:lnTo>
                  <a:pt x="9525" y="3338194"/>
                </a:lnTo>
                <a:lnTo>
                  <a:pt x="5758814" y="3338194"/>
                </a:lnTo>
                <a:lnTo>
                  <a:pt x="5758814" y="3342957"/>
                </a:lnTo>
                <a:close/>
              </a:path>
              <a:path w="5768340" h="3347720">
                <a:moveTo>
                  <a:pt x="5768339" y="3342957"/>
                </a:moveTo>
                <a:lnTo>
                  <a:pt x="5758814" y="3342957"/>
                </a:lnTo>
                <a:lnTo>
                  <a:pt x="5763577" y="3338194"/>
                </a:lnTo>
                <a:lnTo>
                  <a:pt x="5768339" y="3338195"/>
                </a:lnTo>
                <a:lnTo>
                  <a:pt x="5768339" y="3342957"/>
                </a:lnTo>
                <a:close/>
              </a:path>
            </a:pathLst>
          </a:custGeom>
          <a:solidFill>
            <a:srgbClr val="4F81BC"/>
          </a:solidFill>
        </p:spPr>
        <p:txBody>
          <a:bodyPr wrap="square" lIns="0" tIns="0" rIns="0" bIns="0" rtlCol="0"/>
          <a:lstStyle/>
          <a:p/>
        </p:txBody>
      </p:sp>
      <p:sp>
        <p:nvSpPr>
          <p:cNvPr id="6" name="object 6"/>
          <p:cNvSpPr txBox="1">
            <a:spLocks noGrp="1"/>
          </p:cNvSpPr>
          <p:nvPr>
            <p:ph type="title"/>
          </p:nvPr>
        </p:nvSpPr>
        <p:spPr>
          <a:xfrm>
            <a:off x="990600" y="499009"/>
            <a:ext cx="5130165" cy="259686"/>
          </a:xfrm>
          <a:prstGeom prst="rect">
            <a:avLst/>
          </a:prstGeom>
        </p:spPr>
        <p:txBody>
          <a:bodyPr vert="horz" wrap="square" lIns="0" tIns="13335" rIns="0" bIns="0" rtlCol="0">
            <a:spAutoFit/>
          </a:bodyPr>
          <a:lstStyle/>
          <a:p>
            <a:pPr algn="l" defTabSz="914400">
              <a:lnSpc>
                <a:spcPct val="100000"/>
              </a:lnSpc>
              <a:spcBef>
                <a:spcPts val="100"/>
              </a:spcBef>
              <a:buClrTx/>
              <a:buSzTx/>
            </a:pPr>
            <a:r>
              <a:rPr lang="en-US" altLang="zh-CN" sz="1600" b="1" kern="1200" dirty="0" err="1">
                <a:solidFill>
                  <a:schemeClr val="tx2"/>
                </a:solidFill>
                <a:latin typeface="+mn-lt"/>
                <a:ea typeface="+mn-ea"/>
                <a:cs typeface="Arial" panose="020B0604020202020204" pitchFamily="34" charset="0"/>
              </a:rPr>
              <a:t>康贝生物创新技术：经颅磁电联合治疗工作站</a:t>
            </a:r>
            <a:endParaRPr lang="en-US" altLang="zh-CN" sz="1600" b="1" kern="1200" dirty="0">
              <a:solidFill>
                <a:schemeClr val="tx2"/>
              </a:solidFill>
              <a:latin typeface="+mn-lt"/>
              <a:ea typeface="+mn-ea"/>
              <a:cs typeface="Arial" panose="020B0604020202020204" pitchFamily="34" charset="0"/>
            </a:endParaRPr>
          </a:p>
        </p:txBody>
      </p:sp>
      <p:sp>
        <p:nvSpPr>
          <p:cNvPr id="7" name="object 7"/>
          <p:cNvSpPr txBox="1"/>
          <p:nvPr/>
        </p:nvSpPr>
        <p:spPr>
          <a:xfrm>
            <a:off x="1143000" y="935990"/>
            <a:ext cx="7600950" cy="3852545"/>
          </a:xfrm>
          <a:prstGeom prst="rect">
            <a:avLst/>
          </a:prstGeom>
        </p:spPr>
        <p:txBody>
          <a:bodyPr vert="horz" wrap="square" lIns="0" tIns="12065" rIns="0" bIns="0" rtlCol="0">
            <a:noAutofit/>
          </a:bodyPr>
          <a:lstStyle/>
          <a:p>
            <a:pPr marL="12700" indent="0">
              <a:lnSpc>
                <a:spcPct val="100000"/>
              </a:lnSpc>
              <a:spcBef>
                <a:spcPts val="95"/>
              </a:spcBef>
              <a:buNone/>
              <a:tabLst>
                <a:tab pos="276860" algn="l"/>
                <a:tab pos="655955" algn="l"/>
              </a:tabLst>
            </a:pPr>
            <a:r>
              <a:rPr lang="en-US" sz="1600" b="1" spc="-10" dirty="0">
                <a:solidFill>
                  <a:srgbClr val="F79546"/>
                </a:solidFill>
                <a:latin typeface="微软雅黑" panose="020B0503020204020204" charset="-122"/>
                <a:cs typeface="微软雅黑" panose="020B0503020204020204" charset="-122"/>
              </a:rPr>
              <a:t>                          </a:t>
            </a:r>
            <a:r>
              <a:rPr lang="en-US" sz="1400" spc="-10" dirty="0">
                <a:solidFill>
                  <a:srgbClr val="FF0000"/>
                </a:solidFill>
                <a:latin typeface="微软雅黑" panose="020B0503020204020204" charset="-122"/>
                <a:cs typeface="微软雅黑" panose="020B0503020204020204" charset="-122"/>
              </a:rPr>
              <a:t>—— </a:t>
            </a:r>
            <a:r>
              <a:rPr sz="1400" spc="350" dirty="0" err="1">
                <a:solidFill>
                  <a:srgbClr val="FF0000"/>
                </a:solidFill>
                <a:latin typeface="微软雅黑" panose="020B0503020204020204" charset="-122"/>
                <a:cs typeface="微软雅黑" panose="020B0503020204020204" charset="-122"/>
              </a:rPr>
              <a:t>磁电联合中枢干预治疗脑功能疾病的先行</a:t>
            </a:r>
            <a:r>
              <a:rPr sz="1400" spc="-5" dirty="0" err="1">
                <a:solidFill>
                  <a:srgbClr val="FF0000"/>
                </a:solidFill>
                <a:latin typeface="微软雅黑" panose="020B0503020204020204" charset="-122"/>
                <a:cs typeface="微软雅黑" panose="020B0503020204020204" charset="-122"/>
              </a:rPr>
              <a:t>者</a:t>
            </a:r>
            <a:endParaRPr sz="1400" spc="-5" dirty="0" err="1">
              <a:solidFill>
                <a:srgbClr val="FF0000"/>
              </a:solidFill>
              <a:latin typeface="微软雅黑" panose="020B0503020204020204" charset="-122"/>
              <a:cs typeface="微软雅黑" panose="020B0503020204020204" charset="-122"/>
            </a:endParaRPr>
          </a:p>
          <a:p>
            <a:pPr marL="12700" indent="0">
              <a:lnSpc>
                <a:spcPct val="100000"/>
              </a:lnSpc>
              <a:spcBef>
                <a:spcPts val="95"/>
              </a:spcBef>
              <a:buNone/>
              <a:tabLst>
                <a:tab pos="276860" algn="l"/>
                <a:tab pos="655955" algn="l"/>
              </a:tabLst>
            </a:pPr>
            <a:endParaRPr sz="1400" dirty="0">
              <a:solidFill>
                <a:srgbClr val="FF0000"/>
              </a:solidFill>
              <a:latin typeface="Times New Roman" panose="02020603050405020304"/>
              <a:cs typeface="Times New Roman" panose="02020603050405020304"/>
            </a:endParaRPr>
          </a:p>
          <a:p>
            <a:pPr marL="2036445" lvl="1" indent="-308610">
              <a:lnSpc>
                <a:spcPct val="150000"/>
              </a:lnSpc>
              <a:spcBef>
                <a:spcPct val="0"/>
              </a:spcBef>
              <a:spcAft>
                <a:spcPts val="0"/>
              </a:spcAft>
              <a:buAutoNum type="arabicPeriod"/>
              <a:tabLst>
                <a:tab pos="2036445" algn="l"/>
              </a:tabLst>
            </a:pPr>
            <a:r>
              <a:rPr sz="1400" b="1" dirty="0">
                <a:solidFill>
                  <a:schemeClr val="tx2"/>
                </a:solidFill>
                <a:latin typeface="仿宋" panose="02010609060101010101" pitchFamily="49" charset="-122"/>
                <a:ea typeface="仿宋" panose="02010609060101010101" pitchFamily="49" charset="-122"/>
                <a:cs typeface="宋体" panose="02010600030101010101" pitchFamily="2" charset="-122"/>
              </a:rPr>
              <a:t>开</a:t>
            </a:r>
            <a:r>
              <a:rPr sz="1400" b="1" spc="-15" dirty="0">
                <a:solidFill>
                  <a:schemeClr val="tx2"/>
                </a:solidFill>
                <a:latin typeface="仿宋" panose="02010609060101010101" pitchFamily="49" charset="-122"/>
                <a:ea typeface="仿宋" panose="02010609060101010101" pitchFamily="49" charset="-122"/>
                <a:cs typeface="宋体" panose="02010600030101010101" pitchFamily="2" charset="-122"/>
              </a:rPr>
              <a:t>创</a:t>
            </a:r>
            <a:r>
              <a:rPr sz="1400" b="1" spc="10" dirty="0">
                <a:solidFill>
                  <a:schemeClr val="tx2"/>
                </a:solidFill>
                <a:latin typeface="仿宋" panose="02010609060101010101" pitchFamily="49" charset="-122"/>
                <a:ea typeface="仿宋" panose="02010609060101010101" pitchFamily="49" charset="-122"/>
                <a:cs typeface="宋体" panose="02010600030101010101" pitchFamily="2" charset="-122"/>
              </a:rPr>
              <a:t> </a:t>
            </a:r>
            <a:r>
              <a:rPr sz="1400" b="1" spc="-5" dirty="0">
                <a:solidFill>
                  <a:srgbClr val="FF0000"/>
                </a:solidFill>
                <a:latin typeface="仿宋" panose="02010609060101010101" pitchFamily="49" charset="-122"/>
                <a:ea typeface="仿宋" panose="02010609060101010101" pitchFamily="49" charset="-122"/>
                <a:cs typeface="宋体" panose="02010600030101010101" pitchFamily="2" charset="-122"/>
              </a:rPr>
              <a:t>160mT</a:t>
            </a:r>
            <a:r>
              <a:rPr sz="1400" b="1" spc="15" dirty="0">
                <a:solidFill>
                  <a:schemeClr val="tx2"/>
                </a:solidFill>
                <a:latin typeface="仿宋" panose="02010609060101010101" pitchFamily="49" charset="-122"/>
                <a:ea typeface="仿宋" panose="02010609060101010101" pitchFamily="49" charset="-122"/>
                <a:cs typeface="宋体" panose="02010600030101010101" pitchFamily="2" charset="-122"/>
              </a:rPr>
              <a:t> </a:t>
            </a:r>
            <a:r>
              <a:rPr sz="1400" b="1" dirty="0" err="1">
                <a:solidFill>
                  <a:schemeClr val="tx2"/>
                </a:solidFill>
                <a:latin typeface="仿宋" panose="02010609060101010101" pitchFamily="49" charset="-122"/>
                <a:ea typeface="仿宋" panose="02010609060101010101" pitchFamily="49" charset="-122"/>
                <a:cs typeface="宋体" panose="02010600030101010101" pitchFamily="2" charset="-122"/>
              </a:rPr>
              <a:t>经颅中磁场治疗技</a:t>
            </a:r>
            <a:r>
              <a:rPr sz="1400" b="1" spc="-15" dirty="0" err="1">
                <a:solidFill>
                  <a:schemeClr val="tx2"/>
                </a:solidFill>
                <a:latin typeface="仿宋" panose="02010609060101010101" pitchFamily="49" charset="-122"/>
                <a:ea typeface="仿宋" panose="02010609060101010101" pitchFamily="49" charset="-122"/>
                <a:cs typeface="宋体" panose="02010600030101010101" pitchFamily="2" charset="-122"/>
              </a:rPr>
              <a:t>术</a:t>
            </a:r>
            <a:r>
              <a:rPr lang="zh-CN" sz="1400" b="1" spc="-15" dirty="0" err="1">
                <a:solidFill>
                  <a:schemeClr val="tx2"/>
                </a:solidFill>
                <a:latin typeface="仿宋" panose="02010609060101010101" pitchFamily="49" charset="-122"/>
                <a:ea typeface="仿宋" panose="02010609060101010101" pitchFamily="49" charset="-122"/>
                <a:cs typeface="宋体" panose="02010600030101010101" pitchFamily="2" charset="-122"/>
              </a:rPr>
              <a:t>，</a:t>
            </a:r>
            <a:r>
              <a:rPr sz="1400" b="1" dirty="0" err="1">
                <a:solidFill>
                  <a:schemeClr val="tx2"/>
                </a:solidFill>
                <a:latin typeface="仿宋" panose="02010609060101010101" pitchFamily="49" charset="-122"/>
                <a:ea typeface="仿宋" panose="02010609060101010101" pitchFamily="49" charset="-122"/>
                <a:cs typeface="宋体" panose="02010600030101010101" pitchFamily="2" charset="-122"/>
              </a:rPr>
              <a:t>多靶点、安全、有效</a:t>
            </a:r>
            <a:r>
              <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的刺激大脑</a:t>
            </a:r>
            <a:r>
              <a:rPr lang="zh-CN"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皮层</a:t>
            </a:r>
            <a:r>
              <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优势功能区，激发大脑</a:t>
            </a:r>
            <a:r>
              <a:rPr sz="1400" spc="-5" dirty="0" err="1">
                <a:solidFill>
                  <a:schemeClr val="tx2"/>
                </a:solidFill>
                <a:latin typeface="仿宋" panose="02010609060101010101" pitchFamily="49" charset="-122"/>
                <a:ea typeface="仿宋" panose="02010609060101010101" pitchFamily="49" charset="-122"/>
                <a:cs typeface="宋体" panose="02010600030101010101" pitchFamily="2" charset="-122"/>
              </a:rPr>
              <a:t>神</a:t>
            </a:r>
            <a:r>
              <a:rPr sz="1400" dirty="0">
                <a:solidFill>
                  <a:schemeClr val="tx2"/>
                </a:solidFill>
                <a:latin typeface="仿宋" panose="02010609060101010101" pitchFamily="49" charset="-122"/>
                <a:ea typeface="仿宋" panose="02010609060101010101" pitchFamily="49" charset="-122"/>
                <a:cs typeface="宋体" panose="02010600030101010101" pitchFamily="2" charset="-122"/>
              </a:rPr>
              <a:t>经网络，促进大脑各功能的高效康</a:t>
            </a:r>
            <a:r>
              <a:rPr sz="1400" spc="-5" dirty="0">
                <a:solidFill>
                  <a:schemeClr val="tx2"/>
                </a:solidFill>
                <a:latin typeface="仿宋" panose="02010609060101010101" pitchFamily="49" charset="-122"/>
                <a:ea typeface="仿宋" panose="02010609060101010101" pitchFamily="49" charset="-122"/>
                <a:cs typeface="宋体" panose="02010600030101010101" pitchFamily="2" charset="-122"/>
              </a:rPr>
              <a:t>复</a:t>
            </a:r>
            <a:r>
              <a:rPr lang="zh-CN" sz="1400" spc="-5" dirty="0">
                <a:solidFill>
                  <a:schemeClr val="tx2"/>
                </a:solidFill>
                <a:latin typeface="仿宋" panose="02010609060101010101" pitchFamily="49" charset="-122"/>
                <a:ea typeface="仿宋" panose="02010609060101010101" pitchFamily="49" charset="-122"/>
                <a:cs typeface="宋体" panose="02010600030101010101" pitchFamily="2" charset="-122"/>
              </a:rPr>
              <a:t>；</a:t>
            </a:r>
            <a:endParaRPr sz="1400" dirty="0">
              <a:solidFill>
                <a:schemeClr val="tx2"/>
              </a:solidFill>
              <a:latin typeface="仿宋" panose="02010609060101010101" pitchFamily="49" charset="-122"/>
              <a:ea typeface="仿宋" panose="02010609060101010101" pitchFamily="49" charset="-122"/>
              <a:cs typeface="宋体" panose="02010600030101010101" pitchFamily="2" charset="-122"/>
            </a:endParaRPr>
          </a:p>
          <a:p>
            <a:pPr marL="2036445" lvl="1" indent="-308610">
              <a:lnSpc>
                <a:spcPct val="150000"/>
              </a:lnSpc>
              <a:spcBef>
                <a:spcPct val="0"/>
              </a:spcBef>
              <a:spcAft>
                <a:spcPts val="0"/>
              </a:spcAft>
              <a:buAutoNum type="arabicPeriod" startAt="2"/>
              <a:tabLst>
                <a:tab pos="2036445" algn="l"/>
              </a:tabLst>
            </a:pPr>
            <a:r>
              <a:rPr sz="1400" b="1" dirty="0" err="1">
                <a:solidFill>
                  <a:schemeClr val="tx2"/>
                </a:solidFill>
                <a:latin typeface="仿宋" panose="02010609060101010101" pitchFamily="49" charset="-122"/>
                <a:ea typeface="仿宋" panose="02010609060101010101" pitchFamily="49" charset="-122"/>
                <a:cs typeface="宋体" panose="02010600030101010101" pitchFamily="2" charset="-122"/>
              </a:rPr>
              <a:t>开创经颅干扰电刺激技</a:t>
            </a:r>
            <a:r>
              <a:rPr sz="1400" b="1" spc="-15" dirty="0" err="1">
                <a:solidFill>
                  <a:schemeClr val="tx2"/>
                </a:solidFill>
                <a:latin typeface="仿宋" panose="02010609060101010101" pitchFamily="49" charset="-122"/>
                <a:ea typeface="仿宋" panose="02010609060101010101" pitchFamily="49" charset="-122"/>
                <a:cs typeface="宋体" panose="02010600030101010101" pitchFamily="2" charset="-122"/>
              </a:rPr>
              <a:t>术</a:t>
            </a:r>
            <a:r>
              <a:rPr lang="zh-CN" sz="1400" b="1" spc="-15" dirty="0" err="1">
                <a:solidFill>
                  <a:schemeClr val="tx2"/>
                </a:solidFill>
                <a:latin typeface="仿宋" panose="02010609060101010101" pitchFamily="49" charset="-122"/>
                <a:ea typeface="仿宋" panose="02010609060101010101" pitchFamily="49" charset="-122"/>
                <a:cs typeface="宋体" panose="02010600030101010101" pitchFamily="2" charset="-122"/>
              </a:rPr>
              <a:t>，</a:t>
            </a:r>
            <a:r>
              <a:rPr sz="1400" b="1" dirty="0" err="1">
                <a:solidFill>
                  <a:schemeClr val="tx2"/>
                </a:solidFill>
                <a:latin typeface="仿宋" panose="02010609060101010101" pitchFamily="49" charset="-122"/>
                <a:ea typeface="仿宋" panose="02010609060101010101" pitchFamily="49" charset="-122"/>
                <a:cs typeface="宋体" panose="02010600030101010101" pitchFamily="2" charset="-122"/>
              </a:rPr>
              <a:t>两组差频电流</a:t>
            </a:r>
            <a:r>
              <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刺激小脑区域</a:t>
            </a:r>
            <a:endPar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endParaRPr>
          </a:p>
          <a:p>
            <a:pPr marL="1727835" lvl="1" indent="0">
              <a:lnSpc>
                <a:spcPct val="150000"/>
              </a:lnSpc>
              <a:spcBef>
                <a:spcPct val="0"/>
              </a:spcBef>
              <a:spcAft>
                <a:spcPts val="0"/>
              </a:spcAft>
              <a:buNone/>
              <a:tabLst>
                <a:tab pos="2036445" algn="l"/>
              </a:tabLst>
            </a:pPr>
            <a:r>
              <a:rPr lang="en-US" sz="1400" dirty="0">
                <a:solidFill>
                  <a:schemeClr val="tx2"/>
                </a:solidFill>
                <a:latin typeface="仿宋" panose="02010609060101010101" pitchFamily="49" charset="-122"/>
                <a:ea typeface="仿宋" panose="02010609060101010101" pitchFamily="49" charset="-122"/>
                <a:cs typeface="宋体" panose="02010600030101010101" pitchFamily="2" charset="-122"/>
              </a:rPr>
              <a:t>    </a:t>
            </a:r>
            <a:r>
              <a:rPr sz="1400" dirty="0">
                <a:solidFill>
                  <a:schemeClr val="tx2"/>
                </a:solidFill>
                <a:latin typeface="仿宋" panose="02010609060101010101" pitchFamily="49" charset="-122"/>
                <a:ea typeface="仿宋" panose="02010609060101010101" pitchFamily="49" charset="-122"/>
                <a:cs typeface="宋体" panose="02010600030101010101" pitchFamily="2" charset="-122"/>
              </a:rPr>
              <a:t>①</a:t>
            </a:r>
            <a:r>
              <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边缘系统</a:t>
            </a:r>
            <a:r>
              <a:rPr lang="en-US"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  </a:t>
            </a:r>
            <a:r>
              <a:rPr sz="1400" dirty="0">
                <a:solidFill>
                  <a:schemeClr val="tx2"/>
                </a:solidFill>
                <a:latin typeface="仿宋" panose="02010609060101010101" pitchFamily="49" charset="-122"/>
                <a:ea typeface="仿宋" panose="02010609060101010101" pitchFamily="49" charset="-122"/>
                <a:cs typeface="宋体" panose="02010600030101010101" pitchFamily="2" charset="-122"/>
              </a:rPr>
              <a:t>②脑血管调节中枢</a:t>
            </a:r>
            <a:r>
              <a:rPr sz="1400" spc="-5" dirty="0">
                <a:solidFill>
                  <a:schemeClr val="tx2"/>
                </a:solidFill>
                <a:latin typeface="仿宋" panose="02010609060101010101" pitchFamily="49" charset="-122"/>
                <a:ea typeface="仿宋" panose="02010609060101010101" pitchFamily="49" charset="-122"/>
                <a:cs typeface="宋体" panose="02010600030101010101" pitchFamily="2" charset="-122"/>
              </a:rPr>
              <a:t>，</a:t>
            </a:r>
            <a:r>
              <a:rPr sz="1400" dirty="0">
                <a:solidFill>
                  <a:schemeClr val="tx2"/>
                </a:solidFill>
                <a:latin typeface="仿宋" panose="02010609060101010101" pitchFamily="49" charset="-122"/>
                <a:ea typeface="仿宋" panose="02010609060101010101" pitchFamily="49" charset="-122"/>
                <a:cs typeface="宋体" panose="02010600030101010101" pitchFamily="2" charset="-122"/>
              </a:rPr>
              <a:t>③</a:t>
            </a:r>
            <a:r>
              <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脑内源性神经保护机制。</a:t>
            </a:r>
            <a:r>
              <a:rPr lang="en-US"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 </a:t>
            </a:r>
            <a:endPar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endParaRPr>
          </a:p>
          <a:p>
            <a:pPr marL="0" lvl="1">
              <a:lnSpc>
                <a:spcPct val="150000"/>
              </a:lnSpc>
              <a:spcBef>
                <a:spcPct val="0"/>
              </a:spcBef>
              <a:spcAft>
                <a:spcPts val="0"/>
              </a:spcAft>
              <a:tabLst>
                <a:tab pos="2036445" algn="l"/>
              </a:tabLst>
            </a:pPr>
            <a:r>
              <a:rPr lang="en-US"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                    </a:t>
            </a:r>
            <a:r>
              <a:rPr sz="1400" dirty="0">
                <a:solidFill>
                  <a:schemeClr val="tx2"/>
                </a:solidFill>
                <a:latin typeface="仿宋" panose="02010609060101010101" pitchFamily="49" charset="-122"/>
                <a:ea typeface="仿宋" panose="02010609060101010101" pitchFamily="49" charset="-122"/>
                <a:cs typeface="宋体" panose="02010600030101010101" pitchFamily="2" charset="-122"/>
              </a:rPr>
              <a:t>   </a:t>
            </a:r>
            <a:r>
              <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sym typeface="+mn-ea"/>
              </a:rPr>
              <a:t>引起顶核加压效应，更容</a:t>
            </a:r>
            <a:r>
              <a:rPr sz="1400" spc="-5" dirty="0" err="1">
                <a:solidFill>
                  <a:schemeClr val="tx2"/>
                </a:solidFill>
                <a:latin typeface="仿宋" panose="02010609060101010101" pitchFamily="49" charset="-122"/>
                <a:ea typeface="仿宋" panose="02010609060101010101" pitchFamily="49" charset="-122"/>
                <a:cs typeface="宋体" panose="02010600030101010101" pitchFamily="2" charset="-122"/>
                <a:sym typeface="+mn-ea"/>
              </a:rPr>
              <a:t>易</a:t>
            </a:r>
            <a:r>
              <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sym typeface="+mn-ea"/>
              </a:rPr>
              <a:t>诱发相关区域神经元响应</a:t>
            </a:r>
            <a:r>
              <a:rPr lang="zh-CN" sz="1400" dirty="0" err="1">
                <a:solidFill>
                  <a:schemeClr val="tx2"/>
                </a:solidFill>
                <a:latin typeface="仿宋" panose="02010609060101010101" pitchFamily="49" charset="-122"/>
                <a:ea typeface="仿宋" panose="02010609060101010101" pitchFamily="49" charset="-122"/>
                <a:cs typeface="宋体" panose="02010600030101010101" pitchFamily="2" charset="-122"/>
                <a:sym typeface="+mn-ea"/>
              </a:rPr>
              <a:t>，</a:t>
            </a:r>
            <a:r>
              <a:rPr sz="1400" dirty="0">
                <a:solidFill>
                  <a:schemeClr val="tx2"/>
                </a:solidFill>
                <a:latin typeface="仿宋" panose="02010609060101010101" pitchFamily="49" charset="-122"/>
                <a:ea typeface="仿宋" panose="02010609060101010101" pitchFamily="49" charset="-122"/>
                <a:cs typeface="宋体" panose="02010600030101010101" pitchFamily="2" charset="-122"/>
              </a:rPr>
              <a:t>使大脑前中</a:t>
            </a:r>
            <a:r>
              <a:rPr lang="zh-CN" sz="1400" dirty="0">
                <a:solidFill>
                  <a:schemeClr val="tx2"/>
                </a:solidFill>
                <a:latin typeface="仿宋" panose="02010609060101010101" pitchFamily="49" charset="-122"/>
                <a:ea typeface="仿宋" panose="02010609060101010101" pitchFamily="49" charset="-122"/>
                <a:cs typeface="宋体" panose="02010600030101010101" pitchFamily="2" charset="-122"/>
              </a:rPr>
              <a:t>动脉、</a:t>
            </a:r>
            <a:endParaRPr lang="zh-CN" sz="1400" dirty="0">
              <a:solidFill>
                <a:schemeClr val="tx2"/>
              </a:solidFill>
              <a:latin typeface="仿宋" panose="02010609060101010101" pitchFamily="49" charset="-122"/>
              <a:ea typeface="仿宋" panose="02010609060101010101" pitchFamily="49" charset="-122"/>
              <a:cs typeface="宋体" panose="02010600030101010101" pitchFamily="2" charset="-122"/>
            </a:endParaRPr>
          </a:p>
          <a:p>
            <a:pPr marL="0" lvl="1">
              <a:lnSpc>
                <a:spcPct val="150000"/>
              </a:lnSpc>
              <a:spcBef>
                <a:spcPct val="0"/>
              </a:spcBef>
              <a:spcAft>
                <a:spcPts val="0"/>
              </a:spcAft>
              <a:tabLst>
                <a:tab pos="2036445" algn="l"/>
              </a:tabLst>
            </a:pPr>
            <a:r>
              <a:rPr lang="zh-CN" sz="1400" dirty="0">
                <a:solidFill>
                  <a:schemeClr val="tx2"/>
                </a:solidFill>
                <a:latin typeface="仿宋" panose="02010609060101010101" pitchFamily="49" charset="-122"/>
                <a:ea typeface="仿宋" panose="02010609060101010101" pitchFamily="49" charset="-122"/>
                <a:cs typeface="宋体" panose="02010600030101010101" pitchFamily="2" charset="-122"/>
              </a:rPr>
              <a:t> </a:t>
            </a:r>
            <a:r>
              <a:rPr lang="en-US" altLang="zh-CN" sz="1400" dirty="0">
                <a:solidFill>
                  <a:schemeClr val="tx2"/>
                </a:solidFill>
                <a:latin typeface="仿宋" panose="02010609060101010101" pitchFamily="49" charset="-122"/>
                <a:ea typeface="仿宋" panose="02010609060101010101" pitchFamily="49" charset="-122"/>
                <a:cs typeface="宋体" panose="02010600030101010101" pitchFamily="2" charset="-122"/>
              </a:rPr>
              <a:t>                      </a:t>
            </a:r>
            <a:r>
              <a:rPr sz="1400" dirty="0">
                <a:solidFill>
                  <a:schemeClr val="tx2"/>
                </a:solidFill>
                <a:latin typeface="仿宋" panose="02010609060101010101" pitchFamily="49" charset="-122"/>
                <a:ea typeface="仿宋" panose="02010609060101010101" pitchFamily="49" charset="-122"/>
                <a:cs typeface="宋体" panose="02010600030101010101" pitchFamily="2" charset="-122"/>
              </a:rPr>
              <a:t>椎动脉及基底动脉血管生物流体力学产生影响，改善血液的粘滞性和细</a:t>
            </a:r>
            <a:endParaRPr sz="1400" dirty="0">
              <a:solidFill>
                <a:schemeClr val="tx2"/>
              </a:solidFill>
              <a:latin typeface="仿宋" panose="02010609060101010101" pitchFamily="49" charset="-122"/>
              <a:ea typeface="仿宋" panose="02010609060101010101" pitchFamily="49" charset="-122"/>
              <a:cs typeface="宋体" panose="02010600030101010101" pitchFamily="2" charset="-122"/>
            </a:endParaRPr>
          </a:p>
          <a:p>
            <a:pPr marL="0" lvl="1">
              <a:lnSpc>
                <a:spcPct val="150000"/>
              </a:lnSpc>
              <a:spcBef>
                <a:spcPct val="0"/>
              </a:spcBef>
              <a:spcAft>
                <a:spcPts val="0"/>
              </a:spcAft>
              <a:tabLst>
                <a:tab pos="2036445" algn="l"/>
              </a:tabLst>
            </a:pPr>
            <a:r>
              <a:rPr sz="1400" dirty="0">
                <a:solidFill>
                  <a:schemeClr val="tx2"/>
                </a:solidFill>
                <a:latin typeface="仿宋" panose="02010609060101010101" pitchFamily="49" charset="-122"/>
                <a:ea typeface="仿宋" panose="02010609060101010101" pitchFamily="49" charset="-122"/>
                <a:cs typeface="宋体" panose="02010600030101010101" pitchFamily="2" charset="-122"/>
              </a:rPr>
              <a:t> </a:t>
            </a:r>
            <a:r>
              <a:rPr lang="en-US" sz="1400" dirty="0">
                <a:solidFill>
                  <a:schemeClr val="tx2"/>
                </a:solidFill>
                <a:latin typeface="仿宋" panose="02010609060101010101" pitchFamily="49" charset="-122"/>
                <a:ea typeface="仿宋" panose="02010609060101010101" pitchFamily="49" charset="-122"/>
                <a:cs typeface="宋体" panose="02010600030101010101" pitchFamily="2" charset="-122"/>
              </a:rPr>
              <a:t>                      </a:t>
            </a:r>
            <a:r>
              <a:rPr sz="1400" dirty="0">
                <a:solidFill>
                  <a:schemeClr val="tx2"/>
                </a:solidFill>
                <a:latin typeface="仿宋" panose="02010609060101010101" pitchFamily="49" charset="-122"/>
                <a:ea typeface="仿宋" panose="02010609060101010101" pitchFamily="49" charset="-122"/>
                <a:cs typeface="宋体" panose="02010600030101010101" pitchFamily="2" charset="-122"/>
              </a:rPr>
              <a:t>胞的变形能力，加快脑血流速度、促进脑循环</a:t>
            </a:r>
            <a:r>
              <a:rPr sz="1400" dirty="0">
                <a:solidFill>
                  <a:schemeClr val="tx2"/>
                </a:solidFill>
                <a:latin typeface="仿宋" panose="02010609060101010101" pitchFamily="49" charset="-122"/>
                <a:ea typeface="仿宋" panose="02010609060101010101" pitchFamily="49" charset="-122"/>
                <a:cs typeface="宋体" panose="02010600030101010101" pitchFamily="2" charset="-122"/>
              </a:rPr>
              <a:t>。</a:t>
            </a:r>
            <a:endParaRPr sz="1400" dirty="0">
              <a:solidFill>
                <a:schemeClr val="tx2"/>
              </a:solidFill>
              <a:latin typeface="仿宋" panose="02010609060101010101" pitchFamily="49" charset="-122"/>
              <a:ea typeface="仿宋" panose="02010609060101010101" pitchFamily="49" charset="-122"/>
              <a:cs typeface="宋体" panose="02010600030101010101" pitchFamily="2" charset="-122"/>
            </a:endParaRPr>
          </a:p>
          <a:p>
            <a:pPr marL="2036445" lvl="1" indent="-308610" algn="just">
              <a:lnSpc>
                <a:spcPct val="150000"/>
              </a:lnSpc>
              <a:spcBef>
                <a:spcPct val="0"/>
              </a:spcBef>
              <a:spcAft>
                <a:spcPts val="0"/>
              </a:spcAft>
              <a:buAutoNum type="arabicPeriod" startAt="3"/>
              <a:tabLst>
                <a:tab pos="2036445" algn="l"/>
              </a:tabLst>
            </a:pPr>
            <a:r>
              <a:rPr sz="1400" b="1" dirty="0">
                <a:solidFill>
                  <a:schemeClr val="tx2"/>
                </a:solidFill>
                <a:latin typeface="仿宋" panose="02010609060101010101" pitchFamily="49" charset="-122"/>
                <a:ea typeface="仿宋" panose="02010609060101010101" pitchFamily="49" charset="-122"/>
                <a:cs typeface="宋体" panose="02010600030101010101" pitchFamily="2" charset="-122"/>
              </a:rPr>
              <a:t>开创磁电联合中枢干预治疗模</a:t>
            </a:r>
            <a:r>
              <a:rPr sz="1400" b="1" spc="-15" dirty="0">
                <a:solidFill>
                  <a:schemeClr val="tx2"/>
                </a:solidFill>
                <a:latin typeface="仿宋" panose="02010609060101010101" pitchFamily="49" charset="-122"/>
                <a:ea typeface="仿宋" panose="02010609060101010101" pitchFamily="49" charset="-122"/>
                <a:cs typeface="宋体" panose="02010600030101010101" pitchFamily="2" charset="-122"/>
              </a:rPr>
              <a:t>式</a:t>
            </a:r>
            <a:endParaRPr sz="1400" dirty="0">
              <a:solidFill>
                <a:schemeClr val="tx2"/>
              </a:solidFill>
              <a:latin typeface="仿宋" panose="02010609060101010101" pitchFamily="49" charset="-122"/>
              <a:ea typeface="仿宋" panose="02010609060101010101" pitchFamily="49" charset="-122"/>
              <a:cs typeface="宋体" panose="02010600030101010101" pitchFamily="2" charset="-122"/>
            </a:endParaRPr>
          </a:p>
          <a:p>
            <a:pPr marL="1727835" marR="82550" indent="315595">
              <a:lnSpc>
                <a:spcPct val="150000"/>
              </a:lnSpc>
              <a:spcBef>
                <a:spcPct val="0"/>
              </a:spcBef>
              <a:spcAft>
                <a:spcPts val="0"/>
              </a:spcAft>
            </a:pPr>
            <a:r>
              <a:rPr sz="1400" b="1" dirty="0" err="1">
                <a:solidFill>
                  <a:schemeClr val="tx2"/>
                </a:solidFill>
                <a:latin typeface="仿宋" panose="02010609060101010101" pitchFamily="49" charset="-122"/>
                <a:ea typeface="仿宋" panose="02010609060101010101" pitchFamily="49" charset="-122"/>
                <a:cs typeface="宋体" panose="02010600030101010101" pitchFamily="2" charset="-122"/>
              </a:rPr>
              <a:t>同时刺激大脑皮层及小脑</a:t>
            </a:r>
            <a:r>
              <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映射区域，构成网络状刺激模式</a:t>
            </a:r>
            <a:r>
              <a:rPr sz="1400" spc="-5" dirty="0" err="1">
                <a:solidFill>
                  <a:schemeClr val="tx2"/>
                </a:solidFill>
                <a:latin typeface="仿宋" panose="02010609060101010101" pitchFamily="49" charset="-122"/>
                <a:ea typeface="仿宋" panose="02010609060101010101" pitchFamily="49" charset="-122"/>
                <a:cs typeface="宋体" panose="02010600030101010101" pitchFamily="2" charset="-122"/>
              </a:rPr>
              <a:t>，</a:t>
            </a:r>
            <a:r>
              <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更容易激</a:t>
            </a:r>
            <a:endPar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endParaRPr>
          </a:p>
          <a:p>
            <a:pPr marL="1727835" marR="82550" indent="315595">
              <a:lnSpc>
                <a:spcPct val="150000"/>
              </a:lnSpc>
              <a:spcBef>
                <a:spcPct val="0"/>
              </a:spcBef>
              <a:spcAft>
                <a:spcPts val="0"/>
              </a:spcAft>
            </a:pPr>
            <a:r>
              <a:rPr sz="1400" dirty="0" err="1">
                <a:solidFill>
                  <a:schemeClr val="tx2"/>
                </a:solidFill>
                <a:latin typeface="仿宋" panose="02010609060101010101" pitchFamily="49" charset="-122"/>
                <a:ea typeface="仿宋" panose="02010609060101010101" pitchFamily="49" charset="-122"/>
                <a:cs typeface="宋体" panose="02010600030101010101" pitchFamily="2" charset="-122"/>
              </a:rPr>
              <a:t>活多个脑功能区，增强突触连接，提高大脑可塑</a:t>
            </a:r>
            <a:r>
              <a:rPr sz="1400" spc="-5" dirty="0" err="1">
                <a:solidFill>
                  <a:schemeClr val="tx2"/>
                </a:solidFill>
                <a:latin typeface="仿宋" panose="02010609060101010101" pitchFamily="49" charset="-122"/>
                <a:ea typeface="仿宋" panose="02010609060101010101" pitchFamily="49" charset="-122"/>
                <a:cs typeface="宋体" panose="02010600030101010101" pitchFamily="2" charset="-122"/>
              </a:rPr>
              <a:t>性</a:t>
            </a:r>
            <a:endParaRPr sz="1400" dirty="0">
              <a:solidFill>
                <a:schemeClr val="tx2"/>
              </a:solidFill>
              <a:latin typeface="仿宋" panose="02010609060101010101" pitchFamily="49" charset="-122"/>
              <a:ea typeface="仿宋" panose="02010609060101010101" pitchFamily="49" charset="-122"/>
              <a:cs typeface="宋体" panose="02010600030101010101" pitchFamily="2" charset="-122"/>
            </a:endParaRPr>
          </a:p>
        </p:txBody>
      </p:sp>
      <p:grpSp>
        <p:nvGrpSpPr>
          <p:cNvPr id="49" name="组合 48"/>
          <p:cNvGrpSpPr/>
          <p:nvPr/>
        </p:nvGrpSpPr>
        <p:grpSpPr>
          <a:xfrm>
            <a:off x="445770" y="112673"/>
            <a:ext cx="2128168" cy="373605"/>
            <a:chOff x="3779912" y="1777380"/>
            <a:chExt cx="4896544" cy="498270"/>
          </a:xfrm>
        </p:grpSpPr>
        <p:sp>
          <p:nvSpPr>
            <p:cNvPr id="50" name="矩形 49"/>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a:solidFill>
                  <a:sysClr val="window" lastClr="FFFFFF"/>
                </a:solidFill>
                <a:latin typeface="微软雅黑" panose="020B0503020204020204" charset="-122"/>
                <a:ea typeface="微软雅黑" panose="020B0503020204020204" charset="-122"/>
              </a:endParaRPr>
            </a:p>
          </p:txBody>
        </p:sp>
        <p:sp>
          <p:nvSpPr>
            <p:cNvPr id="51" name="矩形 50"/>
            <p:cNvSpPr/>
            <p:nvPr/>
          </p:nvSpPr>
          <p:spPr>
            <a:xfrm>
              <a:off x="3779912" y="1777380"/>
              <a:ext cx="432048" cy="432048"/>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sym typeface="+mn-ea"/>
                </a:rPr>
                <a:t>3</a:t>
              </a: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52" name="TextBox 37"/>
            <p:cNvSpPr txBox="1"/>
            <p:nvPr/>
          </p:nvSpPr>
          <p:spPr>
            <a:xfrm>
              <a:off x="4382367" y="1824127"/>
              <a:ext cx="4078064" cy="451523"/>
            </a:xfrm>
            <a:prstGeom prst="rect">
              <a:avLst/>
            </a:prstGeom>
            <a:noFill/>
          </p:spPr>
          <p:txBody>
            <a:bodyPr wrap="square" rtlCol="0">
              <a:spAutoFit/>
            </a:bodyPr>
            <a:lstStyle/>
            <a:p>
              <a:pPr algn="ctr">
                <a:defRPr/>
              </a:pPr>
              <a:r>
                <a:rPr lang="zh-CN" altLang="en-US" sz="1600" b="1" kern="0" dirty="0">
                  <a:solidFill>
                    <a:srgbClr val="1F497D"/>
                  </a:solidFill>
                  <a:latin typeface="微软雅黑" panose="020B0503020204020204" charset="-122"/>
                  <a:ea typeface="微软雅黑" panose="020B0503020204020204" charset="-122"/>
                  <a:sym typeface="+mn-ea"/>
                </a:rPr>
                <a:t>技 术 和 产 品</a:t>
              </a:r>
              <a:endParaRPr lang="zh-CN" altLang="en-US" sz="1600" b="1" kern="0" dirty="0">
                <a:solidFill>
                  <a:srgbClr val="1F497D"/>
                </a:solidFill>
                <a:latin typeface="微软雅黑" panose="020B0503020204020204" charset="-122"/>
                <a:ea typeface="微软雅黑" panose="020B0503020204020204" charset="-122"/>
              </a:endParaRPr>
            </a:p>
          </p:txBody>
        </p:sp>
      </p:grpSp>
      <p:pic>
        <p:nvPicPr>
          <p:cNvPr id="8" name="图片 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graphicFrame>
        <p:nvGraphicFramePr>
          <p:cNvPr id="5" name="对象 4"/>
          <p:cNvGraphicFramePr/>
          <p:nvPr>
            <p:custDataLst>
              <p:tags r:id="rId3"/>
            </p:custDataLst>
          </p:nvPr>
        </p:nvGraphicFramePr>
        <p:xfrm>
          <a:off x="533400" y="895350"/>
          <a:ext cx="2042160" cy="1517650"/>
        </p:xfrm>
        <a:graphic>
          <a:graphicData uri="http://schemas.openxmlformats.org/presentationml/2006/ole">
            <mc:AlternateContent xmlns:mc="http://schemas.openxmlformats.org/markup-compatibility/2006">
              <mc:Choice xmlns:v="urn:schemas-microsoft-com:vml" Requires="v">
                <p:oleObj spid="_x0000_s9" name="" r:id="rId4" imgW="2614930" imgH="1938020" progId="Paint.Picture">
                  <p:embed/>
                </p:oleObj>
              </mc:Choice>
              <mc:Fallback>
                <p:oleObj name="" r:id="rId4" imgW="2614930" imgH="1938020" progId="Paint.Picture">
                  <p:embed/>
                  <p:pic>
                    <p:nvPicPr>
                      <p:cNvPr id="0" name="图片 4"/>
                      <p:cNvPicPr/>
                      <p:nvPr/>
                    </p:nvPicPr>
                    <p:blipFill>
                      <a:blip r:embed="rId5"/>
                      <a:stretch>
                        <a:fillRect/>
                      </a:stretch>
                    </p:blipFill>
                    <p:spPr>
                      <a:xfrm>
                        <a:off x="533400" y="895350"/>
                        <a:ext cx="2042160" cy="1517650"/>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784146" y="244240"/>
            <a:ext cx="1945341" cy="373605"/>
            <a:chOff x="3779912" y="1777380"/>
            <a:chExt cx="4896544" cy="498269"/>
          </a:xfrm>
        </p:grpSpPr>
        <p:sp>
          <p:nvSpPr>
            <p:cNvPr id="50" name="矩形 49"/>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dirty="0">
                <a:solidFill>
                  <a:sysClr val="window" lastClr="FFFFFF"/>
                </a:solidFill>
                <a:ea typeface="微软雅黑" panose="020B0503020204020204" charset="-122"/>
              </a:endParaRPr>
            </a:p>
          </p:txBody>
        </p:sp>
        <p:sp>
          <p:nvSpPr>
            <p:cNvPr id="51" name="矩形 50"/>
            <p:cNvSpPr/>
            <p:nvPr/>
          </p:nvSpPr>
          <p:spPr>
            <a:xfrm>
              <a:off x="3779912" y="1777380"/>
              <a:ext cx="903260" cy="431912"/>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2</a:t>
              </a:r>
              <a:endParaRPr lang="zh-CN" altLang="en-US" sz="1600" kern="0" dirty="0">
                <a:solidFill>
                  <a:sysClr val="window" lastClr="FFFFFF"/>
                </a:solidFill>
                <a:latin typeface="Broadway" panose="04040905080B02020502" pitchFamily="82" charset="0"/>
                <a:ea typeface="微软雅黑" panose="020B0503020204020204" charset="-122"/>
              </a:endParaRPr>
            </a:p>
          </p:txBody>
        </p:sp>
        <p:sp>
          <p:nvSpPr>
            <p:cNvPr id="8" name="TextBox 37"/>
            <p:cNvSpPr txBox="1"/>
            <p:nvPr/>
          </p:nvSpPr>
          <p:spPr>
            <a:xfrm>
              <a:off x="4382368" y="1824127"/>
              <a:ext cx="4078063" cy="451522"/>
            </a:xfrm>
            <a:prstGeom prst="rect">
              <a:avLst/>
            </a:prstGeom>
            <a:noFill/>
          </p:spPr>
          <p:txBody>
            <a:bodyPr wrap="square" rtlCol="0">
              <a:spAutoFit/>
            </a:bodyPr>
            <a:lstStyle/>
            <a:p>
              <a:pPr algn="ctr">
                <a:defRPr/>
              </a:pPr>
              <a:r>
                <a:rPr lang="zh-CN" altLang="en-US" sz="1600" b="1" kern="0" dirty="0">
                  <a:solidFill>
                    <a:srgbClr val="1F497D"/>
                  </a:solidFill>
                  <a:latin typeface="微软雅黑" panose="020B0503020204020204" charset="-122"/>
                  <a:ea typeface="微软雅黑" panose="020B0503020204020204" charset="-122"/>
                  <a:sym typeface="+mn-ea"/>
                </a:rPr>
                <a:t>技 术 和 产 品</a:t>
              </a:r>
              <a:endParaRPr lang="zh-CN" altLang="en-US" sz="1600" b="1" kern="0" dirty="0">
                <a:solidFill>
                  <a:srgbClr val="1F497D"/>
                </a:solidFill>
                <a:latin typeface="微软雅黑" panose="020B0503020204020204" charset="-122"/>
                <a:ea typeface="微软雅黑" panose="020B0503020204020204" charset="-122"/>
              </a:endParaRPr>
            </a:p>
          </p:txBody>
        </p:sp>
      </p:grpSp>
      <p:sp>
        <p:nvSpPr>
          <p:cNvPr id="9" name="object 4"/>
          <p:cNvSpPr txBox="1">
            <a:spLocks noGrp="1"/>
          </p:cNvSpPr>
          <p:nvPr/>
        </p:nvSpPr>
        <p:spPr>
          <a:xfrm>
            <a:off x="2476500" y="666750"/>
            <a:ext cx="4190365" cy="258445"/>
          </a:xfrm>
          <a:prstGeom prst="rect">
            <a:avLst/>
          </a:prstGeom>
        </p:spPr>
        <p:txBody>
          <a:bodyPr vert="horz" wrap="square" lIns="0" tIns="12700" rIns="0" bIns="0" rtlCol="0">
            <a:spAutoFit/>
          </a:bodyPr>
          <a:lstStyle>
            <a:lvl1pPr>
              <a:defRPr sz="2700" b="0" i="0">
                <a:solidFill>
                  <a:schemeClr val="tx1"/>
                </a:solidFill>
                <a:latin typeface="微软雅黑" panose="020B0503020204020204" charset="-122"/>
                <a:ea typeface="+mj-ea"/>
                <a:cs typeface="微软雅黑" panose="020B0503020204020204" charset="-122"/>
              </a:defRPr>
            </a:lvl1pPr>
          </a:lstStyle>
          <a:p>
            <a:pPr algn="l" defTabSz="914400">
              <a:lnSpc>
                <a:spcPct val="100000"/>
              </a:lnSpc>
              <a:spcBef>
                <a:spcPts val="100"/>
              </a:spcBef>
              <a:buClrTx/>
              <a:buSzTx/>
            </a:pPr>
            <a:r>
              <a:rPr lang="zh-CN" altLang="en-US" sz="1600" b="1" kern="1200" dirty="0">
                <a:solidFill>
                  <a:schemeClr val="tx2"/>
                </a:solidFill>
                <a:ea typeface="微软雅黑" panose="020B0503020204020204" charset="-122"/>
                <a:cs typeface="+mn-cs"/>
                <a:sym typeface="+mn-ea"/>
              </a:rPr>
              <a:t>产品发明专利证书、注册证（部分）</a:t>
            </a:r>
            <a:endParaRPr lang="zh-CN" altLang="en-US" sz="1600" b="1" kern="1200" dirty="0">
              <a:solidFill>
                <a:schemeClr val="tx2"/>
              </a:solidFill>
              <a:ea typeface="微软雅黑" panose="020B0503020204020204" charset="-122"/>
              <a:cs typeface="+mn-cs"/>
              <a:sym typeface="+mn-ea"/>
            </a:endParaRPr>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pic>
        <p:nvPicPr>
          <p:cNvPr id="2" name="图片 1"/>
          <p:cNvPicPr>
            <a:picLocks noChangeAspect="1"/>
          </p:cNvPicPr>
          <p:nvPr/>
        </p:nvPicPr>
        <p:blipFill>
          <a:blip r:embed="rId2"/>
          <a:stretch>
            <a:fillRect/>
          </a:stretch>
        </p:blipFill>
        <p:spPr>
          <a:xfrm>
            <a:off x="1023620" y="974090"/>
            <a:ext cx="3106420" cy="4101465"/>
          </a:xfrm>
          <a:prstGeom prst="rect">
            <a:avLst/>
          </a:prstGeom>
        </p:spPr>
      </p:pic>
      <p:pic>
        <p:nvPicPr>
          <p:cNvPr id="7" name="图片 6"/>
          <p:cNvPicPr>
            <a:picLocks noChangeAspect="1"/>
          </p:cNvPicPr>
          <p:nvPr/>
        </p:nvPicPr>
        <p:blipFill>
          <a:blip r:embed="rId3"/>
          <a:stretch>
            <a:fillRect/>
          </a:stretch>
        </p:blipFill>
        <p:spPr>
          <a:xfrm>
            <a:off x="4343400" y="934720"/>
            <a:ext cx="3330575" cy="4062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914399" y="262447"/>
            <a:ext cx="2154555" cy="324485"/>
            <a:chOff x="3591581" y="1777380"/>
            <a:chExt cx="5324991" cy="432760"/>
          </a:xfrm>
        </p:grpSpPr>
        <p:sp>
          <p:nvSpPr>
            <p:cNvPr id="54" name="矩形 53"/>
            <p:cNvSpPr/>
            <p:nvPr/>
          </p:nvSpPr>
          <p:spPr>
            <a:xfrm>
              <a:off x="3591583"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kern="0" dirty="0">
                <a:solidFill>
                  <a:sysClr val="window" lastClr="FFFFFF"/>
                </a:solidFill>
                <a:ea typeface="微软雅黑" panose="020B0503020204020204" charset="-122"/>
              </a:endParaRPr>
            </a:p>
          </p:txBody>
        </p:sp>
        <p:sp>
          <p:nvSpPr>
            <p:cNvPr id="55" name="矩形 54"/>
            <p:cNvSpPr/>
            <p:nvPr/>
          </p:nvSpPr>
          <p:spPr>
            <a:xfrm>
              <a:off x="3591581" y="1777380"/>
              <a:ext cx="790785" cy="432047"/>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3</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56" name="TextBox 37"/>
            <p:cNvSpPr txBox="1"/>
            <p:nvPr/>
          </p:nvSpPr>
          <p:spPr>
            <a:xfrm>
              <a:off x="4156567" y="1777380"/>
              <a:ext cx="4760005" cy="432760"/>
            </a:xfrm>
            <a:prstGeom prst="rect">
              <a:avLst/>
            </a:prstGeom>
            <a:noFill/>
          </p:spPr>
          <p:txBody>
            <a:bodyPr wrap="square" rtlCol="0">
              <a:noAutofit/>
            </a:bodyPr>
            <a:lstStyle/>
            <a:p>
              <a:pPr algn="ctr">
                <a:defRPr/>
              </a:pPr>
              <a:r>
                <a:rPr lang="zh-CN" altLang="en-US" sz="1600" b="1" kern="0" dirty="0">
                  <a:solidFill>
                    <a:srgbClr val="1F497D"/>
                  </a:solidFill>
                  <a:latin typeface="微软雅黑" panose="020B0503020204020204" charset="-122"/>
                  <a:ea typeface="微软雅黑" panose="020B0503020204020204" charset="-122"/>
                </a:rPr>
                <a:t>部</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分</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客</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户</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名</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单</a:t>
              </a:r>
              <a:endParaRPr lang="zh-CN" altLang="en-US" sz="1600" b="1" kern="0" dirty="0">
                <a:solidFill>
                  <a:srgbClr val="1F497D"/>
                </a:solidFill>
                <a:latin typeface="微软雅黑" panose="020B0503020204020204" charset="-122"/>
                <a:ea typeface="微软雅黑" panose="020B0503020204020204" charset="-122"/>
              </a:endParaRPr>
            </a:p>
          </p:txBody>
        </p:sp>
      </p:grpSp>
      <p:sp>
        <p:nvSpPr>
          <p:cNvPr id="5" name="矩形 4"/>
          <p:cNvSpPr>
            <a:spLocks noChangeArrowheads="1"/>
          </p:cNvSpPr>
          <p:nvPr/>
        </p:nvSpPr>
        <p:spPr bwMode="auto">
          <a:xfrm>
            <a:off x="7284974" y="2085103"/>
            <a:ext cx="1323975" cy="1306952"/>
          </a:xfrm>
          <a:prstGeom prst="rect">
            <a:avLst/>
          </a:prstGeom>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style>
          <a:lnRef idx="2">
            <a:schemeClr val="accent5"/>
          </a:lnRef>
          <a:fillRef idx="1">
            <a:schemeClr val="lt1"/>
          </a:fillRef>
          <a:effectRef idx="0">
            <a:schemeClr val="accent5"/>
          </a:effectRef>
          <a:fontRef idx="minor">
            <a:schemeClr val="dk1"/>
          </a:fontRef>
        </p:style>
        <p:txBody>
          <a:bodyPr wrap="square" lIns="68559" tIns="34279" rIns="68559" bIns="34279">
            <a:noAutofit/>
          </a:bodyPr>
          <a:lstStyle/>
          <a:p>
            <a:pPr algn="l">
              <a:spcBef>
                <a:spcPct val="0"/>
              </a:spcBef>
              <a:buFont typeface="Arial" panose="020B0604020202020204" pitchFamily="34" charset="0"/>
              <a:buNone/>
            </a:pPr>
            <a:endParaRPr lang="zh-CN" sz="1200" b="1" spc="-5" dirty="0">
              <a:solidFill>
                <a:schemeClr val="tx2">
                  <a:lumMod val="60000"/>
                  <a:lumOff val="40000"/>
                </a:schemeClr>
              </a:solidFill>
              <a:latin typeface="微软雅黑" panose="020B0503020204020204" charset="-122"/>
              <a:ea typeface="微软雅黑" panose="020B0503020204020204" charset="-122"/>
              <a:cs typeface="微软雅黑" panose="020B0503020204020204" charset="-122"/>
            </a:endParaRPr>
          </a:p>
          <a:p>
            <a:pPr algn="l">
              <a:spcBef>
                <a:spcPct val="0"/>
              </a:spcBef>
              <a:buFont typeface="Arial" panose="020B0604020202020204" pitchFamily="34" charset="0"/>
              <a:buNone/>
            </a:pPr>
            <a:r>
              <a:rPr lang="zh-CN" sz="1200" b="1" spc="-5" dirty="0">
                <a:solidFill>
                  <a:schemeClr val="tx2">
                    <a:lumMod val="60000"/>
                    <a:lumOff val="40000"/>
                  </a:schemeClr>
                </a:solidFill>
                <a:latin typeface="微软雅黑" panose="020B0503020204020204" charset="-122"/>
                <a:ea typeface="微软雅黑" panose="020B0503020204020204" charset="-122"/>
                <a:cs typeface="微软雅黑" panose="020B0503020204020204" charset="-122"/>
              </a:rPr>
              <a:t> </a:t>
            </a:r>
            <a:r>
              <a:rPr lang="en-US" altLang="zh-CN" sz="1200" b="1" spc="-5" dirty="0">
                <a:solidFill>
                  <a:schemeClr val="tx2">
                    <a:lumMod val="60000"/>
                    <a:lumOff val="40000"/>
                  </a:schemeClr>
                </a:solidFill>
                <a:latin typeface="微软雅黑" panose="020B0503020204020204" charset="-122"/>
                <a:ea typeface="微软雅黑" panose="020B0503020204020204" charset="-122"/>
                <a:cs typeface="微软雅黑" panose="020B0503020204020204" charset="-122"/>
              </a:rPr>
              <a:t>   </a:t>
            </a:r>
            <a:r>
              <a:rPr lang="zh-CN" sz="1200" b="1" spc="-5" dirty="0">
                <a:solidFill>
                  <a:schemeClr val="tx2"/>
                </a:solidFill>
                <a:latin typeface="仿宋" panose="02010609060101010101" pitchFamily="49" charset="-122"/>
                <a:ea typeface="仿宋" panose="02010609060101010101" pitchFamily="49" charset="-122"/>
                <a:cs typeface="微软雅黑" panose="020B0503020204020204" charset="-122"/>
              </a:rPr>
              <a:t>在医院验证疗效的前提下，让便携式进入千家万户，为千万患者的康复助力</a:t>
            </a:r>
            <a:r>
              <a:rPr lang="zh-CN" sz="1200" b="1" spc="-5" dirty="0">
                <a:solidFill>
                  <a:schemeClr val="tx2"/>
                </a:solidFill>
                <a:latin typeface="微软雅黑" panose="020B0503020204020204" charset="-122"/>
                <a:ea typeface="微软雅黑" panose="020B0503020204020204" charset="-122"/>
                <a:cs typeface="微软雅黑" panose="020B0503020204020204" charset="-122"/>
              </a:rPr>
              <a:t>！</a:t>
            </a:r>
            <a:endParaRPr lang="zh-CN" sz="1200" b="1" spc="-5" dirty="0">
              <a:solidFill>
                <a:schemeClr val="tx2"/>
              </a:solidFill>
              <a:latin typeface="微软雅黑" panose="020B0503020204020204" charset="-122"/>
              <a:ea typeface="微软雅黑" panose="020B0503020204020204" charset="-122"/>
              <a:cs typeface="微软雅黑" panose="020B0503020204020204" charset="-122"/>
            </a:endParaRPr>
          </a:p>
        </p:txBody>
      </p:sp>
      <p:pic>
        <p:nvPicPr>
          <p:cNvPr id="11" name="图片 10"/>
          <p:cNvPicPr>
            <a:picLocks noChangeAspect="1"/>
          </p:cNvPicPr>
          <p:nvPr/>
        </p:nvPicPr>
        <p:blipFill>
          <a:blip r:embed="rId1"/>
          <a:stretch>
            <a:fillRect/>
          </a:stretch>
        </p:blipFill>
        <p:spPr>
          <a:xfrm>
            <a:off x="7140456" y="3588624"/>
            <a:ext cx="1565393" cy="1177588"/>
          </a:xfrm>
          <a:prstGeom prst="rect">
            <a:avLst/>
          </a:prstGeom>
        </p:spPr>
      </p:pic>
      <p:sp>
        <p:nvSpPr>
          <p:cNvPr id="4" name="心形 3"/>
          <p:cNvSpPr/>
          <p:nvPr/>
        </p:nvSpPr>
        <p:spPr>
          <a:xfrm>
            <a:off x="7227827" y="992527"/>
            <a:ext cx="1352549" cy="969623"/>
          </a:xfrm>
          <a:prstGeom prst="heart">
            <a:avLst/>
          </a:prstGeom>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188531" y="1252953"/>
            <a:ext cx="1469241" cy="338554"/>
          </a:xfrm>
          <a:prstGeom prst="rect">
            <a:avLst/>
          </a:prstGeom>
          <a:noFill/>
        </p:spPr>
        <p:txBody>
          <a:bodyPr wrap="square">
            <a:spAutoFit/>
          </a:bodyPr>
          <a:lstStyle/>
          <a:p>
            <a:pPr algn="ctr">
              <a:defRPr/>
            </a:pPr>
            <a:r>
              <a:rPr lang="zh-CN" altLang="en-US" sz="1600" b="1" kern="0" dirty="0">
                <a:solidFill>
                  <a:schemeClr val="bg1"/>
                </a:solidFill>
                <a:latin typeface="仿宋" panose="02010609060101010101" pitchFamily="49" charset="-122"/>
                <a:ea typeface="仿宋" panose="02010609060101010101" pitchFamily="49" charset="-122"/>
              </a:rPr>
              <a:t>社会价值</a:t>
            </a:r>
            <a:endParaRPr lang="zh-CN" altLang="en-US" sz="1600" b="1" kern="0" dirty="0">
              <a:solidFill>
                <a:schemeClr val="bg1"/>
              </a:solidFill>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graphicFrame>
        <p:nvGraphicFramePr>
          <p:cNvPr id="9" name="对象 8"/>
          <p:cNvGraphicFramePr/>
          <p:nvPr>
            <p:custDataLst>
              <p:tags r:id="rId3"/>
            </p:custDataLst>
          </p:nvPr>
        </p:nvGraphicFramePr>
        <p:xfrm>
          <a:off x="909955" y="733425"/>
          <a:ext cx="6223635" cy="4062095"/>
        </p:xfrm>
        <a:graphic>
          <a:graphicData uri="http://schemas.openxmlformats.org/presentationml/2006/ole">
            <mc:AlternateContent xmlns:mc="http://schemas.openxmlformats.org/markup-compatibility/2006">
              <mc:Choice xmlns:v="urn:schemas-microsoft-com:vml" Requires="v">
                <p:oleObj spid="_x0000_s10" name="" r:id="rId4" imgW="4933950" imgH="2976245" progId="Paint.Picture">
                  <p:embed/>
                </p:oleObj>
              </mc:Choice>
              <mc:Fallback>
                <p:oleObj name="" r:id="rId4" imgW="4933950" imgH="2976245" progId="Paint.Picture">
                  <p:embed/>
                  <p:pic>
                    <p:nvPicPr>
                      <p:cNvPr id="0" name="图片 9"/>
                      <p:cNvPicPr/>
                      <p:nvPr/>
                    </p:nvPicPr>
                    <p:blipFill>
                      <a:blip r:embed="rId5"/>
                      <a:stretch>
                        <a:fillRect/>
                      </a:stretch>
                    </p:blipFill>
                    <p:spPr>
                      <a:xfrm>
                        <a:off x="909955" y="733425"/>
                        <a:ext cx="6223635" cy="4062095"/>
                      </a:xfrm>
                      <a:prstGeom prst="rect">
                        <a:avLst/>
                      </a:prstGeom>
                    </p:spPr>
                  </p:pic>
                </p:oleObj>
              </mc:Fallback>
            </mc:AlternateContent>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p:cNvGraphicFramePr/>
          <p:nvPr>
            <p:custDataLst>
              <p:tags r:id="rId1"/>
            </p:custDataLst>
          </p:nvPr>
        </p:nvGraphicFramePr>
        <p:xfrm>
          <a:off x="141605" y="741680"/>
          <a:ext cx="1587500" cy="1243330"/>
        </p:xfrm>
        <a:graphic>
          <a:graphicData uri="http://schemas.openxmlformats.org/presentationml/2006/ole">
            <mc:AlternateContent xmlns:mc="http://schemas.openxmlformats.org/markup-compatibility/2006">
              <mc:Choice xmlns:v="urn:schemas-microsoft-com:vml" Requires="v">
                <p:oleObj spid="_x0000_s9" name="" r:id="rId2" imgW="2614930" imgH="1938020" progId="Paint.Picture">
                  <p:embed/>
                </p:oleObj>
              </mc:Choice>
              <mc:Fallback>
                <p:oleObj name="" r:id="rId2" imgW="2614930" imgH="1938020" progId="Paint.Picture">
                  <p:embed/>
                  <p:pic>
                    <p:nvPicPr>
                      <p:cNvPr id="0" name="图片 4"/>
                      <p:cNvPicPr/>
                      <p:nvPr/>
                    </p:nvPicPr>
                    <p:blipFill>
                      <a:blip r:embed="rId3"/>
                      <a:stretch>
                        <a:fillRect/>
                      </a:stretch>
                    </p:blipFill>
                    <p:spPr>
                      <a:xfrm>
                        <a:off x="141605" y="741680"/>
                        <a:ext cx="1587500" cy="1243330"/>
                      </a:xfrm>
                      <a:prstGeom prst="rect">
                        <a:avLst/>
                      </a:prstGeom>
                    </p:spPr>
                  </p:pic>
                </p:oleObj>
              </mc:Fallback>
            </mc:AlternateContent>
          </a:graphicData>
        </a:graphic>
      </p:graphicFrame>
      <p:sp>
        <p:nvSpPr>
          <p:cNvPr id="22" name="object 22"/>
          <p:cNvSpPr txBox="1"/>
          <p:nvPr/>
        </p:nvSpPr>
        <p:spPr>
          <a:xfrm>
            <a:off x="1248651" y="2159825"/>
            <a:ext cx="713740" cy="299720"/>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FF"/>
                </a:solidFill>
                <a:latin typeface="宋体" panose="02010600030101010101" pitchFamily="2" charset="-122"/>
                <a:cs typeface="宋体" panose="02010600030101010101" pitchFamily="2" charset="-122"/>
              </a:rPr>
              <a:t>第三</a:t>
            </a:r>
            <a:r>
              <a:rPr b="1" spc="-10" dirty="0">
                <a:solidFill>
                  <a:srgbClr val="FFFFFF"/>
                </a:solidFill>
                <a:latin typeface="宋体" panose="02010600030101010101" pitchFamily="2" charset="-122"/>
                <a:cs typeface="宋体" panose="02010600030101010101" pitchFamily="2" charset="-122"/>
              </a:rPr>
              <a:t>代</a:t>
            </a:r>
            <a:endParaRPr>
              <a:latin typeface="宋体" panose="02010600030101010101" pitchFamily="2" charset="-122"/>
              <a:cs typeface="宋体" panose="02010600030101010101" pitchFamily="2" charset="-122"/>
            </a:endParaRPr>
          </a:p>
        </p:txBody>
      </p:sp>
      <p:sp>
        <p:nvSpPr>
          <p:cNvPr id="28" name="object 28"/>
          <p:cNvSpPr txBox="1"/>
          <p:nvPr/>
        </p:nvSpPr>
        <p:spPr>
          <a:xfrm>
            <a:off x="1115694" y="2675534"/>
            <a:ext cx="943610" cy="299720"/>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FF"/>
                </a:solidFill>
                <a:latin typeface="宋体" panose="02010600030101010101" pitchFamily="2" charset="-122"/>
                <a:cs typeface="宋体" panose="02010600030101010101" pitchFamily="2" charset="-122"/>
              </a:rPr>
              <a:t>未来产</a:t>
            </a:r>
            <a:r>
              <a:rPr b="1" spc="-10" dirty="0">
                <a:solidFill>
                  <a:srgbClr val="FFFFFF"/>
                </a:solidFill>
                <a:latin typeface="宋体" panose="02010600030101010101" pitchFamily="2" charset="-122"/>
                <a:cs typeface="宋体" panose="02010600030101010101" pitchFamily="2" charset="-122"/>
              </a:rPr>
              <a:t>品</a:t>
            </a:r>
            <a:endParaRPr>
              <a:latin typeface="宋体" panose="02010600030101010101" pitchFamily="2" charset="-122"/>
              <a:cs typeface="宋体" panose="02010600030101010101" pitchFamily="2" charset="-122"/>
            </a:endParaRPr>
          </a:p>
        </p:txBody>
      </p:sp>
      <p:sp>
        <p:nvSpPr>
          <p:cNvPr id="34" name="object 34"/>
          <p:cNvSpPr txBox="1"/>
          <p:nvPr/>
        </p:nvSpPr>
        <p:spPr>
          <a:xfrm>
            <a:off x="1121435" y="3220123"/>
            <a:ext cx="943610" cy="299720"/>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FF"/>
                </a:solidFill>
                <a:latin typeface="宋体" panose="02010600030101010101" pitchFamily="2" charset="-122"/>
                <a:cs typeface="宋体" panose="02010600030101010101" pitchFamily="2" charset="-122"/>
              </a:rPr>
              <a:t>专利布</a:t>
            </a:r>
            <a:r>
              <a:rPr b="1" spc="-10" dirty="0">
                <a:solidFill>
                  <a:srgbClr val="FFFFFF"/>
                </a:solidFill>
                <a:latin typeface="宋体" panose="02010600030101010101" pitchFamily="2" charset="-122"/>
                <a:cs typeface="宋体" panose="02010600030101010101" pitchFamily="2" charset="-122"/>
              </a:rPr>
              <a:t>局</a:t>
            </a:r>
            <a:endParaRPr>
              <a:latin typeface="宋体" panose="02010600030101010101" pitchFamily="2" charset="-122"/>
              <a:cs typeface="宋体" panose="02010600030101010101" pitchFamily="2" charset="-122"/>
            </a:endParaRPr>
          </a:p>
        </p:txBody>
      </p:sp>
      <p:grpSp>
        <p:nvGrpSpPr>
          <p:cNvPr id="36" name="组合 35"/>
          <p:cNvGrpSpPr/>
          <p:nvPr>
            <p:custDataLst>
              <p:tags r:id="rId4"/>
            </p:custDataLst>
          </p:nvPr>
        </p:nvGrpSpPr>
        <p:grpSpPr>
          <a:xfrm>
            <a:off x="5887026" y="1225098"/>
            <a:ext cx="2615369" cy="1690152"/>
            <a:chOff x="5740381" y="2263494"/>
            <a:chExt cx="2626229" cy="1616527"/>
          </a:xfrm>
        </p:grpSpPr>
        <p:grpSp>
          <p:nvGrpSpPr>
            <p:cNvPr id="48" name="组合 47"/>
            <p:cNvGrpSpPr/>
            <p:nvPr/>
          </p:nvGrpSpPr>
          <p:grpSpPr>
            <a:xfrm>
              <a:off x="6495318" y="2263494"/>
              <a:ext cx="1093210" cy="698770"/>
              <a:chOff x="2024602" y="2379023"/>
              <a:chExt cx="1746132" cy="1116114"/>
            </a:xfrm>
          </p:grpSpPr>
          <p:sp>
            <p:nvSpPr>
              <p:cNvPr id="49" name="椭圆 48"/>
              <p:cNvSpPr/>
              <p:nvPr>
                <p:custDataLst>
                  <p:tags r:id="rId5"/>
                </p:custDataLst>
              </p:nvPr>
            </p:nvSpPr>
            <p:spPr>
              <a:xfrm>
                <a:off x="2114227" y="2457599"/>
                <a:ext cx="1538903" cy="972015"/>
              </a:xfrm>
              <a:prstGeom prst="ellipse">
                <a:avLst/>
              </a:prstGeom>
              <a:noFill/>
              <a:ln w="28575" cap="flat" cmpd="sng" algn="ctr">
                <a:solidFill>
                  <a:srgbClr val="2BC3B5"/>
                </a:solidFill>
                <a:prstDash val="solid"/>
                <a:miter lim="800000"/>
              </a:ln>
              <a:effectLst/>
              <a:scene3d>
                <a:camera prst="orthographicFront"/>
                <a:lightRig rig="threePt" dir="t"/>
              </a:scene3d>
              <a:sp3d>
                <a:bevelT/>
              </a:sp3d>
            </p:spPr>
            <p:txBody>
              <a:bodyPr lIns="0" rIns="0" rtlCol="0" anchor="ctr"/>
              <a:lstStyle/>
              <a:p>
                <a:pPr algn="ctr"/>
                <a:r>
                  <a:rPr lang="zh-CN" altLang="en-US" sz="1600" b="1" dirty="0">
                    <a:solidFill>
                      <a:srgbClr val="2BC3B5"/>
                    </a:solidFill>
                  </a:rPr>
                  <a:t>现在</a:t>
                </a:r>
                <a:endParaRPr lang="zh-CN" altLang="en-US" sz="1600" b="1" dirty="0">
                  <a:solidFill>
                    <a:srgbClr val="2BC3B5"/>
                  </a:solidFill>
                </a:endParaRPr>
              </a:p>
              <a:p>
                <a:pPr algn="ctr"/>
                <a:r>
                  <a:rPr lang="en-US" altLang="zh-CN" sz="1600" b="1" dirty="0">
                    <a:solidFill>
                      <a:srgbClr val="2BC3B5"/>
                    </a:solidFill>
                  </a:rPr>
                  <a:t>&amp;</a:t>
                </a:r>
                <a:r>
                  <a:rPr lang="zh-CN" altLang="en-US" sz="1600" b="1" dirty="0">
                    <a:solidFill>
                      <a:srgbClr val="2BC3B5"/>
                    </a:solidFill>
                  </a:rPr>
                  <a:t>未来</a:t>
                </a:r>
                <a:endParaRPr lang="zh-CN" altLang="en-US" sz="1600" b="1" dirty="0">
                  <a:solidFill>
                    <a:srgbClr val="2BC3B5"/>
                  </a:solidFill>
                </a:endParaRPr>
              </a:p>
            </p:txBody>
          </p:sp>
          <p:sp>
            <p:nvSpPr>
              <p:cNvPr id="50" name="椭圆 49"/>
              <p:cNvSpPr/>
              <p:nvPr>
                <p:custDataLst>
                  <p:tags r:id="rId6"/>
                </p:custDataLst>
              </p:nvPr>
            </p:nvSpPr>
            <p:spPr>
              <a:xfrm>
                <a:off x="2024602" y="2379023"/>
                <a:ext cx="1746132" cy="1116114"/>
              </a:xfrm>
              <a:prstGeom prst="ellipse">
                <a:avLst/>
              </a:prstGeom>
              <a:noFill/>
              <a:ln w="12700" cap="flat" cmpd="sng" algn="ctr">
                <a:solidFill>
                  <a:srgbClr val="FFFFFF">
                    <a:lumMod val="75000"/>
                  </a:srgbClr>
                </a:solidFill>
                <a:prstDash val="dash"/>
                <a:miter lim="800000"/>
              </a:ln>
              <a:effectLst/>
              <a:scene3d>
                <a:camera prst="orthographicFront"/>
                <a:lightRig rig="threePt" dir="t"/>
              </a:scene3d>
              <a:sp3d>
                <a:bevelT/>
              </a:sp3d>
            </p:spPr>
            <p:txBody>
              <a:bodyPr rtlCol="0" anchor="ctr">
                <a:normAutofit/>
              </a:bodyPr>
              <a:lstStyle/>
              <a:p>
                <a:pPr algn="ctr"/>
                <a:endParaRPr lang="zh-CN" altLang="en-US" sz="1350"/>
              </a:p>
            </p:txBody>
          </p:sp>
        </p:grpSp>
        <p:sp>
          <p:nvSpPr>
            <p:cNvPr id="46" name="标题 1"/>
            <p:cNvSpPr txBox="1"/>
            <p:nvPr>
              <p:custDataLst>
                <p:tags r:id="rId7"/>
              </p:custDataLst>
            </p:nvPr>
          </p:nvSpPr>
          <p:spPr>
            <a:xfrm>
              <a:off x="5885276" y="2937926"/>
              <a:ext cx="2481334" cy="671717"/>
            </a:xfrm>
            <a:prstGeom prst="rect">
              <a:avLst/>
            </a:prstGeom>
            <a:noFill/>
          </p:spPr>
          <p:txBody>
            <a:bodyPr wrap="square" rtlCol="0">
              <a:noAutofit/>
            </a:bodyPr>
            <a:lstStyle>
              <a:defPPr>
                <a:defRPr lang="zh-CN"/>
              </a:defPPr>
              <a:lvl1pPr>
                <a:lnSpc>
                  <a:spcPct val="130000"/>
                </a:lnSpc>
                <a:defRPr sz="1200"/>
              </a:lvl1pPr>
            </a:lstStyle>
            <a:p>
              <a:pPr algn="ctr"/>
              <a:r>
                <a:rPr lang="en-US" altLang="zh-CN" sz="1050" b="1" dirty="0" err="1">
                  <a:solidFill>
                    <a:srgbClr val="2BC3B5"/>
                  </a:solidFill>
                  <a:latin typeface="仿宋" panose="02010609060101010101" pitchFamily="49" charset="-122"/>
                  <a:ea typeface="仿宋" panose="02010609060101010101" pitchFamily="49" charset="-122"/>
                  <a:cs typeface="+mn-ea"/>
                </a:rPr>
                <a:t>院内院外，服务万家</a:t>
              </a:r>
              <a:endParaRPr lang="en-US" altLang="zh-CN" sz="1050" b="1" dirty="0">
                <a:solidFill>
                  <a:srgbClr val="2BC3B5"/>
                </a:solidFill>
                <a:latin typeface="仿宋" panose="02010609060101010101" pitchFamily="49" charset="-122"/>
                <a:ea typeface="仿宋" panose="02010609060101010101" pitchFamily="49" charset="-122"/>
                <a:cs typeface="+mn-ea"/>
              </a:endParaRPr>
            </a:p>
            <a:p>
              <a:pPr algn="ctr"/>
              <a:r>
                <a:rPr lang="en-US" altLang="zh-CN" sz="1050" b="1" dirty="0" err="1">
                  <a:solidFill>
                    <a:srgbClr val="2BC3B5"/>
                  </a:solidFill>
                  <a:latin typeface="仿宋" panose="02010609060101010101" pitchFamily="49" charset="-122"/>
                  <a:ea typeface="仿宋" panose="02010609060101010101" pitchFamily="49" charset="-122"/>
                  <a:cs typeface="+mn-ea"/>
                  <a:sym typeface="+mn-ea"/>
                </a:rPr>
                <a:t>数字化</a:t>
              </a:r>
              <a:r>
                <a:rPr lang="en-US" altLang="zh-CN" sz="1050" b="1" dirty="0" err="1">
                  <a:solidFill>
                    <a:srgbClr val="2BC3B5"/>
                  </a:solidFill>
                  <a:latin typeface="仿宋" panose="02010609060101010101" pitchFamily="49" charset="-122"/>
                  <a:ea typeface="仿宋" panose="02010609060101010101" pitchFamily="49" charset="-122"/>
                  <a:cs typeface="+mn-ea"/>
                </a:rPr>
                <a:t>延伸医疗服务</a:t>
              </a:r>
              <a:r>
                <a:rPr lang="zh-CN" altLang="en-US" sz="1050" b="1" dirty="0">
                  <a:solidFill>
                    <a:srgbClr val="2BC3B5"/>
                  </a:solidFill>
                  <a:latin typeface="仿宋" panose="02010609060101010101" pitchFamily="49" charset="-122"/>
                  <a:ea typeface="仿宋" panose="02010609060101010101" pitchFamily="49" charset="-122"/>
                  <a:cs typeface="+mn-ea"/>
                </a:rPr>
                <a:t>诊疗</a:t>
              </a:r>
              <a:r>
                <a:rPr lang="en-US" altLang="zh-CN" sz="1050" b="1" dirty="0" err="1">
                  <a:solidFill>
                    <a:srgbClr val="2BC3B5"/>
                  </a:solidFill>
                  <a:latin typeface="仿宋" panose="02010609060101010101" pitchFamily="49" charset="-122"/>
                  <a:ea typeface="仿宋" panose="02010609060101010101" pitchFamily="49" charset="-122"/>
                  <a:cs typeface="+mn-ea"/>
                </a:rPr>
                <a:t>平台</a:t>
              </a:r>
              <a:r>
                <a:rPr lang="en-US" altLang="zh-CN" sz="1050" b="1" dirty="0">
                  <a:solidFill>
                    <a:srgbClr val="2BC3B5"/>
                  </a:solidFill>
                  <a:latin typeface="仿宋" panose="02010609060101010101" pitchFamily="49" charset="-122"/>
                  <a:ea typeface="仿宋" panose="02010609060101010101" pitchFamily="49" charset="-122"/>
                  <a:cs typeface="+mn-ea"/>
                </a:rPr>
                <a:t>：</a:t>
              </a:r>
              <a:endParaRPr lang="en-US" altLang="zh-CN" sz="1050" b="1" dirty="0">
                <a:solidFill>
                  <a:srgbClr val="2BC3B5"/>
                </a:solidFill>
                <a:latin typeface="仿宋" panose="02010609060101010101" pitchFamily="49" charset="-122"/>
                <a:ea typeface="仿宋" panose="02010609060101010101" pitchFamily="49" charset="-122"/>
                <a:cs typeface="+mn-ea"/>
              </a:endParaRPr>
            </a:p>
            <a:p>
              <a:pPr algn="ctr"/>
              <a:r>
                <a:rPr lang="zh-CN" altLang="en-US" sz="1050" b="1" dirty="0">
                  <a:solidFill>
                    <a:srgbClr val="2BC3B5"/>
                  </a:solidFill>
                  <a:latin typeface="仿宋" panose="02010609060101010101" pitchFamily="49" charset="-122"/>
                  <a:ea typeface="仿宋" panose="02010609060101010101" pitchFamily="49" charset="-122"/>
                  <a:cs typeface="+mn-ea"/>
                </a:rPr>
                <a:t>自闭症、</a:t>
              </a:r>
              <a:r>
                <a:rPr lang="en-US" altLang="zh-CN" sz="1050" b="1" dirty="0" err="1">
                  <a:solidFill>
                    <a:srgbClr val="2BC3B5"/>
                  </a:solidFill>
                  <a:latin typeface="仿宋" panose="02010609060101010101" pitchFamily="49" charset="-122"/>
                  <a:ea typeface="仿宋" panose="02010609060101010101" pitchFamily="49" charset="-122"/>
                  <a:cs typeface="+mn-ea"/>
                </a:rPr>
                <a:t>认知</a:t>
              </a:r>
              <a:r>
                <a:rPr lang="zh-CN" altLang="en-US" sz="1050" b="1" dirty="0" err="1">
                  <a:solidFill>
                    <a:srgbClr val="2BC3B5"/>
                  </a:solidFill>
                  <a:latin typeface="仿宋" panose="02010609060101010101" pitchFamily="49" charset="-122"/>
                  <a:ea typeface="仿宋" panose="02010609060101010101" pitchFamily="49" charset="-122"/>
                  <a:cs typeface="+mn-ea"/>
                </a:rPr>
                <a:t>功能障碍</a:t>
              </a:r>
              <a:r>
                <a:rPr lang="en-US" altLang="zh-CN" sz="1050" b="1" dirty="0" err="1">
                  <a:solidFill>
                    <a:srgbClr val="2BC3B5"/>
                  </a:solidFill>
                  <a:latin typeface="仿宋" panose="02010609060101010101" pitchFamily="49" charset="-122"/>
                  <a:ea typeface="仿宋" panose="02010609060101010101" pitchFamily="49" charset="-122"/>
                  <a:cs typeface="+mn-ea"/>
                </a:rPr>
                <a:t>、睡眠</a:t>
              </a:r>
              <a:r>
                <a:rPr lang="zh-CN" altLang="en-US" sz="1050" b="1" dirty="0" err="1">
                  <a:solidFill>
                    <a:srgbClr val="2BC3B5"/>
                  </a:solidFill>
                  <a:latin typeface="仿宋" panose="02010609060101010101" pitchFamily="49" charset="-122"/>
                  <a:ea typeface="仿宋" panose="02010609060101010101" pitchFamily="49" charset="-122"/>
                  <a:cs typeface="+mn-ea"/>
                </a:rPr>
                <a:t>障碍</a:t>
              </a:r>
              <a:r>
                <a:rPr lang="en-US" altLang="zh-CN" sz="1050" b="1" dirty="0">
                  <a:solidFill>
                    <a:srgbClr val="2BC3B5"/>
                  </a:solidFill>
                  <a:latin typeface="仿宋" panose="02010609060101010101" pitchFamily="49" charset="-122"/>
                  <a:ea typeface="仿宋" panose="02010609060101010101" pitchFamily="49" charset="-122"/>
                  <a:cs typeface="+mn-ea"/>
                  <a:sym typeface="+mn-ea"/>
                </a:rPr>
                <a:t>...</a:t>
              </a:r>
              <a:endParaRPr lang="zh-CN" altLang="en-US" sz="1050" b="1" dirty="0">
                <a:solidFill>
                  <a:srgbClr val="2BC3B5"/>
                </a:solidFill>
                <a:latin typeface="仿宋" panose="02010609060101010101" pitchFamily="49" charset="-122"/>
                <a:ea typeface="仿宋" panose="02010609060101010101" pitchFamily="49" charset="-122"/>
                <a:cs typeface="+mn-ea"/>
                <a:sym typeface="+mn-ea"/>
              </a:endParaRPr>
            </a:p>
          </p:txBody>
        </p:sp>
        <p:grpSp>
          <p:nvGrpSpPr>
            <p:cNvPr id="47" name="组合 46"/>
            <p:cNvGrpSpPr/>
            <p:nvPr/>
          </p:nvGrpSpPr>
          <p:grpSpPr>
            <a:xfrm>
              <a:off x="5740381" y="3567526"/>
              <a:ext cx="2363430" cy="312495"/>
              <a:chOff x="1010194" y="3126377"/>
              <a:chExt cx="1262743" cy="278674"/>
            </a:xfrm>
            <a:solidFill>
              <a:srgbClr val="2BC3B5"/>
            </a:solidFill>
          </p:grpSpPr>
          <p:sp>
            <p:nvSpPr>
              <p:cNvPr id="51" name="矩形 50"/>
              <p:cNvSpPr/>
              <p:nvPr>
                <p:custDataLst>
                  <p:tags r:id="rId8"/>
                </p:custDataLst>
              </p:nvPr>
            </p:nvSpPr>
            <p:spPr>
              <a:xfrm>
                <a:off x="1010194" y="3126377"/>
                <a:ext cx="1262743" cy="95794"/>
              </a:xfrm>
              <a:prstGeom prst="rect">
                <a:avLst/>
              </a:prstGeom>
              <a:grpFill/>
              <a:ln w="12700" cap="flat" cmpd="sng" algn="ctr">
                <a:noFill/>
                <a:prstDash val="solid"/>
                <a:miter lim="800000"/>
              </a:ln>
              <a:effectLst/>
              <a:scene3d>
                <a:camera prst="orthographicFront"/>
                <a:lightRig rig="threePt" dir="t"/>
              </a:scene3d>
              <a:sp3d>
                <a:bevelT/>
              </a:sp3d>
            </p:spPr>
            <p:txBody>
              <a:bodyPr rtlCol="0" anchor="ctr">
                <a:normAutofit fontScale="25000" lnSpcReduction="20000"/>
              </a:bodyPr>
              <a:lstStyle/>
              <a:p>
                <a:pPr algn="ctr"/>
                <a:endParaRPr lang="zh-CN" altLang="en-US" sz="1350"/>
              </a:p>
            </p:txBody>
          </p:sp>
          <p:sp>
            <p:nvSpPr>
              <p:cNvPr id="52" name="等腰三角形 51"/>
              <p:cNvSpPr/>
              <p:nvPr>
                <p:custDataLst>
                  <p:tags r:id="rId9"/>
                </p:custDataLst>
              </p:nvPr>
            </p:nvSpPr>
            <p:spPr>
              <a:xfrm flipV="1">
                <a:off x="1584960" y="3222171"/>
                <a:ext cx="113211" cy="182880"/>
              </a:xfrm>
              <a:prstGeom prst="triangle">
                <a:avLst/>
              </a:prstGeom>
              <a:grpFill/>
              <a:ln w="12700" cap="flat" cmpd="sng" algn="ctr">
                <a:noFill/>
                <a:prstDash val="solid"/>
                <a:miter lim="800000"/>
              </a:ln>
              <a:effectLst/>
              <a:scene3d>
                <a:camera prst="orthographicFront"/>
                <a:lightRig rig="threePt" dir="t"/>
              </a:scene3d>
              <a:sp3d>
                <a:bevelT/>
              </a:sp3d>
            </p:spPr>
            <p:txBody>
              <a:bodyPr rtlCol="0" anchor="ctr">
                <a:normAutofit fontScale="25000" lnSpcReduction="20000"/>
              </a:bodyPr>
              <a:lstStyle/>
              <a:p>
                <a:pPr algn="ctr"/>
                <a:endParaRPr lang="zh-CN" altLang="en-US" sz="1350"/>
              </a:p>
            </p:txBody>
          </p:sp>
        </p:grpSp>
      </p:grpSp>
      <p:grpSp>
        <p:nvGrpSpPr>
          <p:cNvPr id="53" name="组合 52"/>
          <p:cNvGrpSpPr/>
          <p:nvPr>
            <p:custDataLst>
              <p:tags r:id="rId10"/>
            </p:custDataLst>
          </p:nvPr>
        </p:nvGrpSpPr>
        <p:grpSpPr>
          <a:xfrm>
            <a:off x="3388610" y="1236180"/>
            <a:ext cx="2471073" cy="1690156"/>
            <a:chOff x="3376953" y="2263494"/>
            <a:chExt cx="2363430" cy="1616531"/>
          </a:xfrm>
        </p:grpSpPr>
        <p:grpSp>
          <p:nvGrpSpPr>
            <p:cNvPr id="54" name="组合 53"/>
            <p:cNvGrpSpPr/>
            <p:nvPr/>
          </p:nvGrpSpPr>
          <p:grpSpPr>
            <a:xfrm>
              <a:off x="4163136" y="2263494"/>
              <a:ext cx="939173" cy="698771"/>
              <a:chOff x="2062971" y="2379024"/>
              <a:chExt cx="1500095" cy="1116116"/>
            </a:xfrm>
          </p:grpSpPr>
          <p:sp>
            <p:nvSpPr>
              <p:cNvPr id="55" name="椭圆 54"/>
              <p:cNvSpPr/>
              <p:nvPr>
                <p:custDataLst>
                  <p:tags r:id="rId11"/>
                </p:custDataLst>
              </p:nvPr>
            </p:nvSpPr>
            <p:spPr>
              <a:xfrm>
                <a:off x="2243547" y="2530040"/>
                <a:ext cx="1108147" cy="801190"/>
              </a:xfrm>
              <a:prstGeom prst="ellipse">
                <a:avLst/>
              </a:prstGeom>
              <a:noFill/>
              <a:ln w="28575" cap="flat" cmpd="sng" algn="ctr">
                <a:solidFill>
                  <a:srgbClr val="628EE3"/>
                </a:solidFill>
                <a:prstDash val="solid"/>
                <a:miter lim="800000"/>
              </a:ln>
              <a:effectLst/>
            </p:spPr>
            <p:txBody>
              <a:bodyPr lIns="0" rIns="0" rtlCol="0" anchor="ctr">
                <a:normAutofit fontScale="82500" lnSpcReduction="10000"/>
              </a:bodyPr>
              <a:lstStyle/>
              <a:p>
                <a:pPr algn="ctr"/>
                <a:r>
                  <a:rPr lang="zh-CN" altLang="en-US" sz="1500" b="1" dirty="0">
                    <a:solidFill>
                      <a:schemeClr val="tx2"/>
                    </a:solidFill>
                  </a:rPr>
                  <a:t>第二代</a:t>
                </a:r>
                <a:endParaRPr lang="zh-CN" altLang="en-US" sz="1500" b="1" dirty="0">
                  <a:solidFill>
                    <a:schemeClr val="tx2"/>
                  </a:solidFill>
                </a:endParaRPr>
              </a:p>
            </p:txBody>
          </p:sp>
          <p:sp>
            <p:nvSpPr>
              <p:cNvPr id="56" name="椭圆 55"/>
              <p:cNvSpPr/>
              <p:nvPr>
                <p:custDataLst>
                  <p:tags r:id="rId12"/>
                </p:custDataLst>
              </p:nvPr>
            </p:nvSpPr>
            <p:spPr>
              <a:xfrm>
                <a:off x="2062971" y="2379024"/>
                <a:ext cx="1500095" cy="1116116"/>
              </a:xfrm>
              <a:prstGeom prst="ellipse">
                <a:avLst/>
              </a:prstGeom>
              <a:noFill/>
              <a:ln w="12700" cap="flat" cmpd="sng" algn="ctr">
                <a:solidFill>
                  <a:srgbClr val="FFFFFF">
                    <a:lumMod val="75000"/>
                  </a:srgbClr>
                </a:solidFill>
                <a:prstDash val="dash"/>
                <a:miter lim="800000"/>
              </a:ln>
              <a:effectLst/>
            </p:spPr>
            <p:txBody>
              <a:bodyPr rtlCol="0" anchor="ctr">
                <a:normAutofit/>
              </a:bodyPr>
              <a:lstStyle/>
              <a:p>
                <a:pPr algn="ctr"/>
                <a:endParaRPr lang="zh-CN" altLang="en-US" sz="1350"/>
              </a:p>
            </p:txBody>
          </p:sp>
        </p:grpSp>
        <p:sp>
          <p:nvSpPr>
            <p:cNvPr id="58" name="标题 1"/>
            <p:cNvSpPr txBox="1"/>
            <p:nvPr>
              <p:custDataLst>
                <p:tags r:id="rId13"/>
              </p:custDataLst>
            </p:nvPr>
          </p:nvSpPr>
          <p:spPr>
            <a:xfrm>
              <a:off x="3714427" y="3028869"/>
              <a:ext cx="1836592" cy="414812"/>
            </a:xfrm>
            <a:prstGeom prst="rect">
              <a:avLst/>
            </a:prstGeom>
            <a:noFill/>
          </p:spPr>
          <p:txBody>
            <a:bodyPr wrap="square" rtlCol="0">
              <a:noAutofit/>
            </a:bodyPr>
            <a:lstStyle>
              <a:defPPr>
                <a:defRPr lang="zh-CN"/>
              </a:defPPr>
              <a:lvl1pPr>
                <a:lnSpc>
                  <a:spcPct val="130000"/>
                </a:lnSpc>
                <a:defRPr sz="1200"/>
              </a:lvl1pPr>
            </a:lstStyle>
            <a:p>
              <a:pPr algn="ctr"/>
              <a:r>
                <a:rPr lang="zh-CN" altLang="en-US" sz="1050" b="1" dirty="0">
                  <a:solidFill>
                    <a:schemeClr val="tx2"/>
                  </a:solidFill>
                  <a:latin typeface="仿宋" panose="02010609060101010101" pitchFamily="49" charset="-122"/>
                  <a:ea typeface="仿宋" panose="02010609060101010101" pitchFamily="49" charset="-122"/>
                  <a:cs typeface="+mn-ea"/>
                </a:rPr>
                <a:t>居家</a:t>
              </a:r>
              <a:r>
                <a:rPr lang="en-US" altLang="zh-CN" sz="1050" b="1" dirty="0">
                  <a:solidFill>
                    <a:schemeClr val="tx2"/>
                  </a:solidFill>
                  <a:latin typeface="仿宋" panose="02010609060101010101" pitchFamily="49" charset="-122"/>
                  <a:ea typeface="仿宋" panose="02010609060101010101" pitchFamily="49" charset="-122"/>
                  <a:cs typeface="+mn-ea"/>
                </a:rPr>
                <a:t>：</a:t>
              </a:r>
              <a:r>
                <a:rPr lang="zh-CN" altLang="en-US" sz="1050" b="1" dirty="0">
                  <a:solidFill>
                    <a:schemeClr val="tx2"/>
                  </a:solidFill>
                  <a:latin typeface="仿宋" panose="02010609060101010101" pitchFamily="49" charset="-122"/>
                  <a:ea typeface="仿宋" panose="02010609060101010101" pitchFamily="49" charset="-122"/>
                  <a:cs typeface="+mn-ea"/>
                </a:rPr>
                <a:t>安全</a:t>
              </a:r>
              <a:r>
                <a:rPr lang="en-US" altLang="zh-CN" sz="1050" b="1" dirty="0">
                  <a:solidFill>
                    <a:schemeClr val="tx2"/>
                  </a:solidFill>
                  <a:latin typeface="仿宋" panose="02010609060101010101" pitchFamily="49" charset="-122"/>
                  <a:ea typeface="仿宋" panose="02010609060101010101" pitchFamily="49" charset="-122"/>
                  <a:cs typeface="+mn-ea"/>
                </a:rPr>
                <a:t>&amp;</a:t>
              </a:r>
              <a:r>
                <a:rPr lang="zh-CN" altLang="en-US" sz="1050" b="1" dirty="0">
                  <a:solidFill>
                    <a:schemeClr val="tx2"/>
                  </a:solidFill>
                  <a:latin typeface="仿宋" panose="02010609060101010101" pitchFamily="49" charset="-122"/>
                  <a:ea typeface="仿宋" panose="02010609060101010101" pitchFamily="49" charset="-122"/>
                  <a:cs typeface="+mn-ea"/>
                </a:rPr>
                <a:t>有效</a:t>
              </a:r>
              <a:r>
                <a:rPr lang="en-US" altLang="zh-CN" sz="1050" b="1" dirty="0">
                  <a:solidFill>
                    <a:schemeClr val="tx2"/>
                  </a:solidFill>
                  <a:latin typeface="仿宋" panose="02010609060101010101" pitchFamily="49" charset="-122"/>
                  <a:ea typeface="仿宋" panose="02010609060101010101" pitchFamily="49" charset="-122"/>
                  <a:cs typeface="+mn-ea"/>
                </a:rPr>
                <a:t>，</a:t>
              </a:r>
              <a:r>
                <a:rPr lang="en-US" altLang="zh-CN" sz="1050" b="1" dirty="0" err="1">
                  <a:solidFill>
                    <a:schemeClr val="tx2"/>
                  </a:solidFill>
                  <a:latin typeface="仿宋" panose="02010609060101010101" pitchFamily="49" charset="-122"/>
                  <a:ea typeface="仿宋" panose="02010609060101010101" pitchFamily="49" charset="-122"/>
                  <a:cs typeface="+mn-ea"/>
                </a:rPr>
                <a:t>低成本，个性化</a:t>
              </a:r>
              <a:endParaRPr lang="en-US" altLang="zh-CN" sz="1050" b="1" dirty="0">
                <a:solidFill>
                  <a:schemeClr val="tx2"/>
                </a:solidFill>
                <a:latin typeface="仿宋" panose="02010609060101010101" pitchFamily="49" charset="-122"/>
                <a:ea typeface="仿宋" panose="02010609060101010101" pitchFamily="49" charset="-122"/>
                <a:cs typeface="+mn-ea"/>
              </a:endParaRPr>
            </a:p>
          </p:txBody>
        </p:sp>
        <p:grpSp>
          <p:nvGrpSpPr>
            <p:cNvPr id="59" name="组合 58"/>
            <p:cNvGrpSpPr/>
            <p:nvPr/>
          </p:nvGrpSpPr>
          <p:grpSpPr>
            <a:xfrm>
              <a:off x="3376953" y="3551761"/>
              <a:ext cx="2363430" cy="328264"/>
              <a:chOff x="1010194" y="3112315"/>
              <a:chExt cx="1262743" cy="292736"/>
            </a:xfrm>
            <a:solidFill>
              <a:srgbClr val="628EE3"/>
            </a:solidFill>
          </p:grpSpPr>
          <p:sp>
            <p:nvSpPr>
              <p:cNvPr id="60" name="矩形 59"/>
              <p:cNvSpPr/>
              <p:nvPr>
                <p:custDataLst>
                  <p:tags r:id="rId14"/>
                </p:custDataLst>
              </p:nvPr>
            </p:nvSpPr>
            <p:spPr>
              <a:xfrm>
                <a:off x="1010194" y="3112315"/>
                <a:ext cx="1262743" cy="95794"/>
              </a:xfrm>
              <a:prstGeom prst="rect">
                <a:avLst/>
              </a:prstGeom>
              <a:grpFill/>
              <a:ln w="12700" cap="flat" cmpd="sng" algn="ctr">
                <a:noFill/>
                <a:prstDash val="solid"/>
                <a:miter lim="800000"/>
              </a:ln>
              <a:effectLst/>
              <a:scene3d>
                <a:camera prst="orthographicFront"/>
                <a:lightRig rig="threePt" dir="t"/>
              </a:scene3d>
              <a:sp3d>
                <a:bevelT/>
              </a:sp3d>
            </p:spPr>
            <p:txBody>
              <a:bodyPr rtlCol="0" anchor="ctr">
                <a:normAutofit fontScale="25000" lnSpcReduction="20000"/>
              </a:bodyPr>
              <a:lstStyle/>
              <a:p>
                <a:pPr algn="ctr"/>
                <a:endParaRPr lang="zh-CN" altLang="en-US" sz="1350"/>
              </a:p>
            </p:txBody>
          </p:sp>
          <p:sp>
            <p:nvSpPr>
              <p:cNvPr id="61" name="等腰三角形 60"/>
              <p:cNvSpPr/>
              <p:nvPr>
                <p:custDataLst>
                  <p:tags r:id="rId15"/>
                </p:custDataLst>
              </p:nvPr>
            </p:nvSpPr>
            <p:spPr>
              <a:xfrm flipV="1">
                <a:off x="1584960" y="3222171"/>
                <a:ext cx="113211" cy="182880"/>
              </a:xfrm>
              <a:prstGeom prst="triangle">
                <a:avLst/>
              </a:prstGeom>
              <a:grpFill/>
              <a:ln w="12700" cap="flat" cmpd="sng" algn="ctr">
                <a:noFill/>
                <a:prstDash val="solid"/>
                <a:miter lim="800000"/>
              </a:ln>
              <a:effectLst/>
              <a:scene3d>
                <a:camera prst="orthographicFront"/>
                <a:lightRig rig="threePt" dir="t"/>
              </a:scene3d>
              <a:sp3d>
                <a:bevelT/>
              </a:sp3d>
            </p:spPr>
            <p:txBody>
              <a:bodyPr rtlCol="0" anchor="ctr">
                <a:normAutofit fontScale="25000" lnSpcReduction="20000"/>
              </a:bodyPr>
              <a:lstStyle/>
              <a:p>
                <a:pPr algn="ctr"/>
                <a:endParaRPr lang="zh-CN" altLang="en-US" sz="1350"/>
              </a:p>
            </p:txBody>
          </p:sp>
        </p:grpSp>
      </p:grpSp>
      <p:grpSp>
        <p:nvGrpSpPr>
          <p:cNvPr id="63" name="组合 62"/>
          <p:cNvGrpSpPr/>
          <p:nvPr>
            <p:custDataLst>
              <p:tags r:id="rId16"/>
            </p:custDataLst>
          </p:nvPr>
        </p:nvGrpSpPr>
        <p:grpSpPr>
          <a:xfrm>
            <a:off x="707762" y="1197948"/>
            <a:ext cx="2595648" cy="1705429"/>
            <a:chOff x="894376" y="2248883"/>
            <a:chExt cx="2482578" cy="1631138"/>
          </a:xfrm>
        </p:grpSpPr>
        <p:grpSp>
          <p:nvGrpSpPr>
            <p:cNvPr id="64" name="组合 63"/>
            <p:cNvGrpSpPr/>
            <p:nvPr/>
          </p:nvGrpSpPr>
          <p:grpSpPr>
            <a:xfrm>
              <a:off x="1830956" y="2248883"/>
              <a:ext cx="939173" cy="645520"/>
              <a:chOff x="2101348" y="2355685"/>
              <a:chExt cx="1500097" cy="1031060"/>
            </a:xfrm>
          </p:grpSpPr>
          <p:sp>
            <p:nvSpPr>
              <p:cNvPr id="65" name="椭圆 64"/>
              <p:cNvSpPr/>
              <p:nvPr>
                <p:custDataLst>
                  <p:tags r:id="rId17"/>
                </p:custDataLst>
              </p:nvPr>
            </p:nvSpPr>
            <p:spPr>
              <a:xfrm>
                <a:off x="2243547" y="2530040"/>
                <a:ext cx="1219005" cy="732192"/>
              </a:xfrm>
              <a:prstGeom prst="ellipse">
                <a:avLst/>
              </a:prstGeom>
              <a:noFill/>
              <a:ln w="28575" cap="flat" cmpd="sng" algn="ctr">
                <a:solidFill>
                  <a:srgbClr val="47B6E7"/>
                </a:solidFill>
                <a:prstDash val="solid"/>
                <a:miter lim="800000"/>
              </a:ln>
              <a:effectLst/>
            </p:spPr>
            <p:txBody>
              <a:bodyPr lIns="0" rIns="0" rtlCol="0" anchor="ctr">
                <a:normAutofit fontScale="90000"/>
              </a:bodyPr>
              <a:lstStyle/>
              <a:p>
                <a:pPr algn="ctr"/>
                <a:r>
                  <a:rPr lang="zh-CN" altLang="en-US" sz="1500" b="1" dirty="0">
                    <a:solidFill>
                      <a:schemeClr val="tx2"/>
                    </a:solidFill>
                  </a:rPr>
                  <a:t>第一代</a:t>
                </a:r>
                <a:endParaRPr lang="zh-CN" altLang="en-US" sz="1500" b="1" dirty="0">
                  <a:solidFill>
                    <a:schemeClr val="tx2"/>
                  </a:solidFill>
                </a:endParaRPr>
              </a:p>
            </p:txBody>
          </p:sp>
          <p:sp>
            <p:nvSpPr>
              <p:cNvPr id="66" name="椭圆 65"/>
              <p:cNvSpPr/>
              <p:nvPr>
                <p:custDataLst>
                  <p:tags r:id="rId18"/>
                </p:custDataLst>
              </p:nvPr>
            </p:nvSpPr>
            <p:spPr>
              <a:xfrm>
                <a:off x="2101348" y="2355685"/>
                <a:ext cx="1500097" cy="1031060"/>
              </a:xfrm>
              <a:prstGeom prst="ellipse">
                <a:avLst/>
              </a:prstGeom>
              <a:noFill/>
              <a:ln w="12700" cap="flat" cmpd="sng" algn="ctr">
                <a:solidFill>
                  <a:srgbClr val="FFFFFF">
                    <a:lumMod val="75000"/>
                  </a:srgbClr>
                </a:solidFill>
                <a:prstDash val="dash"/>
                <a:miter lim="800000"/>
              </a:ln>
              <a:effectLst/>
            </p:spPr>
            <p:txBody>
              <a:bodyPr rtlCol="0" anchor="ctr">
                <a:normAutofit/>
              </a:bodyPr>
              <a:lstStyle/>
              <a:p>
                <a:pPr algn="ctr"/>
                <a:endParaRPr lang="zh-CN" altLang="en-US" sz="1350"/>
              </a:p>
            </p:txBody>
          </p:sp>
        </p:grpSp>
        <p:sp>
          <p:nvSpPr>
            <p:cNvPr id="67" name="标题 1"/>
            <p:cNvSpPr txBox="1"/>
            <p:nvPr>
              <p:custDataLst>
                <p:tags r:id="rId19"/>
              </p:custDataLst>
            </p:nvPr>
          </p:nvSpPr>
          <p:spPr>
            <a:xfrm>
              <a:off x="1239577" y="3050651"/>
              <a:ext cx="1882542" cy="414985"/>
            </a:xfrm>
            <a:prstGeom prst="rect">
              <a:avLst/>
            </a:prstGeom>
            <a:noFill/>
          </p:spPr>
          <p:txBody>
            <a:bodyPr wrap="square" rtlCol="0">
              <a:noAutofit/>
            </a:bodyPr>
            <a:lstStyle>
              <a:defPPr>
                <a:defRPr lang="zh-CN"/>
              </a:defPPr>
              <a:lvl1pPr>
                <a:lnSpc>
                  <a:spcPct val="130000"/>
                </a:lnSpc>
                <a:defRPr sz="1200"/>
              </a:lvl1pPr>
            </a:lstStyle>
            <a:p>
              <a:pPr algn="ctr"/>
              <a:r>
                <a:rPr lang="zh-CN" altLang="en-US" sz="1050" b="1" dirty="0">
                  <a:solidFill>
                    <a:schemeClr val="tx2"/>
                  </a:solidFill>
                  <a:latin typeface="仿宋" panose="02010609060101010101" pitchFamily="49" charset="-122"/>
                  <a:ea typeface="仿宋" panose="02010609060101010101" pitchFamily="49" charset="-122"/>
                  <a:cs typeface="+mn-ea"/>
                </a:rPr>
                <a:t>医院：质量，疗效临床多中心研究和验证</a:t>
              </a:r>
              <a:endParaRPr lang="zh-CN" altLang="en-US" sz="1050" b="1" dirty="0">
                <a:solidFill>
                  <a:schemeClr val="tx2"/>
                </a:solidFill>
                <a:latin typeface="仿宋" panose="02010609060101010101" pitchFamily="49" charset="-122"/>
                <a:ea typeface="仿宋" panose="02010609060101010101" pitchFamily="49" charset="-122"/>
                <a:cs typeface="+mn-ea"/>
              </a:endParaRPr>
            </a:p>
          </p:txBody>
        </p:sp>
        <p:grpSp>
          <p:nvGrpSpPr>
            <p:cNvPr id="68" name="组合 67"/>
            <p:cNvGrpSpPr/>
            <p:nvPr/>
          </p:nvGrpSpPr>
          <p:grpSpPr>
            <a:xfrm>
              <a:off x="894376" y="3567526"/>
              <a:ext cx="2482578" cy="312495"/>
              <a:chOff x="946535" y="3126377"/>
              <a:chExt cx="1326402" cy="278674"/>
            </a:xfrm>
          </p:grpSpPr>
          <p:sp>
            <p:nvSpPr>
              <p:cNvPr id="69" name="矩形 68"/>
              <p:cNvSpPr/>
              <p:nvPr>
                <p:custDataLst>
                  <p:tags r:id="rId20"/>
                </p:custDataLst>
              </p:nvPr>
            </p:nvSpPr>
            <p:spPr>
              <a:xfrm>
                <a:off x="946535" y="3126377"/>
                <a:ext cx="1326402" cy="82506"/>
              </a:xfrm>
              <a:prstGeom prst="rect">
                <a:avLst/>
              </a:prstGeom>
              <a:solidFill>
                <a:srgbClr val="47B6E7"/>
              </a:solidFill>
              <a:ln w="12700" cap="flat" cmpd="sng" algn="ctr">
                <a:solidFill>
                  <a:schemeClr val="tx2"/>
                </a:solidFill>
                <a:prstDash val="solid"/>
                <a:miter lim="800000"/>
              </a:ln>
              <a:effectLst/>
              <a:scene3d>
                <a:camera prst="orthographicFront"/>
                <a:lightRig rig="threePt" dir="t"/>
              </a:scene3d>
              <a:sp3d>
                <a:bevelT/>
              </a:sp3d>
            </p:spPr>
            <p:txBody>
              <a:bodyPr rtlCol="0" anchor="ctr">
                <a:normAutofit fontScale="25000" lnSpcReduction="20000"/>
              </a:bodyPr>
              <a:lstStyle/>
              <a:p>
                <a:pPr algn="ctr"/>
                <a:endParaRPr lang="zh-CN" altLang="en-US" sz="1350"/>
              </a:p>
            </p:txBody>
          </p:sp>
          <p:sp>
            <p:nvSpPr>
              <p:cNvPr id="70" name="等腰三角形 69"/>
              <p:cNvSpPr/>
              <p:nvPr>
                <p:custDataLst>
                  <p:tags r:id="rId21"/>
                </p:custDataLst>
              </p:nvPr>
            </p:nvSpPr>
            <p:spPr>
              <a:xfrm flipV="1">
                <a:off x="1584960" y="3222171"/>
                <a:ext cx="113211" cy="182880"/>
              </a:xfrm>
              <a:prstGeom prst="triangle">
                <a:avLst/>
              </a:prstGeom>
              <a:solidFill>
                <a:srgbClr val="47B6E7"/>
              </a:solidFill>
              <a:ln w="12700" cap="flat" cmpd="sng" algn="ctr">
                <a:noFill/>
                <a:prstDash val="solid"/>
                <a:miter lim="800000"/>
              </a:ln>
              <a:effectLst/>
              <a:scene3d>
                <a:camera prst="orthographicFront"/>
                <a:lightRig rig="threePt" dir="t"/>
              </a:scene3d>
              <a:sp3d>
                <a:bevelT/>
              </a:sp3d>
            </p:spPr>
            <p:txBody>
              <a:bodyPr rtlCol="0" anchor="ctr">
                <a:normAutofit fontScale="25000" lnSpcReduction="20000"/>
              </a:bodyPr>
              <a:lstStyle/>
              <a:p>
                <a:pPr algn="ctr"/>
                <a:endParaRPr lang="zh-CN" altLang="en-US" sz="1350"/>
              </a:p>
            </p:txBody>
          </p:sp>
        </p:grpSp>
      </p:grpSp>
      <p:sp>
        <p:nvSpPr>
          <p:cNvPr id="74" name="object 38"/>
          <p:cNvSpPr/>
          <p:nvPr/>
        </p:nvSpPr>
        <p:spPr>
          <a:xfrm>
            <a:off x="1067115" y="2930629"/>
            <a:ext cx="758024" cy="1398787"/>
          </a:xfrm>
          <a:prstGeom prst="rect">
            <a:avLst/>
          </a:prstGeom>
          <a:blipFill>
            <a:blip r:embed="rId22" cstate="print"/>
            <a:stretch>
              <a:fillRect/>
            </a:stretch>
          </a:blipFill>
        </p:spPr>
        <p:txBody>
          <a:bodyPr wrap="square" lIns="0" tIns="0" rIns="0" bIns="0" rtlCol="0"/>
          <a:lstStyle/>
          <a:p/>
        </p:txBody>
      </p:sp>
      <p:sp>
        <p:nvSpPr>
          <p:cNvPr id="75" name="object 40"/>
          <p:cNvSpPr/>
          <p:nvPr/>
        </p:nvSpPr>
        <p:spPr>
          <a:xfrm>
            <a:off x="2241208" y="2870770"/>
            <a:ext cx="798576" cy="1508760"/>
          </a:xfrm>
          <a:prstGeom prst="rect">
            <a:avLst/>
          </a:prstGeom>
          <a:blipFill>
            <a:blip r:embed="rId23" cstate="print"/>
            <a:stretch>
              <a:fillRect/>
            </a:stretch>
          </a:blipFill>
        </p:spPr>
        <p:txBody>
          <a:bodyPr wrap="square" lIns="0" tIns="0" rIns="0" bIns="0" rtlCol="0"/>
          <a:lstStyle/>
          <a:p/>
        </p:txBody>
      </p:sp>
      <p:sp>
        <p:nvSpPr>
          <p:cNvPr id="76" name="object 7"/>
          <p:cNvSpPr/>
          <p:nvPr/>
        </p:nvSpPr>
        <p:spPr>
          <a:xfrm>
            <a:off x="3680460" y="3206750"/>
            <a:ext cx="2159635" cy="1129665"/>
          </a:xfrm>
          <a:prstGeom prst="rect">
            <a:avLst/>
          </a:prstGeom>
          <a:blipFill>
            <a:blip r:embed="rId24" cstate="print"/>
            <a:stretch>
              <a:fillRect/>
            </a:stretch>
          </a:blipFill>
        </p:spPr>
        <p:txBody>
          <a:bodyPr wrap="square" lIns="0" tIns="0" rIns="0" bIns="0" rtlCol="0"/>
          <a:lstStyle/>
          <a:p/>
        </p:txBody>
      </p:sp>
      <p:pic>
        <p:nvPicPr>
          <p:cNvPr id="100" name="图片 99"/>
          <p:cNvPicPr/>
          <p:nvPr/>
        </p:nvPicPr>
        <p:blipFill>
          <a:blip r:embed="rId25"/>
          <a:stretch>
            <a:fillRect/>
          </a:stretch>
        </p:blipFill>
        <p:spPr>
          <a:xfrm>
            <a:off x="6260008" y="3057136"/>
            <a:ext cx="1966595" cy="1297940"/>
          </a:xfrm>
          <a:prstGeom prst="rect">
            <a:avLst/>
          </a:prstGeom>
          <a:noFill/>
          <a:ln w="9525">
            <a:noFill/>
          </a:ln>
        </p:spPr>
      </p:pic>
      <p:pic>
        <p:nvPicPr>
          <p:cNvPr id="57" name="图片 56" descr="卡通人物&#10;&#10;描述已自动生成"/>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flipH="1">
            <a:off x="5946140" y="1581150"/>
            <a:ext cx="668020" cy="483870"/>
          </a:xfrm>
          <a:prstGeom prst="rect">
            <a:avLst/>
          </a:prstGeom>
        </p:spPr>
      </p:pic>
      <p:sp>
        <p:nvSpPr>
          <p:cNvPr id="71" name="标题 1"/>
          <p:cNvSpPr>
            <a:spLocks noGrp="1"/>
          </p:cNvSpPr>
          <p:nvPr/>
        </p:nvSpPr>
        <p:spPr>
          <a:xfrm>
            <a:off x="1786255" y="430530"/>
            <a:ext cx="5382895" cy="63627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5400" b="1" kern="1200">
                <a:solidFill>
                  <a:schemeClr val="bg1"/>
                </a:solidFill>
                <a:latin typeface="微软雅黑" panose="020B0503020204020204" charset="-122"/>
                <a:ea typeface="微软雅黑" panose="020B0503020204020204" charset="-122"/>
                <a:cs typeface="+mj-cs"/>
              </a:defRPr>
            </a:lvl1pPr>
          </a:lstStyle>
          <a:p>
            <a:pPr>
              <a:lnSpc>
                <a:spcPct val="130000"/>
              </a:lnSpc>
            </a:pPr>
            <a:r>
              <a:rPr lang="zh-CN" altLang="en-US" sz="1600" dirty="0">
                <a:solidFill>
                  <a:schemeClr val="tx2"/>
                </a:solidFill>
                <a:latin typeface="+mj-lt"/>
                <a:cs typeface="+mn-cs"/>
                <a:sym typeface="+mn-ea"/>
              </a:rPr>
              <a:t>挖掘需求，结合痛点，融合技术，持续发展</a:t>
            </a:r>
            <a:r>
              <a:rPr lang="en-US" altLang="zh-CN" sz="1600" dirty="0">
                <a:solidFill>
                  <a:schemeClr val="tx2"/>
                </a:solidFill>
                <a:latin typeface="+mj-lt"/>
                <a:cs typeface="+mn-cs"/>
                <a:sym typeface="+mn-ea"/>
              </a:rPr>
              <a:t>...</a:t>
            </a:r>
            <a:r>
              <a:rPr lang="zh-CN" altLang="en-US" sz="1600" dirty="0">
                <a:solidFill>
                  <a:schemeClr val="tx2"/>
                </a:solidFill>
                <a:latin typeface="+mj-lt"/>
                <a:cs typeface="+mn-cs"/>
              </a:rPr>
              <a:t>  </a:t>
            </a:r>
            <a:r>
              <a:rPr lang="en-US" altLang="zh-CN" sz="1600" dirty="0">
                <a:solidFill>
                  <a:srgbClr val="0070C0"/>
                </a:solidFill>
              </a:rPr>
              <a:t> </a:t>
            </a:r>
            <a:r>
              <a:rPr lang="en-US" altLang="zh-CN" sz="2700" dirty="0">
                <a:solidFill>
                  <a:srgbClr val="0070C0"/>
                </a:solidFill>
              </a:rPr>
              <a:t>                                  </a:t>
            </a:r>
            <a:endParaRPr lang="zh-CN" altLang="en-US" sz="2400" kern="1900" dirty="0">
              <a:solidFill>
                <a:srgbClr val="0070C0"/>
              </a:solidFill>
              <a:uFillTx/>
              <a:sym typeface="+mn-ea"/>
            </a:endParaRPr>
          </a:p>
        </p:txBody>
      </p:sp>
      <p:sp>
        <p:nvSpPr>
          <p:cNvPr id="77" name="五边形 36"/>
          <p:cNvSpPr/>
          <p:nvPr/>
        </p:nvSpPr>
        <p:spPr>
          <a:xfrm>
            <a:off x="764802" y="4424882"/>
            <a:ext cx="1175783" cy="261418"/>
          </a:xfrm>
          <a:prstGeom prst="homePlate">
            <a:avLst/>
          </a:prstGeom>
          <a:solidFill>
            <a:schemeClr val="bg1">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仿宋" panose="02010609060101010101" pitchFamily="49" charset="-122"/>
                <a:ea typeface="仿宋" panose="02010609060101010101" pitchFamily="49" charset="-122"/>
              </a:rPr>
              <a:t>专利布局</a:t>
            </a:r>
            <a:endParaRPr lang="zh-CN" altLang="en-US" b="1" dirty="0">
              <a:latin typeface="仿宋" panose="02010609060101010101" pitchFamily="49" charset="-122"/>
              <a:ea typeface="仿宋" panose="02010609060101010101" pitchFamily="49" charset="-122"/>
            </a:endParaRPr>
          </a:p>
        </p:txBody>
      </p:sp>
      <p:sp>
        <p:nvSpPr>
          <p:cNvPr id="81" name="五边形 36"/>
          <p:cNvSpPr/>
          <p:nvPr/>
        </p:nvSpPr>
        <p:spPr>
          <a:xfrm>
            <a:off x="764540" y="4424680"/>
            <a:ext cx="1883410" cy="261620"/>
          </a:xfrm>
          <a:prstGeom prst="homePlate">
            <a:avLst/>
          </a:prstGeom>
          <a:solidFill>
            <a:schemeClr val="bg1">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仿宋" panose="02010609060101010101" pitchFamily="49" charset="-122"/>
                <a:ea typeface="仿宋" panose="02010609060101010101" pitchFamily="49" charset="-122"/>
              </a:rPr>
              <a:t>专利</a:t>
            </a:r>
            <a:r>
              <a:rPr lang="zh-CN" altLang="en-US" sz="1600" dirty="0">
                <a:latin typeface="仿宋" panose="02010609060101010101" pitchFamily="49" charset="-122"/>
                <a:ea typeface="仿宋" panose="02010609060101010101" pitchFamily="49" charset="-122"/>
              </a:rPr>
              <a:t>布局</a:t>
            </a:r>
            <a:endParaRPr lang="zh-CN" altLang="en-US" sz="1600" dirty="0">
              <a:latin typeface="仿宋" panose="02010609060101010101" pitchFamily="49" charset="-122"/>
              <a:ea typeface="仿宋" panose="02010609060101010101" pitchFamily="49" charset="-122"/>
            </a:endParaRPr>
          </a:p>
        </p:txBody>
      </p:sp>
      <p:sp>
        <p:nvSpPr>
          <p:cNvPr id="82" name="燕尾形 37"/>
          <p:cNvSpPr/>
          <p:nvPr/>
        </p:nvSpPr>
        <p:spPr>
          <a:xfrm>
            <a:off x="4435475" y="4437380"/>
            <a:ext cx="3839210" cy="268605"/>
          </a:xfrm>
          <a:prstGeom prst="chevron">
            <a:avLst/>
          </a:prstGeom>
          <a:solidFill>
            <a:schemeClr val="tx1">
              <a:lumMod val="75000"/>
              <a:lumOff val="2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仿宋" panose="02010609060101010101" pitchFamily="49" charset="-122"/>
                <a:ea typeface="仿宋" panose="02010609060101010101" pitchFamily="49" charset="-122"/>
              </a:rPr>
              <a:t>实现</a:t>
            </a:r>
            <a:r>
              <a:rPr lang="zh-CN" altLang="en-US" sz="1400" b="1" dirty="0">
                <a:solidFill>
                  <a:schemeClr val="bg1"/>
                </a:solidFill>
                <a:latin typeface="仿宋" panose="02010609060101010101" pitchFamily="49" charset="-122"/>
                <a:ea typeface="仿宋" panose="02010609060101010101" pitchFamily="49" charset="-122"/>
                <a:sym typeface="+mn-ea"/>
              </a:rPr>
              <a:t>院内、院外</a:t>
            </a:r>
            <a:r>
              <a:rPr lang="zh-CN" altLang="en-US" sz="1400" b="1" dirty="0">
                <a:solidFill>
                  <a:srgbClr val="FF0000"/>
                </a:solidFill>
                <a:latin typeface="仿宋" panose="02010609060101010101" pitchFamily="49" charset="-122"/>
                <a:ea typeface="仿宋" panose="02010609060101010101" pitchFamily="49" charset="-122"/>
              </a:rPr>
              <a:t>序</a:t>
            </a:r>
            <a:r>
              <a:rPr lang="zh-CN" altLang="en-US" sz="1400" b="1" dirty="0">
                <a:solidFill>
                  <a:srgbClr val="FF0000"/>
                </a:solidFill>
                <a:latin typeface="仿宋" panose="02010609060101010101" pitchFamily="49" charset="-122"/>
                <a:ea typeface="仿宋" panose="02010609060101010101" pitchFamily="49" charset="-122"/>
                <a:sym typeface="+mn-ea"/>
              </a:rPr>
              <a:t>贯诊</a:t>
            </a:r>
            <a:r>
              <a:rPr lang="zh-CN" altLang="en-US" sz="1400" b="1" dirty="0">
                <a:solidFill>
                  <a:srgbClr val="FF0000"/>
                </a:solidFill>
                <a:latin typeface="仿宋" panose="02010609060101010101" pitchFamily="49" charset="-122"/>
                <a:ea typeface="仿宋" panose="02010609060101010101" pitchFamily="49" charset="-122"/>
              </a:rPr>
              <a:t>疗</a:t>
            </a:r>
            <a:r>
              <a:rPr lang="zh-CN" altLang="en-US" sz="1400" b="1" dirty="0">
                <a:latin typeface="仿宋" panose="02010609060101010101" pitchFamily="49" charset="-122"/>
                <a:ea typeface="仿宋" panose="02010609060101010101" pitchFamily="49" charset="-122"/>
              </a:rPr>
              <a:t>数字化平台</a:t>
            </a:r>
            <a:endParaRPr lang="zh-CN" altLang="en-US" sz="1400" b="1" dirty="0">
              <a:latin typeface="仿宋" panose="02010609060101010101" pitchFamily="49" charset="-122"/>
              <a:ea typeface="仿宋" panose="02010609060101010101" pitchFamily="49" charset="-122"/>
            </a:endParaRPr>
          </a:p>
        </p:txBody>
      </p:sp>
      <p:sp>
        <p:nvSpPr>
          <p:cNvPr id="3" name="燕尾形 37"/>
          <p:cNvSpPr/>
          <p:nvPr/>
        </p:nvSpPr>
        <p:spPr>
          <a:xfrm>
            <a:off x="2570480" y="4433570"/>
            <a:ext cx="2168525" cy="268605"/>
          </a:xfrm>
          <a:prstGeom prst="chevron">
            <a:avLst/>
          </a:prstGeom>
          <a:solidFill>
            <a:schemeClr val="tx1">
              <a:lumMod val="65000"/>
              <a:lumOff val="3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bg1"/>
                </a:solidFill>
                <a:latin typeface="仿宋" panose="02010609060101010101" pitchFamily="49" charset="-122"/>
                <a:ea typeface="仿宋" panose="02010609060101010101" pitchFamily="49" charset="-122"/>
              </a:rPr>
              <a:t> 数字化、</a:t>
            </a:r>
            <a:r>
              <a:rPr lang="zh-CN" sz="1400" dirty="0">
                <a:solidFill>
                  <a:schemeClr val="bg1"/>
                </a:solidFill>
                <a:latin typeface="仿宋" panose="02010609060101010101" pitchFamily="49" charset="-122"/>
                <a:ea typeface="仿宋" panose="02010609060101010101" pitchFamily="49" charset="-122"/>
              </a:rPr>
              <a:t>信息化升级</a:t>
            </a:r>
            <a:r>
              <a:rPr lang="en-US" altLang="zh-CN" sz="1600" dirty="0">
                <a:solidFill>
                  <a:schemeClr val="bg1"/>
                </a:solidFill>
                <a:latin typeface="+mn-ea"/>
              </a:rPr>
              <a:t> </a:t>
            </a:r>
            <a:endParaRPr lang="zh-CN" altLang="en-US" sz="1600" dirty="0">
              <a:solidFill>
                <a:schemeClr val="bg1"/>
              </a:solidFill>
              <a:latin typeface="+mn-ea"/>
            </a:endParaRPr>
          </a:p>
        </p:txBody>
      </p:sp>
      <p:grpSp>
        <p:nvGrpSpPr>
          <p:cNvPr id="4" name="组合 3"/>
          <p:cNvGrpSpPr/>
          <p:nvPr/>
        </p:nvGrpSpPr>
        <p:grpSpPr>
          <a:xfrm>
            <a:off x="474345" y="250825"/>
            <a:ext cx="1753235" cy="347980"/>
            <a:chOff x="3591581" y="1728136"/>
            <a:chExt cx="4994197" cy="529126"/>
          </a:xfrm>
        </p:grpSpPr>
        <p:sp>
          <p:nvSpPr>
            <p:cNvPr id="5" name="矩形 4"/>
            <p:cNvSpPr/>
            <p:nvPr/>
          </p:nvSpPr>
          <p:spPr>
            <a:xfrm>
              <a:off x="3591583"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dirty="0">
                <a:solidFill>
                  <a:sysClr val="window" lastClr="FFFFFF"/>
                </a:solidFill>
                <a:ea typeface="微软雅黑" panose="020B0503020204020204" charset="-122"/>
              </a:endParaRPr>
            </a:p>
          </p:txBody>
        </p:sp>
        <p:sp>
          <p:nvSpPr>
            <p:cNvPr id="6" name="矩形 5"/>
            <p:cNvSpPr/>
            <p:nvPr/>
          </p:nvSpPr>
          <p:spPr>
            <a:xfrm>
              <a:off x="3591581" y="1777379"/>
              <a:ext cx="779608" cy="431605"/>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4</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7" name="TextBox 37"/>
            <p:cNvSpPr txBox="1"/>
            <p:nvPr/>
          </p:nvSpPr>
          <p:spPr>
            <a:xfrm>
              <a:off x="4371189" y="1728136"/>
              <a:ext cx="4214589" cy="529126"/>
            </a:xfrm>
            <a:prstGeom prst="rect">
              <a:avLst/>
            </a:prstGeom>
            <a:noFill/>
          </p:spPr>
          <p:txBody>
            <a:bodyPr wrap="square" rtlCol="0">
              <a:noAutofit/>
            </a:bodyPr>
            <a:lstStyle/>
            <a:p>
              <a:pPr algn="ctr">
                <a:defRPr/>
              </a:pPr>
              <a:r>
                <a:rPr lang="zh-CN" altLang="en-US" sz="1600" b="1" kern="0" dirty="0">
                  <a:solidFill>
                    <a:srgbClr val="1F497D"/>
                  </a:solidFill>
                  <a:latin typeface="微软雅黑" panose="020B0503020204020204" charset="-122"/>
                  <a:ea typeface="微软雅黑" panose="020B0503020204020204" charset="-122"/>
                </a:rPr>
                <a:t>发</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展</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规</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划</a:t>
              </a:r>
              <a:endParaRPr lang="zh-CN" altLang="en-US" sz="1600" b="1" kern="0" dirty="0">
                <a:solidFill>
                  <a:srgbClr val="1F497D"/>
                </a:soli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27">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3124279" y="285511"/>
            <a:ext cx="2596515" cy="668020"/>
          </a:xfrm>
          <a:prstGeom prst="rect">
            <a:avLst/>
          </a:prstGeom>
          <a:noFill/>
        </p:spPr>
        <p:txBody>
          <a:bodyPr wrap="square" rtlCol="0">
            <a:spAutoFit/>
          </a:bodyPr>
          <a:lstStyle/>
          <a:p>
            <a:pPr algn="l"/>
            <a:r>
              <a:rPr lang="zh-CN" altLang="en-US" sz="2250" b="1" dirty="0" smtClean="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延伸医疗服务现状</a:t>
            </a:r>
            <a:endParaRPr lang="en-US" sz="15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endParaRPr lang="zh-CN" altLang="en-US" sz="1500" dirty="0">
              <a:latin typeface="微软雅黑" panose="020B0503020204020204" charset="-122"/>
              <a:cs typeface="微软雅黑" panose="020B0503020204020204" charset="-122"/>
            </a:endParaRPr>
          </a:p>
        </p:txBody>
      </p:sp>
      <p:grpSp>
        <p:nvGrpSpPr>
          <p:cNvPr id="31" name="组合 30"/>
          <p:cNvGrpSpPr/>
          <p:nvPr/>
        </p:nvGrpSpPr>
        <p:grpSpPr>
          <a:xfrm>
            <a:off x="641350" y="858520"/>
            <a:ext cx="2320925" cy="3392967"/>
            <a:chOff x="1332" y="2254"/>
            <a:chExt cx="4873" cy="5660"/>
          </a:xfrm>
        </p:grpSpPr>
        <p:grpSp>
          <p:nvGrpSpPr>
            <p:cNvPr id="27" name="组合 26"/>
            <p:cNvGrpSpPr/>
            <p:nvPr/>
          </p:nvGrpSpPr>
          <p:grpSpPr>
            <a:xfrm>
              <a:off x="1347" y="2254"/>
              <a:ext cx="4787" cy="3117"/>
              <a:chOff x="1347" y="2254"/>
              <a:chExt cx="5170" cy="3117"/>
            </a:xfrm>
          </p:grpSpPr>
          <p:sp>
            <p:nvSpPr>
              <p:cNvPr id="71" name="object 9"/>
              <p:cNvSpPr txBox="1"/>
              <p:nvPr/>
            </p:nvSpPr>
            <p:spPr>
              <a:xfrm>
                <a:off x="1347" y="2914"/>
                <a:ext cx="5170" cy="2457"/>
              </a:xfrm>
              <a:prstGeom prst="rect">
                <a:avLst/>
              </a:prstGeom>
            </p:spPr>
            <p:txBody>
              <a:bodyPr vert="horz" wrap="square" lIns="0" tIns="10477" rIns="0" bIns="0" rtlCol="0">
                <a:noAutofit/>
              </a:bodyPr>
              <a:lstStyle/>
              <a:p>
                <a:pPr marL="266700" indent="-266700" algn="l">
                  <a:lnSpc>
                    <a:spcPct val="120000"/>
                  </a:lnSpc>
                  <a:spcBef>
                    <a:spcPts val="0"/>
                  </a:spcBef>
                  <a:spcAft>
                    <a:spcPts val="0"/>
                  </a:spcAft>
                  <a:buClrTx/>
                  <a:buSzTx/>
                  <a:buFont typeface="Wingdings" panose="05000000000000000000" pitchFamily="2" charset="2"/>
                  <a:buChar char="u"/>
                </a:pP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脑功能疾病的患者</a:t>
                </a:r>
                <a:r>
                  <a:rPr lang="en-US"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95%</a:t>
                </a:r>
                <a:r>
                  <a:rPr lang="zh-CN" altLang="en-US"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以上</a:t>
                </a: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都是</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需要长期</a:t>
                </a: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进行针对性康复的</a:t>
                </a:r>
                <a:endParaRPr lang="zh-CN" altLang="zh-CN" sz="1200" dirty="0">
                  <a:latin typeface="仿宋" panose="02010609060101010101" pitchFamily="49" charset="-122"/>
                  <a:ea typeface="仿宋" panose="02010609060101010101" pitchFamily="49" charset="-122"/>
                  <a:cs typeface="Arial" panose="020B0604020202020204" pitchFamily="34" charset="0"/>
                  <a:sym typeface="+mn-ea"/>
                </a:endParaRPr>
              </a:p>
              <a:p>
                <a:pPr indent="0" algn="l">
                  <a:lnSpc>
                    <a:spcPct val="120000"/>
                  </a:lnSpc>
                  <a:spcBef>
                    <a:spcPts val="0"/>
                  </a:spcBef>
                  <a:spcAft>
                    <a:spcPts val="0"/>
                  </a:spcAft>
                  <a:buClrTx/>
                  <a:buSzTx/>
                  <a:buFont typeface="Wingdings" panose="05000000000000000000" pitchFamily="2" charset="2"/>
                  <a:buNone/>
                </a:pPr>
                <a:endParaRPr lang="zh-CN" altLang="zh-CN" sz="1200" dirty="0">
                  <a:latin typeface="仿宋" panose="02010609060101010101" pitchFamily="49" charset="-122"/>
                  <a:ea typeface="仿宋" panose="02010609060101010101" pitchFamily="49" charset="-122"/>
                  <a:cs typeface="Arial" panose="020B0604020202020204" pitchFamily="34" charset="0"/>
                  <a:sym typeface="+mn-ea"/>
                </a:endParaRPr>
              </a:p>
              <a:p>
                <a:pPr marL="266700" indent="-266700" algn="l">
                  <a:lnSpc>
                    <a:spcPct val="120000"/>
                  </a:lnSpc>
                  <a:spcBef>
                    <a:spcPts val="0"/>
                  </a:spcBef>
                  <a:spcAft>
                    <a:spcPts val="0"/>
                  </a:spcAft>
                  <a:buClrTx/>
                  <a:buSzTx/>
                  <a:buFont typeface="Wingdings" panose="05000000000000000000" pitchFamily="2" charset="2"/>
                  <a:buChar char="u"/>
                </a:pP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临床实践证实： </a:t>
                </a:r>
                <a:endParaRPr lang="zh-CN" altLang="zh-CN" sz="1200" dirty="0">
                  <a:latin typeface="仿宋" panose="02010609060101010101" pitchFamily="49" charset="-122"/>
                  <a:ea typeface="仿宋" panose="02010609060101010101" pitchFamily="49" charset="-122"/>
                  <a:cs typeface="Arial" panose="020B0604020202020204" pitchFamily="34" charset="0"/>
                  <a:sym typeface="+mn-ea"/>
                </a:endParaRPr>
              </a:p>
              <a:p>
                <a:pPr indent="0" algn="l">
                  <a:lnSpc>
                    <a:spcPct val="120000"/>
                  </a:lnSpc>
                  <a:spcBef>
                    <a:spcPts val="0"/>
                  </a:spcBef>
                  <a:spcAft>
                    <a:spcPts val="0"/>
                  </a:spcAft>
                  <a:buClrTx/>
                  <a:buSzTx/>
                  <a:buFont typeface="Wingdings" panose="05000000000000000000" pitchFamily="2" charset="2"/>
                  <a:buNone/>
                </a:pP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   经颅磁刺激和经颅电刺激是脑功能康复有效的辅助治疗方式；</a:t>
                </a:r>
                <a:endParaRPr lang="zh-CN" altLang="zh-CN" sz="1200" dirty="0">
                  <a:latin typeface="仿宋" panose="02010609060101010101" pitchFamily="49" charset="-122"/>
                  <a:ea typeface="仿宋" panose="02010609060101010101" pitchFamily="49" charset="-122"/>
                  <a:cs typeface="Arial" panose="020B0604020202020204" pitchFamily="34" charset="0"/>
                  <a:sym typeface="+mn-ea"/>
                </a:endParaRPr>
              </a:p>
            </p:txBody>
          </p:sp>
          <p:sp>
            <p:nvSpPr>
              <p:cNvPr id="72" name="object 10"/>
              <p:cNvSpPr txBox="1"/>
              <p:nvPr/>
            </p:nvSpPr>
            <p:spPr>
              <a:xfrm>
                <a:off x="1388" y="2254"/>
                <a:ext cx="3881" cy="429"/>
              </a:xfrm>
              <a:prstGeom prst="rect">
                <a:avLst/>
              </a:prstGeom>
            </p:spPr>
            <p:txBody>
              <a:bodyPr vert="horz" wrap="square" lIns="0" tIns="11430" rIns="0" bIns="0" rtlCol="0">
                <a:spAutoFit/>
              </a:bodyPr>
              <a:lstStyle/>
              <a:p>
                <a:pPr marL="12700">
                  <a:lnSpc>
                    <a:spcPct val="100000"/>
                  </a:lnSpc>
                  <a:spcBef>
                    <a:spcPts val="120"/>
                  </a:spcBef>
                </a:pPr>
                <a:r>
                  <a:rPr lang="zh-CN" sz="1600" b="1" spc="20" dirty="0">
                    <a:solidFill>
                      <a:schemeClr val="tx1">
                        <a:lumMod val="95000"/>
                        <a:lumOff val="5000"/>
                      </a:schemeClr>
                    </a:solidFill>
                    <a:latin typeface="微软雅黑" panose="020B0503020204020204" charset="-122"/>
                    <a:cs typeface="微软雅黑" panose="020B0503020204020204" charset="-122"/>
                  </a:rPr>
                  <a:t>脑功能康复现状</a:t>
                </a:r>
                <a:endParaRPr lang="zh-CN" sz="1600" b="1" spc="20" dirty="0">
                  <a:solidFill>
                    <a:schemeClr val="tx1">
                      <a:lumMod val="95000"/>
                      <a:lumOff val="5000"/>
                    </a:schemeClr>
                  </a:solidFill>
                  <a:latin typeface="微软雅黑" panose="020B0503020204020204" charset="-122"/>
                  <a:cs typeface="微软雅黑" panose="020B0503020204020204" charset="-122"/>
                </a:endParaRPr>
              </a:p>
            </p:txBody>
          </p:sp>
        </p:grpSp>
        <p:grpSp>
          <p:nvGrpSpPr>
            <p:cNvPr id="29" name="组合 28"/>
            <p:cNvGrpSpPr/>
            <p:nvPr/>
          </p:nvGrpSpPr>
          <p:grpSpPr>
            <a:xfrm>
              <a:off x="1332" y="6018"/>
              <a:ext cx="4873" cy="1896"/>
              <a:chOff x="1332" y="6018"/>
              <a:chExt cx="4873" cy="1896"/>
            </a:xfrm>
          </p:grpSpPr>
          <p:sp>
            <p:nvSpPr>
              <p:cNvPr id="73" name="object 11"/>
              <p:cNvSpPr txBox="1"/>
              <p:nvPr/>
            </p:nvSpPr>
            <p:spPr>
              <a:xfrm>
                <a:off x="1332" y="6018"/>
                <a:ext cx="3481" cy="429"/>
              </a:xfrm>
              <a:prstGeom prst="rect">
                <a:avLst/>
              </a:prstGeom>
            </p:spPr>
            <p:txBody>
              <a:bodyPr vert="horz" wrap="square" lIns="0" tIns="11906" rIns="0" bIns="0" rtlCol="0">
                <a:spAutoFit/>
              </a:bodyPr>
              <a:lstStyle/>
              <a:p>
                <a:pPr marL="12700">
                  <a:lnSpc>
                    <a:spcPct val="100000"/>
                  </a:lnSpc>
                  <a:spcBef>
                    <a:spcPts val="125"/>
                  </a:spcBef>
                </a:pPr>
                <a:r>
                  <a:rPr lang="zh-CN" altLang="en-US" sz="1600" b="1" spc="20" dirty="0" smtClean="0">
                    <a:solidFill>
                      <a:schemeClr val="tx1">
                        <a:lumMod val="95000"/>
                        <a:lumOff val="5000"/>
                      </a:schemeClr>
                    </a:solidFill>
                    <a:latin typeface="微软雅黑" panose="020B0503020204020204" charset="-122"/>
                    <a:cs typeface="微软雅黑" panose="020B0503020204020204" charset="-122"/>
                  </a:rPr>
                  <a:t>脑功能康复人群</a:t>
                </a:r>
                <a:endParaRPr lang="zh-CN" altLang="en-US" sz="1600" b="1" spc="20" dirty="0" smtClean="0">
                  <a:solidFill>
                    <a:schemeClr val="tx1">
                      <a:lumMod val="95000"/>
                      <a:lumOff val="5000"/>
                    </a:schemeClr>
                  </a:solidFill>
                  <a:latin typeface="微软雅黑" panose="020B0503020204020204" charset="-122"/>
                  <a:cs typeface="微软雅黑" panose="020B0503020204020204" charset="-122"/>
                </a:endParaRPr>
              </a:p>
            </p:txBody>
          </p:sp>
          <p:sp>
            <p:nvSpPr>
              <p:cNvPr id="75" name="object 13"/>
              <p:cNvSpPr txBox="1"/>
              <p:nvPr/>
            </p:nvSpPr>
            <p:spPr>
              <a:xfrm>
                <a:off x="1334" y="6666"/>
                <a:ext cx="4871" cy="1248"/>
              </a:xfrm>
              <a:prstGeom prst="rect">
                <a:avLst/>
              </a:prstGeom>
            </p:spPr>
            <p:txBody>
              <a:bodyPr vert="horz" wrap="square" lIns="0" tIns="10477" rIns="0" bIns="0" rtlCol="0">
                <a:spAutoFit/>
              </a:bodyPr>
              <a:lstStyle/>
              <a:p>
                <a:pPr marL="266700" indent="-266700" algn="l">
                  <a:lnSpc>
                    <a:spcPct val="120000"/>
                  </a:lnSpc>
                  <a:spcBef>
                    <a:spcPts val="0"/>
                  </a:spcBef>
                  <a:spcAft>
                    <a:spcPts val="0"/>
                  </a:spcAft>
                  <a:buClrTx/>
                  <a:buSzTx/>
                  <a:buFont typeface="Wingdings" panose="05000000000000000000" pitchFamily="2" charset="2"/>
                  <a:buChar char="u"/>
                </a:pPr>
                <a:r>
                  <a:rPr lang="zh-CN" altLang="zh-CN" sz="1400" dirty="0">
                    <a:solidFill>
                      <a:schemeClr val="tx1"/>
                    </a:solidFill>
                    <a:latin typeface="仿宋" panose="02010609060101010101" pitchFamily="49" charset="-122"/>
                    <a:ea typeface="仿宋" panose="02010609060101010101" pitchFamily="49" charset="-122"/>
                    <a:cs typeface="Arial" panose="020B0604020202020204" pitchFamily="34" charset="0"/>
                  </a:rPr>
                  <a:t>特殊群体和疾病：</a:t>
                </a:r>
                <a:endParaRPr lang="zh-CN" altLang="zh-CN" sz="1400" dirty="0">
                  <a:solidFill>
                    <a:schemeClr val="tx1"/>
                  </a:solidFill>
                  <a:latin typeface="仿宋" panose="02010609060101010101" pitchFamily="49" charset="-122"/>
                  <a:ea typeface="仿宋" panose="02010609060101010101" pitchFamily="49" charset="-122"/>
                  <a:cs typeface="Arial" panose="020B0604020202020204" pitchFamily="34" charset="0"/>
                </a:endParaRPr>
              </a:p>
              <a:p>
                <a:pPr indent="0" algn="l">
                  <a:lnSpc>
                    <a:spcPct val="120000"/>
                  </a:lnSpc>
                  <a:spcBef>
                    <a:spcPts val="0"/>
                  </a:spcBef>
                  <a:spcAft>
                    <a:spcPts val="0"/>
                  </a:spcAft>
                  <a:buClrTx/>
                  <a:buSzTx/>
                  <a:buFont typeface="Wingdings" panose="05000000000000000000" pitchFamily="2" charset="2"/>
                  <a:buNone/>
                </a:pPr>
                <a:r>
                  <a:rPr lang="en-US" altLang="zh-CN" sz="1400" dirty="0">
                    <a:solidFill>
                      <a:schemeClr val="tx1"/>
                    </a:solidFill>
                    <a:latin typeface="仿宋" panose="02010609060101010101" pitchFamily="49" charset="-122"/>
                    <a:ea typeface="仿宋" panose="02010609060101010101" pitchFamily="49" charset="-122"/>
                    <a:cs typeface="Arial" panose="020B0604020202020204" pitchFamily="34" charset="0"/>
                  </a:rPr>
                  <a:t>   </a:t>
                </a:r>
                <a:r>
                  <a:rPr lang="zh-CN" altLang="zh-CN" sz="1200" dirty="0">
                    <a:solidFill>
                      <a:schemeClr val="tx1"/>
                    </a:solidFill>
                    <a:latin typeface="仿宋" panose="02010609060101010101" pitchFamily="49" charset="-122"/>
                    <a:ea typeface="仿宋" panose="02010609060101010101" pitchFamily="49" charset="-122"/>
                    <a:cs typeface="Arial" panose="020B0604020202020204" pitchFamily="34" charset="0"/>
                  </a:rPr>
                  <a:t>儿童脑瘫&amp;孤独症、认知功能障碍、睡眠障碍等</a:t>
                </a:r>
                <a:endParaRPr lang="zh-CN" altLang="zh-CN" sz="1200" dirty="0">
                  <a:solidFill>
                    <a:schemeClr val="tx1"/>
                  </a:solidFill>
                  <a:latin typeface="仿宋" panose="02010609060101010101" pitchFamily="49" charset="-122"/>
                  <a:ea typeface="仿宋" panose="02010609060101010101" pitchFamily="49" charset="-122"/>
                  <a:cs typeface="Arial" panose="020B0604020202020204" pitchFamily="34" charset="0"/>
                </a:endParaRPr>
              </a:p>
            </p:txBody>
          </p:sp>
        </p:grpSp>
      </p:grpSp>
      <p:grpSp>
        <p:nvGrpSpPr>
          <p:cNvPr id="28" name="组合 27"/>
          <p:cNvGrpSpPr/>
          <p:nvPr/>
        </p:nvGrpSpPr>
        <p:grpSpPr>
          <a:xfrm rot="0">
            <a:off x="6019800" y="1352550"/>
            <a:ext cx="2789230" cy="3046330"/>
            <a:chOff x="11883" y="2254"/>
            <a:chExt cx="5857" cy="6396"/>
          </a:xfrm>
        </p:grpSpPr>
        <p:sp>
          <p:nvSpPr>
            <p:cNvPr id="3" name="文本框 2"/>
            <p:cNvSpPr txBox="1"/>
            <p:nvPr/>
          </p:nvSpPr>
          <p:spPr>
            <a:xfrm>
              <a:off x="11883" y="2254"/>
              <a:ext cx="4237" cy="708"/>
            </a:xfrm>
            <a:prstGeom prst="rect">
              <a:avLst/>
            </a:prstGeom>
            <a:noFill/>
          </p:spPr>
          <p:txBody>
            <a:bodyPr wrap="square" rtlCol="0">
              <a:spAutoFit/>
            </a:bodyPr>
            <a:lstStyle/>
            <a:p>
              <a:r>
                <a:rPr lang="zh-CN" altLang="en-US" sz="1600" b="1" dirty="0"/>
                <a:t>临床痛点和需求</a:t>
              </a:r>
              <a:endParaRPr lang="zh-CN" altLang="en-US" sz="1600" b="1" dirty="0"/>
            </a:p>
          </p:txBody>
        </p:sp>
        <p:sp>
          <p:nvSpPr>
            <p:cNvPr id="4" name="文本框 3"/>
            <p:cNvSpPr txBox="1"/>
            <p:nvPr/>
          </p:nvSpPr>
          <p:spPr>
            <a:xfrm>
              <a:off x="11890" y="2882"/>
              <a:ext cx="5850" cy="5768"/>
            </a:xfrm>
            <a:prstGeom prst="rect">
              <a:avLst/>
            </a:prstGeom>
            <a:noFill/>
          </p:spPr>
          <p:txBody>
            <a:bodyPr wrap="square" rtlCol="0">
              <a:noAutofit/>
            </a:bodyPr>
            <a:lstStyle/>
            <a:p>
              <a:pPr marL="266700" indent="-266700" algn="l">
                <a:lnSpc>
                  <a:spcPct val="130000"/>
                </a:lnSpc>
                <a:spcBef>
                  <a:spcPts val="0"/>
                </a:spcBef>
                <a:spcAft>
                  <a:spcPts val="0"/>
                </a:spcAft>
                <a:buClrTx/>
                <a:buSzTx/>
                <a:buFont typeface="Wingdings" panose="05000000000000000000" pitchFamily="2" charset="2"/>
                <a:buChar char="u"/>
              </a:pP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患者在康复期间尤其</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出院后重要的康复黄金期（病后</a:t>
              </a:r>
              <a:r>
                <a:rPr lang="en-US"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6-12</a:t>
              </a:r>
              <a:r>
                <a:rPr lang="zh-CN" altLang="en-US"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个月内）</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缺乏</a:t>
              </a: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合适的中枢干预方式，</a:t>
              </a:r>
              <a:endParaRPr lang="zh-CN" altLang="zh-CN" sz="1200" dirty="0">
                <a:latin typeface="仿宋" panose="02010609060101010101" pitchFamily="49" charset="-122"/>
                <a:ea typeface="仿宋" panose="02010609060101010101" pitchFamily="49" charset="-122"/>
                <a:cs typeface="Arial" panose="020B0604020202020204" pitchFamily="34" charset="0"/>
                <a:sym typeface="+mn-ea"/>
              </a:endParaRPr>
            </a:p>
            <a:p>
              <a:pPr marL="266700" indent="-266700" algn="l">
                <a:lnSpc>
                  <a:spcPct val="130000"/>
                </a:lnSpc>
                <a:spcBef>
                  <a:spcPts val="0"/>
                </a:spcBef>
                <a:spcAft>
                  <a:spcPts val="0"/>
                </a:spcAft>
                <a:buClrTx/>
                <a:buSzTx/>
                <a:buFont typeface="Wingdings" panose="05000000000000000000" pitchFamily="2" charset="2"/>
                <a:buChar char="u"/>
              </a:pP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院内、院外康复治疗</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无法采用统一的治疗方案</a:t>
              </a: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，面对患者出院后所需要的直接中枢干预方式却无可选择。</a:t>
              </a:r>
              <a:endParaRPr lang="zh-CN" altLang="zh-CN" sz="1200" dirty="0">
                <a:latin typeface="仿宋" panose="02010609060101010101" pitchFamily="49" charset="-122"/>
                <a:ea typeface="仿宋" panose="02010609060101010101" pitchFamily="49" charset="-122"/>
                <a:cs typeface="Arial" panose="020B0604020202020204" pitchFamily="34" charset="0"/>
                <a:sym typeface="+mn-ea"/>
              </a:endParaRPr>
            </a:p>
            <a:p>
              <a:pPr marL="266700" indent="-266700" algn="l">
                <a:lnSpc>
                  <a:spcPct val="130000"/>
                </a:lnSpc>
                <a:spcBef>
                  <a:spcPts val="0"/>
                </a:spcBef>
                <a:spcAft>
                  <a:spcPts val="0"/>
                </a:spcAft>
                <a:buClrTx/>
                <a:buSzTx/>
                <a:buFont typeface="Wingdings" panose="05000000000000000000" pitchFamily="2" charset="2"/>
                <a:buChar char="u"/>
              </a:pP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针对脑功能康复的居家治疗，</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缺乏</a:t>
              </a:r>
              <a:r>
                <a:rPr lang="zh-CN" altLang="zh-CN" sz="1200"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合适的非侵入性中枢干预设备和</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rPr>
                <a:t>无法得到</a:t>
              </a:r>
              <a:r>
                <a:rPr lang="zh-CN" altLang="zh-CN" sz="1200" dirty="0">
                  <a:latin typeface="仿宋" panose="02010609060101010101" pitchFamily="49" charset="-122"/>
                  <a:ea typeface="仿宋" panose="02010609060101010101" pitchFamily="49" charset="-122"/>
                  <a:cs typeface="Arial" panose="020B0604020202020204" pitchFamily="34" charset="0"/>
                </a:rPr>
                <a:t>及时的信息反馈，也</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rPr>
                <a:t>无法</a:t>
              </a:r>
              <a:r>
                <a:rPr lang="zh-CN" altLang="zh-CN" sz="1200" dirty="0">
                  <a:latin typeface="仿宋" panose="02010609060101010101" pitchFamily="49" charset="-122"/>
                  <a:ea typeface="仿宋" panose="02010609060101010101" pitchFamily="49" charset="-122"/>
                  <a:cs typeface="Arial" panose="020B0604020202020204" pitchFamily="34" charset="0"/>
                </a:rPr>
                <a:t>针对性的</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rPr>
                <a:t>调整</a:t>
              </a:r>
              <a:r>
                <a:rPr lang="zh-CN" altLang="zh-CN" sz="1200" dirty="0">
                  <a:latin typeface="仿宋" panose="02010609060101010101" pitchFamily="49" charset="-122"/>
                  <a:ea typeface="仿宋" panose="02010609060101010101" pitchFamily="49" charset="-122"/>
                  <a:cs typeface="Arial" panose="020B0604020202020204" pitchFamily="34" charset="0"/>
                </a:rPr>
                <a:t>设备的干预方案。</a:t>
              </a:r>
              <a:endParaRPr lang="zh-CN" altLang="zh-CN" sz="1200" dirty="0">
                <a:latin typeface="仿宋" panose="02010609060101010101" pitchFamily="49" charset="-122"/>
                <a:ea typeface="仿宋" panose="02010609060101010101" pitchFamily="49" charset="-122"/>
                <a:cs typeface="Arial" panose="020B0604020202020204" pitchFamily="34" charset="0"/>
              </a:endParaRPr>
            </a:p>
          </p:txBody>
        </p:sp>
      </p:grpSp>
      <p:grpSp>
        <p:nvGrpSpPr>
          <p:cNvPr id="26" name="组合 25"/>
          <p:cNvGrpSpPr/>
          <p:nvPr/>
        </p:nvGrpSpPr>
        <p:grpSpPr>
          <a:xfrm>
            <a:off x="3257074" y="1328261"/>
            <a:ext cx="2218373" cy="2140268"/>
            <a:chOff x="6839" y="2789"/>
            <a:chExt cx="4658" cy="4494"/>
          </a:xfrm>
        </p:grpSpPr>
        <p:grpSp>
          <p:nvGrpSpPr>
            <p:cNvPr id="5" name="624f0c3d-cf90-42c4-b532-436e966a8aaa"/>
            <p:cNvGrpSpPr>
              <a:grpSpLocks noChangeAspect="1"/>
            </p:cNvGrpSpPr>
            <p:nvPr/>
          </p:nvGrpSpPr>
          <p:grpSpPr>
            <a:xfrm>
              <a:off x="6839" y="2789"/>
              <a:ext cx="4658" cy="4495"/>
              <a:chOff x="4593021" y="2013390"/>
              <a:chExt cx="2957672" cy="2854011"/>
            </a:xfrm>
          </p:grpSpPr>
          <p:sp>
            <p:nvSpPr>
              <p:cNvPr id="7" name="泪滴形 6"/>
              <p:cNvSpPr/>
              <p:nvPr/>
            </p:nvSpPr>
            <p:spPr>
              <a:xfrm>
                <a:off x="6247433" y="2013390"/>
                <a:ext cx="1303260" cy="1303260"/>
              </a:xfrm>
              <a:prstGeom prst="teardrop">
                <a:avLst/>
              </a:prstGeom>
              <a:gradFill flip="none" rotWithShape="0">
                <a:gsLst>
                  <a:gs pos="0">
                    <a:srgbClr val="58AFE0"/>
                  </a:gs>
                  <a:gs pos="100000">
                    <a:srgbClr val="0070C0"/>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a:solidFill>
                    <a:schemeClr val="tx1"/>
                  </a:solidFill>
                </a:endParaRPr>
              </a:p>
            </p:txBody>
          </p:sp>
          <p:sp>
            <p:nvSpPr>
              <p:cNvPr id="8" name="泪滴形 7"/>
              <p:cNvSpPr/>
              <p:nvPr/>
            </p:nvSpPr>
            <p:spPr>
              <a:xfrm rot="16200000">
                <a:off x="4593021" y="2013390"/>
                <a:ext cx="1303260" cy="1303260"/>
              </a:xfrm>
              <a:prstGeom prst="teardrop">
                <a:avLst/>
              </a:prstGeom>
              <a:gradFill flip="none" rotWithShape="0">
                <a:gsLst>
                  <a:gs pos="0">
                    <a:srgbClr val="58AFE0"/>
                  </a:gs>
                  <a:gs pos="100000">
                    <a:srgbClr val="0070C0"/>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a:solidFill>
                    <a:schemeClr val="tx1"/>
                  </a:solidFill>
                </a:endParaRPr>
              </a:p>
            </p:txBody>
          </p:sp>
          <p:sp>
            <p:nvSpPr>
              <p:cNvPr id="9" name="泪滴形 8"/>
              <p:cNvSpPr/>
              <p:nvPr/>
            </p:nvSpPr>
            <p:spPr>
              <a:xfrm rot="10800000">
                <a:off x="4593021" y="3564141"/>
                <a:ext cx="1303260" cy="1303260"/>
              </a:xfrm>
              <a:prstGeom prst="teardrop">
                <a:avLst/>
              </a:prstGeom>
              <a:gradFill flip="none" rotWithShape="0">
                <a:gsLst>
                  <a:gs pos="0">
                    <a:srgbClr val="58AFE0"/>
                  </a:gs>
                  <a:gs pos="100000">
                    <a:srgbClr val="0073C3"/>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a:solidFill>
                    <a:schemeClr val="tx1"/>
                  </a:solidFill>
                </a:endParaRPr>
              </a:p>
            </p:txBody>
          </p:sp>
          <p:sp>
            <p:nvSpPr>
              <p:cNvPr id="14" name="泪滴形 13"/>
              <p:cNvSpPr/>
              <p:nvPr/>
            </p:nvSpPr>
            <p:spPr>
              <a:xfrm rot="5400000">
                <a:off x="6237360" y="3548905"/>
                <a:ext cx="1303260" cy="1303260"/>
              </a:xfrm>
              <a:prstGeom prst="teardrop">
                <a:avLst/>
              </a:prstGeom>
              <a:gradFill flip="none" rotWithShape="0">
                <a:gsLst>
                  <a:gs pos="0">
                    <a:srgbClr val="58AFE0"/>
                  </a:gs>
                  <a:gs pos="100000">
                    <a:srgbClr val="0070C0"/>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sz="1350">
                  <a:solidFill>
                    <a:schemeClr val="tx1"/>
                  </a:solidFill>
                </a:endParaRPr>
              </a:p>
            </p:txBody>
          </p:sp>
        </p:grpSp>
        <p:pic>
          <p:nvPicPr>
            <p:cNvPr id="16" name="图片 15" descr="婴儿"/>
            <p:cNvPicPr>
              <a:picLocks noChangeAspect="1"/>
            </p:cNvPicPr>
            <p:nvPr/>
          </p:nvPicPr>
          <p:blipFill>
            <a:blip r:embed="rId1"/>
            <a:stretch>
              <a:fillRect/>
            </a:stretch>
          </p:blipFill>
          <p:spPr>
            <a:xfrm>
              <a:off x="7388" y="3366"/>
              <a:ext cx="753" cy="753"/>
            </a:xfrm>
            <a:prstGeom prst="rect">
              <a:avLst/>
            </a:prstGeom>
          </p:spPr>
        </p:pic>
        <p:pic>
          <p:nvPicPr>
            <p:cNvPr id="17" name="图片 16" descr="风险"/>
            <p:cNvPicPr>
              <a:picLocks noChangeAspect="1"/>
            </p:cNvPicPr>
            <p:nvPr/>
          </p:nvPicPr>
          <p:blipFill>
            <a:blip r:embed="rId2"/>
            <a:stretch>
              <a:fillRect/>
            </a:stretch>
          </p:blipFill>
          <p:spPr>
            <a:xfrm>
              <a:off x="10206" y="3419"/>
              <a:ext cx="651" cy="651"/>
            </a:xfrm>
            <a:prstGeom prst="rect">
              <a:avLst/>
            </a:prstGeom>
          </p:spPr>
        </p:pic>
        <p:pic>
          <p:nvPicPr>
            <p:cNvPr id="20" name="图片 19" descr="医生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7" y="5873"/>
              <a:ext cx="784" cy="784"/>
            </a:xfrm>
            <a:prstGeom prst="rect">
              <a:avLst/>
            </a:prstGeom>
          </p:spPr>
        </p:pic>
        <p:pic>
          <p:nvPicPr>
            <p:cNvPr id="21" name="图片 20" descr="医疗资源"/>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1" y="6002"/>
              <a:ext cx="568" cy="568"/>
            </a:xfrm>
            <a:prstGeom prst="rect">
              <a:avLst/>
            </a:prstGeom>
          </p:spPr>
        </p:pic>
      </p:grpSp>
      <p:sp>
        <p:nvSpPr>
          <p:cNvPr id="25" name="文本框 24"/>
          <p:cNvSpPr txBox="1"/>
          <p:nvPr/>
        </p:nvSpPr>
        <p:spPr>
          <a:xfrm>
            <a:off x="1447800" y="4251325"/>
            <a:ext cx="6631305" cy="783590"/>
          </a:xfrm>
          <a:prstGeom prst="rect">
            <a:avLst/>
          </a:prstGeom>
          <a:noFill/>
        </p:spPr>
        <p:txBody>
          <a:bodyPr wrap="square" rtlCol="0">
            <a:spAutoFit/>
          </a:bodyPr>
          <a:lstStyle/>
          <a:p>
            <a:pPr algn="ctr"/>
            <a:r>
              <a:rPr sz="2250" b="1" spc="10" dirty="0" err="1">
                <a:solidFill>
                  <a:schemeClr val="bg1">
                    <a:lumMod val="50000"/>
                  </a:schemeClr>
                </a:solidFill>
                <a:latin typeface="微软雅黑" panose="020B0503020204020204" charset="-122"/>
                <a:cs typeface="微软雅黑" panose="020B0503020204020204" charset="-122"/>
                <a:sym typeface="+mn-ea"/>
              </a:rPr>
              <a:t>如何利用新技术</a:t>
            </a:r>
            <a:r>
              <a:rPr lang="zh-CN" sz="2250" b="1" spc="10" dirty="0" err="1">
                <a:solidFill>
                  <a:schemeClr val="bg1">
                    <a:lumMod val="50000"/>
                  </a:schemeClr>
                </a:solidFill>
                <a:latin typeface="微软雅黑" panose="020B0503020204020204" charset="-122"/>
                <a:cs typeface="微软雅黑" panose="020B0503020204020204" charset="-122"/>
                <a:sym typeface="+mn-ea"/>
              </a:rPr>
              <a:t>、</a:t>
            </a:r>
            <a:r>
              <a:rPr sz="2250" b="1" spc="10" dirty="0" err="1" smtClean="0">
                <a:solidFill>
                  <a:schemeClr val="bg1">
                    <a:lumMod val="50000"/>
                  </a:schemeClr>
                </a:solidFill>
                <a:latin typeface="微软雅黑" panose="020B0503020204020204" charset="-122"/>
                <a:cs typeface="微软雅黑" panose="020B0503020204020204" charset="-122"/>
                <a:sym typeface="+mn-ea"/>
              </a:rPr>
              <a:t>新</a:t>
            </a:r>
            <a:r>
              <a:rPr lang="zh-CN" altLang="en-US" sz="2250" b="1" spc="10" dirty="0" smtClean="0">
                <a:solidFill>
                  <a:schemeClr val="bg1">
                    <a:lumMod val="50000"/>
                  </a:schemeClr>
                </a:solidFill>
                <a:latin typeface="微软雅黑" panose="020B0503020204020204" charset="-122"/>
                <a:cs typeface="微软雅黑" panose="020B0503020204020204" charset="-122"/>
                <a:sym typeface="+mn-ea"/>
              </a:rPr>
              <a:t>模式让有效的治疗方式</a:t>
            </a:r>
            <a:endParaRPr lang="zh-CN" altLang="en-US" sz="2250" b="1" spc="10" dirty="0" smtClean="0">
              <a:solidFill>
                <a:schemeClr val="bg1">
                  <a:lumMod val="50000"/>
                </a:schemeClr>
              </a:solidFill>
              <a:latin typeface="微软雅黑" panose="020B0503020204020204" charset="-122"/>
              <a:cs typeface="微软雅黑" panose="020B0503020204020204" charset="-122"/>
              <a:sym typeface="+mn-ea"/>
            </a:endParaRPr>
          </a:p>
          <a:p>
            <a:pPr algn="ctr"/>
            <a:r>
              <a:rPr lang="zh-CN" altLang="en-US" sz="2250" b="1" spc="10" dirty="0" smtClean="0">
                <a:solidFill>
                  <a:schemeClr val="bg1">
                    <a:lumMod val="50000"/>
                  </a:schemeClr>
                </a:solidFill>
                <a:latin typeface="微软雅黑" panose="020B0503020204020204" charset="-122"/>
                <a:cs typeface="微软雅黑" panose="020B0503020204020204" charset="-122"/>
                <a:sym typeface="+mn-ea"/>
              </a:rPr>
              <a:t>为脑功能康复</a:t>
            </a:r>
            <a:r>
              <a:rPr lang="zh-CN" sz="2250" b="1" spc="10" dirty="0" err="1" smtClean="0">
                <a:solidFill>
                  <a:schemeClr val="bg1">
                    <a:lumMod val="50000"/>
                  </a:schemeClr>
                </a:solidFill>
                <a:latin typeface="微软雅黑" panose="020B0503020204020204" charset="-122"/>
                <a:cs typeface="微软雅黑" panose="020B0503020204020204" charset="-122"/>
                <a:sym typeface="+mn-ea"/>
              </a:rPr>
              <a:t>的患者在</a:t>
            </a:r>
            <a:r>
              <a:rPr lang="en-US" altLang="zh-CN" sz="2250" b="1" spc="10" dirty="0" smtClean="0">
                <a:solidFill>
                  <a:schemeClr val="bg1">
                    <a:lumMod val="50000"/>
                  </a:schemeClr>
                </a:solidFill>
                <a:latin typeface="微软雅黑" panose="020B0503020204020204" charset="-122"/>
                <a:cs typeface="微软雅黑" panose="020B0503020204020204" charset="-122"/>
                <a:sym typeface="+mn-ea"/>
              </a:rPr>
              <a:t>“</a:t>
            </a:r>
            <a:r>
              <a:rPr lang="zh-CN" altLang="en-US" sz="2250" b="1" spc="10" dirty="0" smtClean="0">
                <a:solidFill>
                  <a:schemeClr val="bg1">
                    <a:lumMod val="50000"/>
                  </a:schemeClr>
                </a:solidFill>
                <a:latin typeface="微软雅黑" panose="020B0503020204020204" charset="-122"/>
                <a:cs typeface="微软雅黑" panose="020B0503020204020204" charset="-122"/>
                <a:sym typeface="+mn-ea"/>
              </a:rPr>
              <a:t>黄金期</a:t>
            </a:r>
            <a:r>
              <a:rPr lang="en-US" altLang="zh-CN" sz="2250" b="1" spc="10" dirty="0" smtClean="0">
                <a:solidFill>
                  <a:schemeClr val="bg1">
                    <a:lumMod val="50000"/>
                  </a:schemeClr>
                </a:solidFill>
                <a:latin typeface="微软雅黑" panose="020B0503020204020204" charset="-122"/>
                <a:cs typeface="微软雅黑" panose="020B0503020204020204" charset="-122"/>
                <a:sym typeface="+mn-ea"/>
              </a:rPr>
              <a:t>”</a:t>
            </a:r>
            <a:r>
              <a:rPr lang="zh-CN" sz="2250" b="1" spc="10" dirty="0" err="1" smtClean="0">
                <a:solidFill>
                  <a:schemeClr val="bg1">
                    <a:lumMod val="50000"/>
                  </a:schemeClr>
                </a:solidFill>
                <a:latin typeface="微软雅黑" panose="020B0503020204020204" charset="-122"/>
                <a:cs typeface="微软雅黑" panose="020B0503020204020204" charset="-122"/>
                <a:sym typeface="+mn-ea"/>
              </a:rPr>
              <a:t>提供更好的</a:t>
            </a:r>
            <a:r>
              <a:rPr sz="2250" b="1" spc="10" dirty="0" err="1" smtClean="0">
                <a:solidFill>
                  <a:schemeClr val="bg1">
                    <a:lumMod val="50000"/>
                  </a:schemeClr>
                </a:solidFill>
                <a:latin typeface="微软雅黑" panose="020B0503020204020204" charset="-122"/>
                <a:cs typeface="微软雅黑" panose="020B0503020204020204" charset="-122"/>
                <a:sym typeface="+mn-ea"/>
              </a:rPr>
              <a:t>服务</a:t>
            </a:r>
            <a:r>
              <a:rPr sz="2250" b="1" spc="10" dirty="0">
                <a:solidFill>
                  <a:schemeClr val="bg1">
                    <a:lumMod val="50000"/>
                  </a:schemeClr>
                </a:solidFill>
                <a:latin typeface="微软雅黑" panose="020B0503020204020204" charset="-122"/>
                <a:cs typeface="微软雅黑" panose="020B0503020204020204" charset="-122"/>
                <a:sym typeface="+mn-ea"/>
              </a:rPr>
              <a:t>？</a:t>
            </a:r>
            <a:endParaRPr lang="en-US" altLang="en-US" sz="2250" b="1" spc="1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 name="TextBox 37"/>
          <p:cNvSpPr txBox="1"/>
          <p:nvPr>
            <p:custDataLst>
              <p:tags r:id="rId7"/>
            </p:custDataLst>
          </p:nvPr>
        </p:nvSpPr>
        <p:spPr>
          <a:xfrm>
            <a:off x="748030" y="250825"/>
            <a:ext cx="1479550" cy="347980"/>
          </a:xfrm>
          <a:prstGeom prst="rect">
            <a:avLst/>
          </a:prstGeom>
          <a:noFill/>
        </p:spPr>
        <p:txBody>
          <a:bodyPr wrap="square" rtlCol="0">
            <a:noAutofit/>
          </a:bodyPr>
          <a:p>
            <a:pPr algn="ctr">
              <a:defRPr/>
            </a:pPr>
            <a:r>
              <a:rPr lang="zh-CN" altLang="en-US" sz="1600" b="1" kern="0" dirty="0">
                <a:solidFill>
                  <a:srgbClr val="1F497D"/>
                </a:solidFill>
                <a:latin typeface="微软雅黑" panose="020B0503020204020204" charset="-122"/>
                <a:ea typeface="微软雅黑" panose="020B0503020204020204" charset="-122"/>
              </a:rPr>
              <a:t>发</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展</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规</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划</a:t>
            </a:r>
            <a:endParaRPr lang="zh-CN" altLang="en-US" sz="1600" b="1" kern="0" dirty="0">
              <a:solidFill>
                <a:srgbClr val="1F497D"/>
              </a:solidFill>
              <a:latin typeface="微软雅黑" panose="020B0503020204020204" charset="-122"/>
              <a:ea typeface="微软雅黑" panose="020B0503020204020204" charset="-122"/>
            </a:endParaRPr>
          </a:p>
        </p:txBody>
      </p:sp>
      <p:grpSp>
        <p:nvGrpSpPr>
          <p:cNvPr id="6" name="组合 5"/>
          <p:cNvGrpSpPr/>
          <p:nvPr/>
        </p:nvGrpSpPr>
        <p:grpSpPr>
          <a:xfrm>
            <a:off x="474345" y="250825"/>
            <a:ext cx="1753235" cy="347980"/>
            <a:chOff x="3591581" y="1728136"/>
            <a:chExt cx="4994197" cy="529126"/>
          </a:xfrm>
        </p:grpSpPr>
        <p:sp>
          <p:nvSpPr>
            <p:cNvPr id="10" name="矩形 9"/>
            <p:cNvSpPr/>
            <p:nvPr>
              <p:custDataLst>
                <p:tags r:id="rId8"/>
              </p:custDataLst>
            </p:nvPr>
          </p:nvSpPr>
          <p:spPr>
            <a:xfrm>
              <a:off x="3591583"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p>
              <a:pPr algn="ctr">
                <a:defRPr/>
              </a:pPr>
              <a:endParaRPr lang="zh-CN" altLang="en-US" sz="1600" kern="0" dirty="0">
                <a:solidFill>
                  <a:sysClr val="window" lastClr="FFFFFF"/>
                </a:solidFill>
                <a:ea typeface="微软雅黑" panose="020B0503020204020204" charset="-122"/>
              </a:endParaRPr>
            </a:p>
          </p:txBody>
        </p:sp>
        <p:sp>
          <p:nvSpPr>
            <p:cNvPr id="11" name="矩形 10"/>
            <p:cNvSpPr/>
            <p:nvPr>
              <p:custDataLst>
                <p:tags r:id="rId9"/>
              </p:custDataLst>
            </p:nvPr>
          </p:nvSpPr>
          <p:spPr>
            <a:xfrm>
              <a:off x="3591581" y="1777379"/>
              <a:ext cx="779608" cy="431605"/>
            </a:xfrm>
            <a:prstGeom prst="rect">
              <a:avLst/>
            </a:prstGeom>
            <a:solidFill>
              <a:schemeClr val="tx2"/>
            </a:solidFill>
            <a:ln w="12700" cap="flat" cmpd="sng" algn="ctr">
              <a:solidFill>
                <a:schemeClr val="tx2"/>
              </a:solidFill>
              <a:prstDash val="solid"/>
            </a:ln>
            <a:effectLst/>
          </p:spPr>
          <p:txBody>
            <a:bodyPr rtlCol="0" anchor="ctr"/>
            <a:p>
              <a:pPr algn="ctr">
                <a:defRPr/>
              </a:pPr>
              <a:r>
                <a:rPr lang="en-US" altLang="zh-CN" sz="1600" kern="0" dirty="0">
                  <a:solidFill>
                    <a:sysClr val="window" lastClr="FFFFFF"/>
                  </a:solidFill>
                  <a:latin typeface="Broadway" panose="04040905080B02020502" pitchFamily="82" charset="0"/>
                  <a:ea typeface="微软雅黑" panose="020B0503020204020204" charset="-122"/>
                </a:rPr>
                <a:t>4</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13" name="TextBox 37"/>
            <p:cNvSpPr txBox="1"/>
            <p:nvPr>
              <p:custDataLst>
                <p:tags r:id="rId10"/>
              </p:custDataLst>
            </p:nvPr>
          </p:nvSpPr>
          <p:spPr>
            <a:xfrm>
              <a:off x="4371189" y="1728136"/>
              <a:ext cx="4214589" cy="529126"/>
            </a:xfrm>
            <a:prstGeom prst="rect">
              <a:avLst/>
            </a:prstGeom>
            <a:noFill/>
          </p:spPr>
          <p:txBody>
            <a:bodyPr wrap="square" rtlCol="0">
              <a:noAutofit/>
            </a:bodyPr>
            <a:p>
              <a:pPr algn="ctr">
                <a:defRPr/>
              </a:pPr>
              <a:r>
                <a:rPr lang="zh-CN" altLang="en-US" sz="1600" b="1" kern="0" dirty="0">
                  <a:solidFill>
                    <a:srgbClr val="1F497D"/>
                  </a:solidFill>
                  <a:latin typeface="微软雅黑" panose="020B0503020204020204" charset="-122"/>
                  <a:ea typeface="微软雅黑" panose="020B0503020204020204" charset="-122"/>
                </a:rPr>
                <a:t>发</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展</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规</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划</a:t>
              </a:r>
              <a:endParaRPr lang="zh-CN" altLang="en-US" sz="1600" b="1" kern="0" dirty="0">
                <a:solidFill>
                  <a:srgbClr val="1F497D"/>
                </a:solidFill>
                <a:latin typeface="微软雅黑" panose="020B0503020204020204" charset="-122"/>
                <a:ea typeface="微软雅黑" panose="020B0503020204020204" charset="-122"/>
              </a:endParaRPr>
            </a:p>
          </p:txBody>
        </p:sp>
      </p:grpSp>
      <p:pic>
        <p:nvPicPr>
          <p:cNvPr id="15" name="图片 14"/>
          <p:cNvPicPr>
            <a:picLocks noChangeAspect="1"/>
          </p:cNvPicPr>
          <p:nvPr>
            <p:custDataLst>
              <p:tags r:id="rId11"/>
            </p:custDataLst>
          </p:nvPr>
        </p:nvPicPr>
        <p:blipFill>
          <a:blip r:embed="rId12">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iterate type="lt">
                                    <p:tmPct val="0"/>
                                  </p:iterate>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0"/>
                            </p:stCondLst>
                            <p:childTnLst>
                              <p:par>
                                <p:cTn id="9" presetID="53" presetClass="entr" presetSubtype="16"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par>
                          <p:cTn id="14" fill="hold">
                            <p:stCondLst>
                              <p:cond delay="500"/>
                            </p:stCondLst>
                            <p:childTnLst>
                              <p:par>
                                <p:cTn id="15" presetID="12" presetClass="entr" presetSubtype="8"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ppt_x</p:attrName>
                                        </p:attrNameLst>
                                      </p:cBhvr>
                                      <p:tavLst>
                                        <p:tav tm="0">
                                          <p:val>
                                            <p:strVal val="#ppt_x-#ppt_w*1.125000"/>
                                          </p:val>
                                        </p:tav>
                                        <p:tav tm="100000">
                                          <p:val>
                                            <p:strVal val="#ppt_x"/>
                                          </p:val>
                                        </p:tav>
                                      </p:tavLst>
                                    </p:anim>
                                    <p:animEffect transition="in" filter="wipe(right)">
                                      <p:cBhvr>
                                        <p:cTn id="18" dur="500"/>
                                        <p:tgtEl>
                                          <p:spTgt spid="31"/>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135981" y="1163955"/>
            <a:ext cx="4955858" cy="3873341"/>
            <a:chOff x="4455" y="1919"/>
            <a:chExt cx="10406" cy="8133"/>
          </a:xfrm>
        </p:grpSpPr>
        <p:sp>
          <p:nvSpPr>
            <p:cNvPr id="226" name="圆角矩形 225"/>
            <p:cNvSpPr/>
            <p:nvPr/>
          </p:nvSpPr>
          <p:spPr>
            <a:xfrm>
              <a:off x="4455" y="1919"/>
              <a:ext cx="10406" cy="8133"/>
            </a:xfrm>
            <a:prstGeom prst="roundRect">
              <a:avLst>
                <a:gd name="adj" fmla="val 7259"/>
              </a:avLst>
            </a:prstGeom>
            <a:solidFill>
              <a:schemeClr val="accent1">
                <a:alpha val="10000"/>
              </a:schemeClr>
            </a:solidFill>
            <a:ln w="63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圆角矩形 8"/>
            <p:cNvSpPr/>
            <p:nvPr/>
          </p:nvSpPr>
          <p:spPr>
            <a:xfrm>
              <a:off x="4696" y="5040"/>
              <a:ext cx="9870" cy="1951"/>
            </a:xfrm>
            <a:prstGeom prst="roundRect">
              <a:avLst/>
            </a:prstGeom>
            <a:solidFill>
              <a:srgbClr val="005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Copyright Notice"/>
            <p:cNvSpPr/>
            <p:nvPr/>
          </p:nvSpPr>
          <p:spPr bwMode="auto">
            <a:xfrm>
              <a:off x="6050" y="5432"/>
              <a:ext cx="7151" cy="58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Lst>
          </p:spPr>
          <p:txBody>
            <a:bodyPr wrap="square" lIns="54000" tIns="24300" rIns="54000" bIns="243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defRPr/>
              </a:pPr>
              <a:r>
                <a:rPr lang="zh-CN" altLang="en-US" sz="1500" b="1" cap="small" dirty="0" smtClean="0">
                  <a:solidFill>
                    <a:schemeClr val="bg1"/>
                  </a:solidFill>
                  <a:latin typeface="微软雅黑" panose="020B0503020204020204" charset="-122"/>
                  <a:ea typeface="微软雅黑" panose="020B0503020204020204" charset="-122"/>
                </a:rPr>
                <a:t>脑功能康复延伸医疗服务解决方案</a:t>
              </a:r>
              <a:endParaRPr lang="zh-CN" altLang="en-US" sz="1500" b="1" cap="small" dirty="0">
                <a:solidFill>
                  <a:schemeClr val="bg1"/>
                </a:solidFill>
                <a:latin typeface="微软雅黑" panose="020B0503020204020204" charset="-122"/>
                <a:ea typeface="微软雅黑" panose="020B0503020204020204" charset="-122"/>
              </a:endParaRPr>
            </a:p>
          </p:txBody>
        </p:sp>
      </p:grpSp>
      <p:grpSp>
        <p:nvGrpSpPr>
          <p:cNvPr id="30" name="组合 29"/>
          <p:cNvGrpSpPr/>
          <p:nvPr/>
        </p:nvGrpSpPr>
        <p:grpSpPr>
          <a:xfrm>
            <a:off x="2254091" y="3658076"/>
            <a:ext cx="4673918" cy="1218248"/>
            <a:chOff x="4733" y="7156"/>
            <a:chExt cx="9814" cy="2558"/>
          </a:xfrm>
        </p:grpSpPr>
        <p:sp>
          <p:nvSpPr>
            <p:cNvPr id="7" name="任意多边形 6"/>
            <p:cNvSpPr/>
            <p:nvPr/>
          </p:nvSpPr>
          <p:spPr>
            <a:xfrm flipV="1">
              <a:off x="8624" y="7156"/>
              <a:ext cx="1054" cy="654"/>
            </a:xfrm>
            <a:custGeom>
              <a:avLst/>
              <a:gdLst>
                <a:gd name="connsiteX0" fmla="*/ 150 w 1740"/>
                <a:gd name="connsiteY0" fmla="*/ 698 h 1635"/>
                <a:gd name="connsiteX1" fmla="*/ 848 w 1740"/>
                <a:gd name="connsiteY1" fmla="*/ 0 h 1635"/>
                <a:gd name="connsiteX2" fmla="*/ 1545 w 1740"/>
                <a:gd name="connsiteY2" fmla="*/ 698 h 1635"/>
                <a:gd name="connsiteX3" fmla="*/ 1196 w 1740"/>
                <a:gd name="connsiteY3" fmla="*/ 698 h 1635"/>
                <a:gd name="connsiteX4" fmla="*/ 1740 w 1740"/>
                <a:gd name="connsiteY4" fmla="*/ 1635 h 1635"/>
                <a:gd name="connsiteX5" fmla="*/ 0 w 1740"/>
                <a:gd name="connsiteY5" fmla="*/ 1635 h 1635"/>
                <a:gd name="connsiteX6" fmla="*/ 499 w 1740"/>
                <a:gd name="connsiteY6" fmla="*/ 698 h 1635"/>
                <a:gd name="connsiteX7" fmla="*/ 150 w 1740"/>
                <a:gd name="connsiteY7" fmla="*/ 698 h 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0" h="1635">
                  <a:moveTo>
                    <a:pt x="150" y="698"/>
                  </a:moveTo>
                  <a:lnTo>
                    <a:pt x="848" y="0"/>
                  </a:lnTo>
                  <a:lnTo>
                    <a:pt x="1545" y="698"/>
                  </a:lnTo>
                  <a:lnTo>
                    <a:pt x="1196" y="698"/>
                  </a:lnTo>
                  <a:cubicBezTo>
                    <a:pt x="1237" y="900"/>
                    <a:pt x="1245" y="1245"/>
                    <a:pt x="1740" y="1635"/>
                  </a:cubicBezTo>
                  <a:lnTo>
                    <a:pt x="0" y="1635"/>
                  </a:lnTo>
                  <a:cubicBezTo>
                    <a:pt x="510" y="1125"/>
                    <a:pt x="444" y="960"/>
                    <a:pt x="499" y="698"/>
                  </a:cubicBezTo>
                  <a:lnTo>
                    <a:pt x="150" y="698"/>
                  </a:lnTo>
                  <a:close/>
                </a:path>
              </a:pathLst>
            </a:custGeom>
            <a:gradFill>
              <a:gsLst>
                <a:gs pos="50000">
                  <a:srgbClr val="0070C0"/>
                </a:gs>
                <a:gs pos="100000">
                  <a:srgbClr val="0070C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a:cs typeface="微软雅黑" panose="020B0503020204020204" charset="-122"/>
              </a:endParaRPr>
            </a:p>
          </p:txBody>
        </p:sp>
        <p:sp>
          <p:nvSpPr>
            <p:cNvPr id="8" name="Rectangle 86"/>
            <p:cNvSpPr/>
            <p:nvPr/>
          </p:nvSpPr>
          <p:spPr>
            <a:xfrm>
              <a:off x="9748" y="7203"/>
              <a:ext cx="1569" cy="579"/>
            </a:xfrm>
            <a:prstGeom prst="rect">
              <a:avLst/>
            </a:prstGeom>
          </p:spPr>
          <p:txBody>
            <a:bodyPr wrap="square">
              <a:spAutoFit/>
            </a:bodyPr>
            <a:lstStyle/>
            <a:p>
              <a:r>
                <a:rPr lang="zh-CN" altLang="en-US" sz="1200" b="1"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院内</a:t>
              </a:r>
              <a:endParaRPr lang="zh-CN" altLang="en-US" sz="12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p:txBody>
        </p:sp>
        <p:sp>
          <p:nvSpPr>
            <p:cNvPr id="132" name="圆角矩形 131"/>
            <p:cNvSpPr/>
            <p:nvPr/>
          </p:nvSpPr>
          <p:spPr>
            <a:xfrm>
              <a:off x="4733" y="7914"/>
              <a:ext cx="9814" cy="18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4" name="圆角矩形 143"/>
            <p:cNvSpPr/>
            <p:nvPr/>
          </p:nvSpPr>
          <p:spPr>
            <a:xfrm>
              <a:off x="4884" y="8129"/>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5" name="矩形 144"/>
            <p:cNvSpPr/>
            <p:nvPr/>
          </p:nvSpPr>
          <p:spPr>
            <a:xfrm>
              <a:off x="5095" y="8170"/>
              <a:ext cx="1412"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治疗方案</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46" name="圆角矩形 145"/>
            <p:cNvSpPr/>
            <p:nvPr/>
          </p:nvSpPr>
          <p:spPr>
            <a:xfrm>
              <a:off x="6881" y="8171"/>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a:off x="6881" y="8130"/>
              <a:ext cx="1563"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治疗计划</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48" name="圆角矩形 147"/>
            <p:cNvSpPr/>
            <p:nvPr/>
          </p:nvSpPr>
          <p:spPr>
            <a:xfrm>
              <a:off x="8805" y="8164"/>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a:off x="8910" y="8171"/>
              <a:ext cx="1529" cy="88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效果评估</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just">
                <a:lnSpc>
                  <a:spcPct val="120000"/>
                </a:lnSpc>
              </a:pP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50" name="圆角矩形 149"/>
            <p:cNvSpPr/>
            <p:nvPr/>
          </p:nvSpPr>
          <p:spPr>
            <a:xfrm>
              <a:off x="10634" y="8171"/>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a:off x="10966" y="8216"/>
              <a:ext cx="1197"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随访</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52" name="圆角矩形 151"/>
            <p:cNvSpPr/>
            <p:nvPr/>
          </p:nvSpPr>
          <p:spPr>
            <a:xfrm>
              <a:off x="8749" y="8886"/>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矩形 152"/>
            <p:cNvSpPr/>
            <p:nvPr/>
          </p:nvSpPr>
          <p:spPr>
            <a:xfrm>
              <a:off x="9072" y="8890"/>
              <a:ext cx="1015"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rPr>
                <a:t>科研</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grpSp>
      <p:sp>
        <p:nvSpPr>
          <p:cNvPr id="229" name="文本框 228"/>
          <p:cNvSpPr txBox="1"/>
          <p:nvPr/>
        </p:nvSpPr>
        <p:spPr>
          <a:xfrm>
            <a:off x="662940" y="528320"/>
            <a:ext cx="7935595" cy="437515"/>
          </a:xfrm>
          <a:prstGeom prst="rect">
            <a:avLst/>
          </a:prstGeom>
          <a:noFill/>
        </p:spPr>
        <p:txBody>
          <a:bodyPr wrap="square" rtlCol="0">
            <a:spAutoFit/>
          </a:bodyPr>
          <a:lstStyle/>
          <a:p>
            <a:pPr algn="l"/>
            <a:r>
              <a:rPr lang="zh-CN" altLang="en-US" sz="2250" b="1" dirty="0" smtClean="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打造院内院外相</a:t>
            </a:r>
            <a:r>
              <a:rPr lang="zh-CN" altLang="en-US" sz="2250" b="1" dirty="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结合的脑功能康复</a:t>
            </a:r>
            <a:r>
              <a:rPr lang="en-US" altLang="zh-CN" sz="2250" b="1" dirty="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sz="2250" b="1" dirty="0" smtClean="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数字化</a:t>
            </a:r>
            <a:r>
              <a:rPr lang="zh-CN" altLang="en-US" sz="2250" b="1" dirty="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延伸医疗</a:t>
            </a:r>
            <a:r>
              <a:rPr lang="zh-CN" altLang="en-US" sz="2250" b="1" dirty="0" smtClean="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服务平台</a:t>
            </a:r>
            <a:endParaRPr lang="zh-CN" altLang="en-US" sz="1500" dirty="0">
              <a:latin typeface="微软雅黑" panose="020B0503020204020204" charset="-122"/>
              <a:cs typeface="微软雅黑" panose="020B0503020204020204" charset="-122"/>
            </a:endParaRPr>
          </a:p>
        </p:txBody>
      </p:sp>
      <p:grpSp>
        <p:nvGrpSpPr>
          <p:cNvPr id="29" name="组合 28"/>
          <p:cNvGrpSpPr/>
          <p:nvPr/>
        </p:nvGrpSpPr>
        <p:grpSpPr>
          <a:xfrm>
            <a:off x="2244566" y="1338263"/>
            <a:ext cx="4672965" cy="1246346"/>
            <a:chOff x="4713" y="2285"/>
            <a:chExt cx="9812" cy="2617"/>
          </a:xfrm>
        </p:grpSpPr>
        <p:sp>
          <p:nvSpPr>
            <p:cNvPr id="5" name="任意多边形 4"/>
            <p:cNvSpPr/>
            <p:nvPr/>
          </p:nvSpPr>
          <p:spPr>
            <a:xfrm>
              <a:off x="8579" y="4246"/>
              <a:ext cx="1054" cy="652"/>
            </a:xfrm>
            <a:custGeom>
              <a:avLst/>
              <a:gdLst>
                <a:gd name="connsiteX0" fmla="*/ 150 w 1740"/>
                <a:gd name="connsiteY0" fmla="*/ 698 h 1635"/>
                <a:gd name="connsiteX1" fmla="*/ 848 w 1740"/>
                <a:gd name="connsiteY1" fmla="*/ 0 h 1635"/>
                <a:gd name="connsiteX2" fmla="*/ 1545 w 1740"/>
                <a:gd name="connsiteY2" fmla="*/ 698 h 1635"/>
                <a:gd name="connsiteX3" fmla="*/ 1196 w 1740"/>
                <a:gd name="connsiteY3" fmla="*/ 698 h 1635"/>
                <a:gd name="connsiteX4" fmla="*/ 1740 w 1740"/>
                <a:gd name="connsiteY4" fmla="*/ 1635 h 1635"/>
                <a:gd name="connsiteX5" fmla="*/ 0 w 1740"/>
                <a:gd name="connsiteY5" fmla="*/ 1635 h 1635"/>
                <a:gd name="connsiteX6" fmla="*/ 499 w 1740"/>
                <a:gd name="connsiteY6" fmla="*/ 698 h 1635"/>
                <a:gd name="connsiteX7" fmla="*/ 150 w 1740"/>
                <a:gd name="connsiteY7" fmla="*/ 698 h 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0" h="1635">
                  <a:moveTo>
                    <a:pt x="150" y="698"/>
                  </a:moveTo>
                  <a:lnTo>
                    <a:pt x="848" y="0"/>
                  </a:lnTo>
                  <a:lnTo>
                    <a:pt x="1545" y="698"/>
                  </a:lnTo>
                  <a:lnTo>
                    <a:pt x="1196" y="698"/>
                  </a:lnTo>
                  <a:cubicBezTo>
                    <a:pt x="1237" y="900"/>
                    <a:pt x="1245" y="1245"/>
                    <a:pt x="1740" y="1635"/>
                  </a:cubicBezTo>
                  <a:lnTo>
                    <a:pt x="0" y="1635"/>
                  </a:lnTo>
                  <a:cubicBezTo>
                    <a:pt x="510" y="1125"/>
                    <a:pt x="444" y="960"/>
                    <a:pt x="499" y="698"/>
                  </a:cubicBezTo>
                  <a:lnTo>
                    <a:pt x="150" y="698"/>
                  </a:lnTo>
                  <a:close/>
                </a:path>
              </a:pathLst>
            </a:custGeom>
            <a:gradFill>
              <a:gsLst>
                <a:gs pos="50000">
                  <a:srgbClr val="4C9DD5"/>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a:cs typeface="微软雅黑" panose="020B0503020204020204" charset="-122"/>
              </a:endParaRPr>
            </a:p>
          </p:txBody>
        </p:sp>
        <p:sp>
          <p:nvSpPr>
            <p:cNvPr id="6" name="Rectangle 86"/>
            <p:cNvSpPr/>
            <p:nvPr/>
          </p:nvSpPr>
          <p:spPr>
            <a:xfrm>
              <a:off x="9793" y="4323"/>
              <a:ext cx="1613" cy="579"/>
            </a:xfrm>
            <a:prstGeom prst="rect">
              <a:avLst/>
            </a:prstGeom>
          </p:spPr>
          <p:txBody>
            <a:bodyPr wrap="square">
              <a:spAutoFit/>
            </a:bodyPr>
            <a:lstStyle/>
            <a:p>
              <a:r>
                <a:rPr lang="zh-CN" altLang="en-US" sz="1200" b="1"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院外</a:t>
              </a:r>
              <a:endParaRPr lang="zh-CN" altLang="en-US" sz="1200" b="1"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p:txBody>
        </p:sp>
        <p:sp>
          <p:nvSpPr>
            <p:cNvPr id="84" name="圆角矩形 83"/>
            <p:cNvSpPr/>
            <p:nvPr/>
          </p:nvSpPr>
          <p:spPr>
            <a:xfrm>
              <a:off x="4713" y="2285"/>
              <a:ext cx="9812" cy="181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圆角矩形 89"/>
            <p:cNvSpPr/>
            <p:nvPr/>
          </p:nvSpPr>
          <p:spPr>
            <a:xfrm>
              <a:off x="12640" y="2517"/>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1" name="矩形 90"/>
            <p:cNvSpPr/>
            <p:nvPr/>
          </p:nvSpPr>
          <p:spPr>
            <a:xfrm>
              <a:off x="12580" y="2566"/>
              <a:ext cx="1845" cy="483"/>
            </a:xfrm>
            <a:prstGeom prst="rect">
              <a:avLst/>
            </a:prstGeom>
          </p:spPr>
          <p:txBody>
            <a:bodyPr wrap="square">
              <a:spAutoFit/>
              <a:scene3d>
                <a:camera prst="orthographicFront"/>
                <a:lightRig rig="threePt" dir="t"/>
              </a:scene3d>
              <a:sp3d contourW="12700"/>
            </a:bodyPr>
            <a:lstStyle/>
            <a:p>
              <a:pPr algn="ctr"/>
              <a:r>
                <a:rPr lang="zh-CN" altLang="en-US" sz="900" dirty="0" smtClean="0">
                  <a:solidFill>
                    <a:schemeClr val="bg1"/>
                  </a:solidFill>
                  <a:latin typeface="微软雅黑" panose="020B0503020204020204" charset="-122"/>
                  <a:cs typeface="微软雅黑" panose="020B0503020204020204" charset="-122"/>
                  <a:sym typeface="+mn-ea"/>
                </a:rPr>
                <a:t>治疗报告</a:t>
              </a:r>
              <a:r>
                <a:rPr lang="zh-CN" altLang="en-US" sz="900" dirty="0">
                  <a:solidFill>
                    <a:schemeClr val="bg1"/>
                  </a:solidFill>
                  <a:latin typeface="微软雅黑" panose="020B0503020204020204" charset="-122"/>
                  <a:cs typeface="微软雅黑" panose="020B0503020204020204" charset="-122"/>
                  <a:sym typeface="+mn-ea"/>
                </a:rPr>
                <a:t>查看</a:t>
              </a:r>
              <a:endParaRPr lang="zh-CN" altLang="en-US" sz="900" dirty="0">
                <a:solidFill>
                  <a:schemeClr val="bg1"/>
                </a:solidFill>
                <a:latin typeface="微软雅黑" panose="020B0503020204020204" charset="-122"/>
                <a:cs typeface="微软雅黑" panose="020B0503020204020204" charset="-122"/>
              </a:endParaRPr>
            </a:p>
          </p:txBody>
        </p:sp>
        <p:sp>
          <p:nvSpPr>
            <p:cNvPr id="92" name="圆角矩形 91"/>
            <p:cNvSpPr/>
            <p:nvPr/>
          </p:nvSpPr>
          <p:spPr>
            <a:xfrm>
              <a:off x="8739" y="2516"/>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8674" y="2520"/>
              <a:ext cx="1833" cy="5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dirty="0">
                  <a:solidFill>
                    <a:schemeClr val="bg1"/>
                  </a:solidFill>
                  <a:latin typeface="微软雅黑" panose="020B0503020204020204" charset="-122"/>
                  <a:cs typeface="微软雅黑" panose="020B0503020204020204" charset="-122"/>
                  <a:sym typeface="+mn-ea"/>
                </a:rPr>
                <a:t>治疗计划提醒</a:t>
              </a:r>
              <a:endParaRPr lang="zh-CN" altLang="en-US" sz="900" dirty="0">
                <a:solidFill>
                  <a:schemeClr val="bg1"/>
                </a:solidFill>
                <a:latin typeface="微软雅黑" panose="020B0503020204020204" charset="-122"/>
                <a:cs typeface="微软雅黑" panose="020B0503020204020204" charset="-122"/>
                <a:sym typeface="+mn-ea"/>
              </a:endParaRPr>
            </a:p>
          </p:txBody>
        </p:sp>
        <p:sp>
          <p:nvSpPr>
            <p:cNvPr id="98" name="圆角矩形 97"/>
            <p:cNvSpPr/>
            <p:nvPr/>
          </p:nvSpPr>
          <p:spPr>
            <a:xfrm>
              <a:off x="8800" y="3277"/>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 name="矩形 103"/>
            <p:cNvSpPr/>
            <p:nvPr/>
          </p:nvSpPr>
          <p:spPr>
            <a:xfrm>
              <a:off x="8911" y="3265"/>
              <a:ext cx="1442"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在线课堂</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05" name="圆角矩形 104"/>
            <p:cNvSpPr/>
            <p:nvPr/>
          </p:nvSpPr>
          <p:spPr>
            <a:xfrm>
              <a:off x="4929" y="2480"/>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9" name="矩形 108"/>
            <p:cNvSpPr/>
            <p:nvPr/>
          </p:nvSpPr>
          <p:spPr>
            <a:xfrm>
              <a:off x="5108" y="2516"/>
              <a:ext cx="1502"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居家康复</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10" name="圆角矩形 109"/>
            <p:cNvSpPr/>
            <p:nvPr/>
          </p:nvSpPr>
          <p:spPr>
            <a:xfrm>
              <a:off x="6835" y="2517"/>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1" name="矩形 110"/>
            <p:cNvSpPr/>
            <p:nvPr/>
          </p:nvSpPr>
          <p:spPr>
            <a:xfrm>
              <a:off x="6821" y="2508"/>
              <a:ext cx="1984"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治疗方案查看</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12" name="圆角矩形 111"/>
            <p:cNvSpPr/>
            <p:nvPr/>
          </p:nvSpPr>
          <p:spPr>
            <a:xfrm>
              <a:off x="6821" y="3278"/>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7040" y="3307"/>
              <a:ext cx="1487"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线上随访</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 name="圆角矩形 1"/>
            <p:cNvSpPr/>
            <p:nvPr/>
          </p:nvSpPr>
          <p:spPr>
            <a:xfrm>
              <a:off x="4929" y="3221"/>
              <a:ext cx="1701" cy="585"/>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5108" y="3225"/>
              <a:ext cx="1502"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线上咨询</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1" name="组合 30"/>
          <p:cNvGrpSpPr/>
          <p:nvPr/>
        </p:nvGrpSpPr>
        <p:grpSpPr>
          <a:xfrm>
            <a:off x="428308" y="1047750"/>
            <a:ext cx="1509713" cy="3921443"/>
            <a:chOff x="930" y="1887"/>
            <a:chExt cx="3170" cy="8234"/>
          </a:xfrm>
        </p:grpSpPr>
        <p:sp>
          <p:nvSpPr>
            <p:cNvPr id="228" name="右箭头 227"/>
            <p:cNvSpPr/>
            <p:nvPr/>
          </p:nvSpPr>
          <p:spPr>
            <a:xfrm rot="10800000">
              <a:off x="3380" y="5900"/>
              <a:ext cx="720" cy="600"/>
            </a:xfrm>
            <a:prstGeom prst="rightArrow">
              <a:avLst/>
            </a:prstGeom>
            <a:solidFill>
              <a:srgbClr val="005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0" name="圆角矩形 229"/>
            <p:cNvSpPr/>
            <p:nvPr/>
          </p:nvSpPr>
          <p:spPr>
            <a:xfrm>
              <a:off x="930" y="1887"/>
              <a:ext cx="2220" cy="8234"/>
            </a:xfrm>
            <a:prstGeom prst="roundRect">
              <a:avLst/>
            </a:prstGeom>
            <a:noFill/>
            <a:ln w="6350">
              <a:solidFill>
                <a:srgbClr val="338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1" name="文本框 230"/>
            <p:cNvSpPr txBox="1"/>
            <p:nvPr/>
          </p:nvSpPr>
          <p:spPr>
            <a:xfrm>
              <a:off x="1226" y="2029"/>
              <a:ext cx="1894" cy="579"/>
            </a:xfrm>
            <a:prstGeom prst="rect">
              <a:avLst/>
            </a:prstGeom>
            <a:noFill/>
          </p:spPr>
          <p:txBody>
            <a:bodyPr wrap="square" rtlCol="0">
              <a:spAutoFit/>
            </a:bodyPr>
            <a:lstStyle/>
            <a:p>
              <a:r>
                <a:rPr lang="zh-CN" altLang="en-US" sz="1200" b="1" dirty="0">
                  <a:latin typeface="微软雅黑" panose="020B0503020204020204" charset="-122"/>
                  <a:ea typeface="微软雅黑" panose="020B0503020204020204" charset="-122"/>
                  <a:cs typeface="微软雅黑" panose="020B0503020204020204" charset="-122"/>
                  <a:sym typeface="微软雅黑" panose="020B0503020204020204" charset="-122"/>
                </a:rPr>
                <a:t>医疗机构</a:t>
              </a:r>
              <a:endParaRPr lang="zh-CN" altLang="en-US" sz="12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33" name="矩形 232"/>
            <p:cNvSpPr/>
            <p:nvPr/>
          </p:nvSpPr>
          <p:spPr>
            <a:xfrm>
              <a:off x="1343" y="2670"/>
              <a:ext cx="1427"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rPr>
                <a:t>评级能力</a:t>
              </a:r>
              <a:endPar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34" name="圆角矩形 233"/>
            <p:cNvSpPr/>
            <p:nvPr/>
          </p:nvSpPr>
          <p:spPr>
            <a:xfrm>
              <a:off x="1175" y="2708"/>
              <a:ext cx="1755" cy="525"/>
            </a:xfrm>
            <a:prstGeom prst="roundRect">
              <a:avLst/>
            </a:prstGeom>
            <a:solidFill>
              <a:srgbClr val="338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5" name="矩形 234"/>
            <p:cNvSpPr/>
            <p:nvPr/>
          </p:nvSpPr>
          <p:spPr>
            <a:xfrm>
              <a:off x="1348" y="2738"/>
              <a:ext cx="1427"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服务能力</a:t>
              </a:r>
              <a:endPar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36" name="圆角矩形 235"/>
            <p:cNvSpPr/>
            <p:nvPr/>
          </p:nvSpPr>
          <p:spPr>
            <a:xfrm>
              <a:off x="1180" y="4006"/>
              <a:ext cx="1755" cy="525"/>
            </a:xfrm>
            <a:prstGeom prst="roundRect">
              <a:avLst/>
            </a:prstGeom>
            <a:solidFill>
              <a:srgbClr val="338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7" name="矩形 236"/>
            <p:cNvSpPr/>
            <p:nvPr/>
          </p:nvSpPr>
          <p:spPr>
            <a:xfrm>
              <a:off x="1348" y="3979"/>
              <a:ext cx="1427"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科研能力</a:t>
              </a:r>
              <a:endPar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38" name="圆角矩形 237"/>
            <p:cNvSpPr/>
            <p:nvPr/>
          </p:nvSpPr>
          <p:spPr>
            <a:xfrm>
              <a:off x="1198" y="3381"/>
              <a:ext cx="1755" cy="525"/>
            </a:xfrm>
            <a:prstGeom prst="roundRect">
              <a:avLst/>
            </a:prstGeom>
            <a:solidFill>
              <a:srgbClr val="338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9" name="矩形 238"/>
            <p:cNvSpPr/>
            <p:nvPr/>
          </p:nvSpPr>
          <p:spPr>
            <a:xfrm>
              <a:off x="1366" y="3366"/>
              <a:ext cx="1427"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管理能力</a:t>
              </a:r>
              <a:endPar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40" name="圆角矩形 239"/>
            <p:cNvSpPr/>
            <p:nvPr/>
          </p:nvSpPr>
          <p:spPr>
            <a:xfrm>
              <a:off x="1165" y="4684"/>
              <a:ext cx="1755" cy="525"/>
            </a:xfrm>
            <a:prstGeom prst="roundRect">
              <a:avLst/>
            </a:prstGeom>
            <a:solidFill>
              <a:srgbClr val="338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1" name="矩形 240"/>
            <p:cNvSpPr/>
            <p:nvPr/>
          </p:nvSpPr>
          <p:spPr>
            <a:xfrm>
              <a:off x="1333" y="4642"/>
              <a:ext cx="1427"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营收能力</a:t>
              </a:r>
              <a:endPar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42" name="圆角矩形 241"/>
            <p:cNvSpPr/>
            <p:nvPr/>
          </p:nvSpPr>
          <p:spPr>
            <a:xfrm>
              <a:off x="1155" y="6741"/>
              <a:ext cx="1755" cy="525"/>
            </a:xfrm>
            <a:prstGeom prst="roundRect">
              <a:avLst/>
            </a:prstGeom>
            <a:solidFill>
              <a:srgbClr val="338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3" name="矩形 242"/>
            <p:cNvSpPr/>
            <p:nvPr/>
          </p:nvSpPr>
          <p:spPr>
            <a:xfrm>
              <a:off x="1323" y="6714"/>
              <a:ext cx="1427"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rPr>
                <a:t>工作效率</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45" name="矩形 244"/>
            <p:cNvSpPr/>
            <p:nvPr/>
          </p:nvSpPr>
          <p:spPr>
            <a:xfrm>
              <a:off x="1338" y="7389"/>
              <a:ext cx="1427" cy="5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rPr>
                <a:t>风险管控</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46" name="圆角矩形 245"/>
            <p:cNvSpPr/>
            <p:nvPr/>
          </p:nvSpPr>
          <p:spPr>
            <a:xfrm>
              <a:off x="1160" y="7425"/>
              <a:ext cx="1755" cy="525"/>
            </a:xfrm>
            <a:prstGeom prst="roundRect">
              <a:avLst/>
            </a:prstGeom>
            <a:solidFill>
              <a:srgbClr val="338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7" name="矩形 246"/>
            <p:cNvSpPr/>
            <p:nvPr/>
          </p:nvSpPr>
          <p:spPr>
            <a:xfrm>
              <a:off x="1338" y="7398"/>
              <a:ext cx="1427" cy="5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能力提升</a:t>
              </a:r>
              <a:endPar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1" name="圆角矩形 10"/>
            <p:cNvSpPr/>
            <p:nvPr/>
          </p:nvSpPr>
          <p:spPr>
            <a:xfrm>
              <a:off x="1175" y="8085"/>
              <a:ext cx="1755" cy="525"/>
            </a:xfrm>
            <a:prstGeom prst="roundRect">
              <a:avLst/>
            </a:prstGeom>
            <a:solidFill>
              <a:srgbClr val="338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343" y="8058"/>
              <a:ext cx="1427" cy="5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rPr>
                <a:t>个人品牌</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圆角矩形 12"/>
            <p:cNvSpPr/>
            <p:nvPr/>
          </p:nvSpPr>
          <p:spPr>
            <a:xfrm>
              <a:off x="1165" y="8750"/>
              <a:ext cx="1755" cy="525"/>
            </a:xfrm>
            <a:prstGeom prst="roundRect">
              <a:avLst/>
            </a:prstGeom>
            <a:solidFill>
              <a:srgbClr val="338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p:nvSpPr>
          <p:spPr>
            <a:xfrm>
              <a:off x="1343" y="8708"/>
              <a:ext cx="1427" cy="5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服务提升</a:t>
              </a:r>
              <a:endPar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nvSpPr>
          <p:spPr>
            <a:xfrm>
              <a:off x="1025" y="6114"/>
              <a:ext cx="2135" cy="579"/>
            </a:xfrm>
            <a:prstGeom prst="rect">
              <a:avLst/>
            </a:prstGeom>
            <a:noFill/>
          </p:spPr>
          <p:txBody>
            <a:bodyPr wrap="none" rtlCol="0" anchor="t">
              <a:spAutoFit/>
            </a:bodyPr>
            <a:lstStyle/>
            <a:p>
              <a:r>
                <a:rPr lang="zh-CN" altLang="en-US" sz="1200" b="1" dirty="0" smtClean="0">
                  <a:latin typeface="微软雅黑" panose="020B0503020204020204" charset="-122"/>
                  <a:ea typeface="微软雅黑" panose="020B0503020204020204" charset="-122"/>
                  <a:cs typeface="微软雅黑" panose="020B0503020204020204" charset="-122"/>
                  <a:sym typeface="微软雅黑" panose="020B0503020204020204" charset="-122"/>
                </a:rPr>
                <a:t>医生</a:t>
              </a:r>
              <a:r>
                <a:rPr lang="en-US" altLang="zh-CN" sz="1200" b="1" dirty="0" smtClean="0">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sz="1200" b="1" dirty="0" smtClean="0">
                  <a:latin typeface="微软雅黑" panose="020B0503020204020204" charset="-122"/>
                  <a:ea typeface="微软雅黑" panose="020B0503020204020204" charset="-122"/>
                  <a:cs typeface="微软雅黑" panose="020B0503020204020204" charset="-122"/>
                  <a:sym typeface="微软雅黑" panose="020B0503020204020204" charset="-122"/>
                </a:rPr>
                <a:t>康复师</a:t>
              </a:r>
              <a:endParaRPr lang="zh-CN" altLang="en-US" sz="12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32" name="组合 31"/>
          <p:cNvGrpSpPr/>
          <p:nvPr/>
        </p:nvGrpSpPr>
        <p:grpSpPr>
          <a:xfrm>
            <a:off x="7200900" y="1104106"/>
            <a:ext cx="1495425" cy="3865245"/>
            <a:chOff x="15120" y="1916"/>
            <a:chExt cx="3140" cy="8116"/>
          </a:xfrm>
        </p:grpSpPr>
        <p:sp>
          <p:nvSpPr>
            <p:cNvPr id="227" name="右箭头 226"/>
            <p:cNvSpPr/>
            <p:nvPr/>
          </p:nvSpPr>
          <p:spPr>
            <a:xfrm>
              <a:off x="15120" y="5540"/>
              <a:ext cx="751" cy="600"/>
            </a:xfrm>
            <a:prstGeom prst="rightArrow">
              <a:avLst/>
            </a:prstGeom>
            <a:solidFill>
              <a:srgbClr val="005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8" name="圆角矩形 247"/>
            <p:cNvSpPr/>
            <p:nvPr/>
          </p:nvSpPr>
          <p:spPr>
            <a:xfrm>
              <a:off x="16040" y="1916"/>
              <a:ext cx="2220" cy="8116"/>
            </a:xfrm>
            <a:prstGeom prst="roundRect">
              <a:avLst/>
            </a:prstGeom>
            <a:noFill/>
            <a:ln w="6350">
              <a:solidFill>
                <a:srgbClr val="197F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9" name="文本框 248"/>
            <p:cNvSpPr txBox="1"/>
            <p:nvPr/>
          </p:nvSpPr>
          <p:spPr>
            <a:xfrm>
              <a:off x="16265" y="2469"/>
              <a:ext cx="1867" cy="579"/>
            </a:xfrm>
            <a:prstGeom prst="rect">
              <a:avLst/>
            </a:prstGeom>
            <a:noFill/>
          </p:spPr>
          <p:txBody>
            <a:bodyPr wrap="square" rtlCol="0">
              <a:spAutoFit/>
            </a:bodyPr>
            <a:lstStyle/>
            <a:p>
              <a:r>
                <a:rPr lang="zh-CN" altLang="en-US" sz="1200" b="1" dirty="0" smtClean="0">
                  <a:latin typeface="微软雅黑" panose="020B0503020204020204" charset="-122"/>
                  <a:ea typeface="微软雅黑" panose="020B0503020204020204" charset="-122"/>
                  <a:cs typeface="微软雅黑" panose="020B0503020204020204" charset="-122"/>
                  <a:sym typeface="微软雅黑" panose="020B0503020204020204" charset="-122"/>
                </a:rPr>
                <a:t>康复人群</a:t>
              </a:r>
              <a:endParaRPr lang="zh-CN" altLang="en-US" sz="12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0" name="圆角矩形 249"/>
            <p:cNvSpPr/>
            <p:nvPr/>
          </p:nvSpPr>
          <p:spPr>
            <a:xfrm>
              <a:off x="16378" y="3189"/>
              <a:ext cx="1681" cy="1456"/>
            </a:xfrm>
            <a:prstGeom prst="roundRect">
              <a:avLst/>
            </a:prstGeom>
            <a:solidFill>
              <a:srgbClr val="197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1" name="矩形 250"/>
            <p:cNvSpPr/>
            <p:nvPr/>
          </p:nvSpPr>
          <p:spPr>
            <a:xfrm>
              <a:off x="16480" y="3238"/>
              <a:ext cx="1427" cy="123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康复的黄金期</a:t>
              </a:r>
              <a:r>
                <a:rPr lang="en-US" altLang="zh-CN"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脑有所医</a:t>
              </a:r>
              <a:r>
                <a:rPr lang="en-US" altLang="zh-CN"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900"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2" name="圆角矩形 251"/>
            <p:cNvSpPr/>
            <p:nvPr/>
          </p:nvSpPr>
          <p:spPr>
            <a:xfrm>
              <a:off x="16377" y="7679"/>
              <a:ext cx="1755" cy="615"/>
            </a:xfrm>
            <a:prstGeom prst="roundRect">
              <a:avLst/>
            </a:prstGeom>
            <a:solidFill>
              <a:srgbClr val="197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3" name="矩形 252"/>
            <p:cNvSpPr/>
            <p:nvPr/>
          </p:nvSpPr>
          <p:spPr>
            <a:xfrm>
              <a:off x="16541" y="7713"/>
              <a:ext cx="1427"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时间成本</a:t>
              </a:r>
              <a:endPar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56" name="圆角矩形 255"/>
            <p:cNvSpPr/>
            <p:nvPr/>
          </p:nvSpPr>
          <p:spPr>
            <a:xfrm>
              <a:off x="16379" y="4853"/>
              <a:ext cx="1755" cy="1092"/>
            </a:xfrm>
            <a:prstGeom prst="roundRect">
              <a:avLst/>
            </a:prstGeom>
            <a:solidFill>
              <a:srgbClr val="197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7" name="矩形 256"/>
            <p:cNvSpPr/>
            <p:nvPr/>
          </p:nvSpPr>
          <p:spPr>
            <a:xfrm>
              <a:off x="16480" y="4870"/>
              <a:ext cx="1427" cy="959"/>
            </a:xfrm>
            <a:prstGeom prst="rect">
              <a:avLst/>
            </a:prstGeom>
          </p:spPr>
          <p:txBody>
            <a:bodyPr wrap="square">
              <a:noAutofit/>
              <a:scene3d>
                <a:camera prst="orthographicFront"/>
                <a:lightRig rig="threePt" dir="t"/>
              </a:scene3d>
              <a:sp3d contourW="12700"/>
            </a:bodyPr>
            <a:lstStyle/>
            <a:p>
              <a:pPr algn="ctr">
                <a:lnSpc>
                  <a:spcPct val="120000"/>
                </a:lnSpc>
              </a:pPr>
              <a:r>
                <a:rPr lang="zh-CN" altLang="en-US" sz="900" dirty="0">
                  <a:solidFill>
                    <a:schemeClr val="bg1"/>
                  </a:solidFill>
                  <a:latin typeface="微软雅黑" panose="020B0503020204020204" charset="-122"/>
                  <a:ea typeface="微软雅黑" panose="020B0503020204020204" charset="-122"/>
                  <a:cs typeface="微软雅黑" panose="020B0503020204020204" charset="-122"/>
                </a:rPr>
                <a:t>针对性的调整方案</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58" name="圆角矩形 257"/>
            <p:cNvSpPr/>
            <p:nvPr/>
          </p:nvSpPr>
          <p:spPr>
            <a:xfrm>
              <a:off x="16377" y="6918"/>
              <a:ext cx="1755" cy="615"/>
            </a:xfrm>
            <a:prstGeom prst="roundRect">
              <a:avLst/>
            </a:prstGeom>
            <a:solidFill>
              <a:srgbClr val="197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9" name="矩形 258"/>
            <p:cNvSpPr/>
            <p:nvPr/>
          </p:nvSpPr>
          <p:spPr>
            <a:xfrm>
              <a:off x="16541" y="6993"/>
              <a:ext cx="1427"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专业咨询</a:t>
              </a:r>
              <a:endPar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5" name="圆角矩形 14"/>
            <p:cNvSpPr/>
            <p:nvPr/>
          </p:nvSpPr>
          <p:spPr>
            <a:xfrm>
              <a:off x="16377" y="6118"/>
              <a:ext cx="1755" cy="615"/>
            </a:xfrm>
            <a:prstGeom prst="roundRect">
              <a:avLst/>
            </a:prstGeom>
            <a:solidFill>
              <a:srgbClr val="197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p:cNvSpPr/>
            <p:nvPr/>
          </p:nvSpPr>
          <p:spPr>
            <a:xfrm>
              <a:off x="16541" y="6140"/>
              <a:ext cx="1427" cy="5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及时反馈</a:t>
              </a:r>
              <a:endPar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8" name="圆角矩形 17"/>
            <p:cNvSpPr/>
            <p:nvPr/>
          </p:nvSpPr>
          <p:spPr>
            <a:xfrm>
              <a:off x="16377" y="8446"/>
              <a:ext cx="1755" cy="615"/>
            </a:xfrm>
            <a:prstGeom prst="roundRect">
              <a:avLst/>
            </a:prstGeom>
            <a:solidFill>
              <a:srgbClr val="197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6541" y="8509"/>
              <a:ext cx="1427" cy="5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数据共享</a:t>
              </a:r>
              <a:endPar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grpSp>
      <p:sp>
        <p:nvSpPr>
          <p:cNvPr id="20" name="矩形 19"/>
          <p:cNvSpPr/>
          <p:nvPr/>
        </p:nvSpPr>
        <p:spPr>
          <a:xfrm>
            <a:off x="3746183" y="3163141"/>
            <a:ext cx="1878806" cy="2571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rPr>
              <a:t>治疗</a:t>
            </a:r>
            <a:r>
              <a:rPr lang="en-US" altLang="zh-CN" sz="900" dirty="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rPr>
              <a:t>随访</a:t>
            </a:r>
            <a:r>
              <a:rPr lang="en-US" altLang="zh-CN" sz="900" dirty="0">
                <a:solidFill>
                  <a:schemeClr val="bg1"/>
                </a:solidFill>
                <a:latin typeface="微软雅黑" panose="020B0503020204020204" charset="-122"/>
                <a:ea typeface="微软雅黑" panose="020B0503020204020204" charset="-122"/>
                <a:cs typeface="微软雅黑" panose="020B0503020204020204" charset="-122"/>
                <a:sym typeface="+mn-ea"/>
              </a:rPr>
              <a:t>+C</a:t>
            </a:r>
            <a:r>
              <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rPr>
              <a:t>端</a:t>
            </a: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服务</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89" name="圆角矩形 88"/>
          <p:cNvSpPr/>
          <p:nvPr/>
        </p:nvSpPr>
        <p:spPr>
          <a:xfrm>
            <a:off x="5105083" y="1472190"/>
            <a:ext cx="810101" cy="278606"/>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4" name="矩形 93"/>
          <p:cNvSpPr/>
          <p:nvPr/>
        </p:nvSpPr>
        <p:spPr>
          <a:xfrm>
            <a:off x="5166201" y="1453140"/>
            <a:ext cx="708184" cy="2571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消息推送</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95" name="圆角矩形 94"/>
          <p:cNvSpPr/>
          <p:nvPr/>
        </p:nvSpPr>
        <p:spPr>
          <a:xfrm>
            <a:off x="5942648" y="4119404"/>
            <a:ext cx="810101" cy="278606"/>
          </a:xfrm>
          <a:prstGeom prst="roundRect">
            <a:avLst/>
          </a:prstGeom>
          <a:solidFill>
            <a:srgbClr val="006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6" name="矩形 95"/>
          <p:cNvSpPr/>
          <p:nvPr/>
        </p:nvSpPr>
        <p:spPr>
          <a:xfrm>
            <a:off x="6019709" y="4141616"/>
            <a:ext cx="702945" cy="2571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smtClean="0">
                <a:solidFill>
                  <a:schemeClr val="bg1"/>
                </a:solidFill>
                <a:latin typeface="微软雅黑" panose="020B0503020204020204" charset="-122"/>
                <a:ea typeface="微软雅黑" panose="020B0503020204020204" charset="-122"/>
                <a:cs typeface="微软雅黑" panose="020B0503020204020204" charset="-122"/>
                <a:sym typeface="+mn-ea"/>
              </a:rPr>
              <a:t>患者关怀</a:t>
            </a:r>
            <a:endParaRPr lang="zh-CN" altLang="en-US" sz="9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custDataLst>
              <p:tags r:id="rId1"/>
            </p:custDataLst>
          </p:nvPr>
        </p:nvPicPr>
        <p:blipFill>
          <a:blip r:embed="rId2">
            <a:clrChange>
              <a:clrFrom>
                <a:srgbClr val="FFFFFF">
                  <a:alpha val="100000"/>
                </a:srgbClr>
              </a:clrFrom>
              <a:clrTo>
                <a:srgbClr val="FFFFFF">
                  <a:alpha val="100000"/>
                  <a:alpha val="0"/>
                </a:srgbClr>
              </a:clrTo>
            </a:clrChange>
          </a:blip>
          <a:stretch>
            <a:fillRect/>
          </a:stretch>
        </p:blipFill>
        <p:spPr>
          <a:xfrm>
            <a:off x="7639050" y="-19050"/>
            <a:ext cx="1468755" cy="547370"/>
          </a:xfrm>
          <a:prstGeom prst="rect">
            <a:avLst/>
          </a:prstGeom>
        </p:spPr>
      </p:pic>
      <p:grpSp>
        <p:nvGrpSpPr>
          <p:cNvPr id="4" name="组合 3"/>
          <p:cNvGrpSpPr/>
          <p:nvPr/>
        </p:nvGrpSpPr>
        <p:grpSpPr>
          <a:xfrm>
            <a:off x="381000" y="180340"/>
            <a:ext cx="1753235" cy="347980"/>
            <a:chOff x="3591581" y="1728136"/>
            <a:chExt cx="4994197" cy="529126"/>
          </a:xfrm>
        </p:grpSpPr>
        <p:sp>
          <p:nvSpPr>
            <p:cNvPr id="21" name="矩形 20"/>
            <p:cNvSpPr/>
            <p:nvPr>
              <p:custDataLst>
                <p:tags r:id="rId3"/>
              </p:custDataLst>
            </p:nvPr>
          </p:nvSpPr>
          <p:spPr>
            <a:xfrm>
              <a:off x="3591583"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p>
              <a:pPr algn="ctr">
                <a:defRPr/>
              </a:pPr>
              <a:endParaRPr lang="zh-CN" altLang="en-US" sz="1600" kern="0" dirty="0">
                <a:solidFill>
                  <a:sysClr val="window" lastClr="FFFFFF"/>
                </a:solidFill>
                <a:ea typeface="微软雅黑" panose="020B0503020204020204" charset="-122"/>
              </a:endParaRPr>
            </a:p>
          </p:txBody>
        </p:sp>
        <p:sp>
          <p:nvSpPr>
            <p:cNvPr id="22" name="矩形 21"/>
            <p:cNvSpPr/>
            <p:nvPr>
              <p:custDataLst>
                <p:tags r:id="rId4"/>
              </p:custDataLst>
            </p:nvPr>
          </p:nvSpPr>
          <p:spPr>
            <a:xfrm>
              <a:off x="3591581" y="1777379"/>
              <a:ext cx="779608" cy="431605"/>
            </a:xfrm>
            <a:prstGeom prst="rect">
              <a:avLst/>
            </a:prstGeom>
            <a:solidFill>
              <a:schemeClr val="tx2"/>
            </a:solidFill>
            <a:ln w="12700" cap="flat" cmpd="sng" algn="ctr">
              <a:solidFill>
                <a:schemeClr val="tx2"/>
              </a:solidFill>
              <a:prstDash val="solid"/>
            </a:ln>
            <a:effectLst/>
          </p:spPr>
          <p:txBody>
            <a:bodyPr rtlCol="0" anchor="ctr"/>
            <a:p>
              <a:pPr algn="ctr">
                <a:defRPr/>
              </a:pPr>
              <a:r>
                <a:rPr lang="en-US" altLang="zh-CN" sz="1600" kern="0" dirty="0">
                  <a:solidFill>
                    <a:sysClr val="window" lastClr="FFFFFF"/>
                  </a:solidFill>
                  <a:latin typeface="Broadway" panose="04040905080B02020502" pitchFamily="82" charset="0"/>
                  <a:ea typeface="微软雅黑" panose="020B0503020204020204" charset="-122"/>
                </a:rPr>
                <a:t>4</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23" name="TextBox 37"/>
            <p:cNvSpPr txBox="1"/>
            <p:nvPr>
              <p:custDataLst>
                <p:tags r:id="rId5"/>
              </p:custDataLst>
            </p:nvPr>
          </p:nvSpPr>
          <p:spPr>
            <a:xfrm>
              <a:off x="4371189" y="1728136"/>
              <a:ext cx="4214589" cy="529126"/>
            </a:xfrm>
            <a:prstGeom prst="rect">
              <a:avLst/>
            </a:prstGeom>
            <a:noFill/>
          </p:spPr>
          <p:txBody>
            <a:bodyPr wrap="square" rtlCol="0">
              <a:noAutofit/>
            </a:bodyPr>
            <a:p>
              <a:pPr algn="ctr">
                <a:defRPr/>
              </a:pPr>
              <a:r>
                <a:rPr lang="zh-CN" altLang="en-US" sz="1600" b="1" kern="0" dirty="0">
                  <a:solidFill>
                    <a:srgbClr val="1F497D"/>
                  </a:solidFill>
                  <a:latin typeface="微软雅黑" panose="020B0503020204020204" charset="-122"/>
                  <a:ea typeface="微软雅黑" panose="020B0503020204020204" charset="-122"/>
                </a:rPr>
                <a:t>发</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展</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规</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划</a:t>
              </a:r>
              <a:endParaRPr lang="zh-CN" altLang="en-US" sz="1600" b="1" kern="0" dirty="0">
                <a:solidFill>
                  <a:srgbClr val="1F497D"/>
                </a:solidFill>
                <a:latin typeface="微软雅黑" panose="020B0503020204020204" charset="-122"/>
                <a:ea typeface="微软雅黑" panose="020B0503020204020204" charset="-122"/>
              </a:endParaRPr>
            </a:p>
          </p:txBody>
        </p:sp>
      </p:grpSp>
    </p:spTree>
  </p:cSld>
  <p:clrMapOvr>
    <a:masterClrMapping/>
  </p:clrMapOvr>
  <p:transition>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1018781" y="1128395"/>
            <a:ext cx="1173480" cy="299720"/>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FF"/>
                </a:solidFill>
                <a:latin typeface="宋体" panose="02010600030101010101" pitchFamily="2" charset="-122"/>
                <a:cs typeface="宋体" panose="02010600030101010101" pitchFamily="2" charset="-122"/>
              </a:rPr>
              <a:t>第一代产</a:t>
            </a:r>
            <a:r>
              <a:rPr b="1" spc="-10" dirty="0">
                <a:solidFill>
                  <a:srgbClr val="FFFFFF"/>
                </a:solidFill>
                <a:latin typeface="宋体" panose="02010600030101010101" pitchFamily="2" charset="-122"/>
                <a:cs typeface="宋体" panose="02010600030101010101" pitchFamily="2" charset="-122"/>
              </a:rPr>
              <a:t>品</a:t>
            </a:r>
            <a:endParaRPr dirty="0">
              <a:latin typeface="宋体" panose="02010600030101010101" pitchFamily="2" charset="-122"/>
              <a:cs typeface="宋体" panose="02010600030101010101" pitchFamily="2" charset="-122"/>
            </a:endParaRPr>
          </a:p>
        </p:txBody>
      </p:sp>
      <p:sp>
        <p:nvSpPr>
          <p:cNvPr id="16" name="object 16"/>
          <p:cNvSpPr txBox="1"/>
          <p:nvPr/>
        </p:nvSpPr>
        <p:spPr>
          <a:xfrm>
            <a:off x="1248651" y="1644103"/>
            <a:ext cx="713740" cy="299720"/>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FF"/>
                </a:solidFill>
                <a:latin typeface="宋体" panose="02010600030101010101" pitchFamily="2" charset="-122"/>
                <a:cs typeface="宋体" panose="02010600030101010101" pitchFamily="2" charset="-122"/>
              </a:rPr>
              <a:t>第二</a:t>
            </a:r>
            <a:r>
              <a:rPr b="1" spc="-10" dirty="0">
                <a:solidFill>
                  <a:srgbClr val="FFFFFF"/>
                </a:solidFill>
                <a:latin typeface="宋体" panose="02010600030101010101" pitchFamily="2" charset="-122"/>
                <a:cs typeface="宋体" panose="02010600030101010101" pitchFamily="2" charset="-122"/>
              </a:rPr>
              <a:t>代</a:t>
            </a:r>
            <a:endParaRPr dirty="0">
              <a:latin typeface="宋体" panose="02010600030101010101" pitchFamily="2" charset="-122"/>
              <a:cs typeface="宋体" panose="02010600030101010101" pitchFamily="2" charset="-122"/>
            </a:endParaRPr>
          </a:p>
        </p:txBody>
      </p:sp>
      <p:sp>
        <p:nvSpPr>
          <p:cNvPr id="19" name="object 19"/>
          <p:cNvSpPr txBox="1"/>
          <p:nvPr/>
        </p:nvSpPr>
        <p:spPr>
          <a:xfrm>
            <a:off x="2951784" y="1644103"/>
            <a:ext cx="3242310" cy="566822"/>
          </a:xfrm>
          <a:prstGeom prst="rect">
            <a:avLst/>
          </a:prstGeom>
        </p:spPr>
        <p:txBody>
          <a:bodyPr vert="horz" wrap="square" lIns="0" tIns="12700" rIns="0" bIns="0" rtlCol="0">
            <a:spAutoFit/>
          </a:bodyPr>
          <a:lstStyle/>
          <a:p>
            <a:pPr marL="12700">
              <a:lnSpc>
                <a:spcPct val="100000"/>
              </a:lnSpc>
              <a:spcBef>
                <a:spcPts val="100"/>
              </a:spcBef>
            </a:pPr>
            <a:r>
              <a:rPr b="1" dirty="0" err="1">
                <a:solidFill>
                  <a:srgbClr val="FFFFFF"/>
                </a:solidFill>
                <a:latin typeface="宋体" panose="02010600030101010101" pitchFamily="2" charset="-122"/>
                <a:cs typeface="宋体" panose="02010600030101010101" pitchFamily="2" charset="-122"/>
              </a:rPr>
              <a:t>家庭</a:t>
            </a:r>
            <a:r>
              <a:rPr b="1" dirty="0">
                <a:solidFill>
                  <a:srgbClr val="FFFFFF"/>
                </a:solidFill>
                <a:latin typeface="宋体" panose="02010600030101010101" pitchFamily="2" charset="-122"/>
                <a:cs typeface="宋体" panose="02010600030101010101" pitchFamily="2" charset="-122"/>
              </a:rPr>
              <a:t>：</a:t>
            </a:r>
            <a:r>
              <a:rPr lang="en-US" b="1" dirty="0">
                <a:solidFill>
                  <a:srgbClr val="FFFFFF"/>
                </a:solidFill>
                <a:latin typeface="宋体" panose="02010600030101010101" pitchFamily="2" charset="-122"/>
                <a:cs typeface="宋体" panose="02010600030101010101" pitchFamily="2" charset="-122"/>
              </a:rPr>
              <a:t> </a:t>
            </a:r>
            <a:r>
              <a:rPr b="1" dirty="0" err="1">
                <a:solidFill>
                  <a:srgbClr val="FFFFFF"/>
                </a:solidFill>
                <a:latin typeface="宋体" panose="02010600030101010101" pitchFamily="2" charset="-122"/>
                <a:cs typeface="宋体" panose="02010600030101010101" pitchFamily="2" charset="-122"/>
              </a:rPr>
              <a:t>小型，低成本，个性化</a:t>
            </a:r>
            <a:r>
              <a:rPr b="1" spc="-10" dirty="0">
                <a:solidFill>
                  <a:srgbClr val="FFFFFF"/>
                </a:solidFill>
                <a:latin typeface="宋体" panose="02010600030101010101" pitchFamily="2" charset="-122"/>
                <a:cs typeface="宋体" panose="02010600030101010101" pitchFamily="2" charset="-122"/>
              </a:rPr>
              <a:t>；</a:t>
            </a:r>
            <a:endParaRPr dirty="0">
              <a:latin typeface="宋体" panose="02010600030101010101" pitchFamily="2" charset="-122"/>
              <a:cs typeface="宋体" panose="02010600030101010101" pitchFamily="2" charset="-122"/>
            </a:endParaRPr>
          </a:p>
        </p:txBody>
      </p:sp>
      <p:sp>
        <p:nvSpPr>
          <p:cNvPr id="22" name="object 22"/>
          <p:cNvSpPr txBox="1"/>
          <p:nvPr/>
        </p:nvSpPr>
        <p:spPr>
          <a:xfrm>
            <a:off x="1248651" y="2159825"/>
            <a:ext cx="713740" cy="299720"/>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FF"/>
                </a:solidFill>
                <a:latin typeface="宋体" panose="02010600030101010101" pitchFamily="2" charset="-122"/>
                <a:cs typeface="宋体" panose="02010600030101010101" pitchFamily="2" charset="-122"/>
              </a:rPr>
              <a:t>第三</a:t>
            </a:r>
            <a:r>
              <a:rPr b="1" spc="-10" dirty="0">
                <a:solidFill>
                  <a:srgbClr val="FFFFFF"/>
                </a:solidFill>
                <a:latin typeface="宋体" panose="02010600030101010101" pitchFamily="2" charset="-122"/>
                <a:cs typeface="宋体" panose="02010600030101010101" pitchFamily="2" charset="-122"/>
              </a:rPr>
              <a:t>代</a:t>
            </a:r>
            <a:endParaRPr>
              <a:latin typeface="宋体" panose="02010600030101010101" pitchFamily="2" charset="-122"/>
              <a:cs typeface="宋体" panose="02010600030101010101" pitchFamily="2" charset="-122"/>
            </a:endParaRPr>
          </a:p>
        </p:txBody>
      </p:sp>
      <p:pic>
        <p:nvPicPr>
          <p:cNvPr id="57" name="图片 56" descr="卡通人物&#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4143375" y="1128395"/>
            <a:ext cx="668020" cy="483870"/>
          </a:xfrm>
          <a:prstGeom prst="rect">
            <a:avLst/>
          </a:prstGeom>
        </p:spPr>
      </p:pic>
      <p:sp>
        <p:nvSpPr>
          <p:cNvPr id="71" name="标题 1"/>
          <p:cNvSpPr>
            <a:spLocks noGrp="1"/>
          </p:cNvSpPr>
          <p:nvPr/>
        </p:nvSpPr>
        <p:spPr>
          <a:xfrm>
            <a:off x="1786255" y="430530"/>
            <a:ext cx="5382895" cy="63627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5400" b="1" kern="1200">
                <a:solidFill>
                  <a:schemeClr val="bg1"/>
                </a:solidFill>
                <a:latin typeface="微软雅黑" panose="020B0503020204020204" charset="-122"/>
                <a:ea typeface="微软雅黑" panose="020B0503020204020204" charset="-122"/>
                <a:cs typeface="+mj-cs"/>
              </a:defRPr>
            </a:lvl1pPr>
          </a:lstStyle>
          <a:p>
            <a:pPr>
              <a:lnSpc>
                <a:spcPct val="130000"/>
              </a:lnSpc>
            </a:pPr>
            <a:r>
              <a:rPr lang="zh-CN" altLang="en-US" sz="1600" dirty="0">
                <a:solidFill>
                  <a:schemeClr val="tx2"/>
                </a:solidFill>
                <a:latin typeface="+mj-lt"/>
                <a:cs typeface="+mn-cs"/>
              </a:rPr>
              <a:t>  </a:t>
            </a:r>
            <a:endParaRPr lang="en-US" altLang="zh-CN" sz="1600" b="1" dirty="0">
              <a:solidFill>
                <a:srgbClr val="2BC3B5"/>
              </a:solidFill>
              <a:latin typeface="仿宋" panose="02010609060101010101" pitchFamily="49" charset="-122"/>
              <a:ea typeface="仿宋" panose="02010609060101010101" pitchFamily="49" charset="-122"/>
              <a:cs typeface="+mn-ea"/>
            </a:endParaRPr>
          </a:p>
          <a:p>
            <a:pPr>
              <a:lnSpc>
                <a:spcPct val="130000"/>
              </a:lnSpc>
            </a:pPr>
            <a:r>
              <a:rPr lang="en-US" altLang="zh-CN" sz="1600" dirty="0" err="1">
                <a:solidFill>
                  <a:srgbClr val="2BC3B5"/>
                </a:solidFill>
                <a:latin typeface="仿宋" panose="02010609060101010101" pitchFamily="49" charset="-122"/>
                <a:ea typeface="仿宋" panose="02010609060101010101" pitchFamily="49" charset="-122"/>
                <a:cs typeface="+mn-ea"/>
                <a:sym typeface="+mn-ea"/>
              </a:rPr>
              <a:t>院内院外，服务万家</a:t>
            </a:r>
            <a:r>
              <a:rPr lang="en-US" altLang="zh-CN" sz="1600" dirty="0">
                <a:solidFill>
                  <a:srgbClr val="0070C0"/>
                </a:solidFill>
              </a:rPr>
              <a:t> </a:t>
            </a:r>
            <a:r>
              <a:rPr lang="en-US" altLang="zh-CN" sz="2700" dirty="0">
                <a:solidFill>
                  <a:srgbClr val="0070C0"/>
                </a:solidFill>
              </a:rPr>
              <a:t>                                  </a:t>
            </a:r>
            <a:endParaRPr lang="zh-CN" altLang="en-US" sz="2400" kern="1900" dirty="0">
              <a:solidFill>
                <a:srgbClr val="0070C0"/>
              </a:solidFill>
              <a:uFillTx/>
              <a:sym typeface="+mn-ea"/>
            </a:endParaRPr>
          </a:p>
        </p:txBody>
      </p:sp>
      <p:grpSp>
        <p:nvGrpSpPr>
          <p:cNvPr id="4" name="组合 3"/>
          <p:cNvGrpSpPr/>
          <p:nvPr/>
        </p:nvGrpSpPr>
        <p:grpSpPr>
          <a:xfrm>
            <a:off x="474345" y="250825"/>
            <a:ext cx="1753235" cy="347980"/>
            <a:chOff x="3591581" y="1728136"/>
            <a:chExt cx="4994197" cy="529126"/>
          </a:xfrm>
        </p:grpSpPr>
        <p:sp>
          <p:nvSpPr>
            <p:cNvPr id="5" name="矩形 4"/>
            <p:cNvSpPr/>
            <p:nvPr/>
          </p:nvSpPr>
          <p:spPr>
            <a:xfrm>
              <a:off x="3591583"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dirty="0">
                <a:solidFill>
                  <a:sysClr val="window" lastClr="FFFFFF"/>
                </a:solidFill>
                <a:ea typeface="微软雅黑" panose="020B0503020204020204" charset="-122"/>
              </a:endParaRPr>
            </a:p>
          </p:txBody>
        </p:sp>
        <p:sp>
          <p:nvSpPr>
            <p:cNvPr id="6" name="矩形 5"/>
            <p:cNvSpPr/>
            <p:nvPr/>
          </p:nvSpPr>
          <p:spPr>
            <a:xfrm>
              <a:off x="3591581" y="1777379"/>
              <a:ext cx="779608" cy="431605"/>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4</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7" name="TextBox 37"/>
            <p:cNvSpPr txBox="1"/>
            <p:nvPr/>
          </p:nvSpPr>
          <p:spPr>
            <a:xfrm>
              <a:off x="4371189" y="1728136"/>
              <a:ext cx="4214589" cy="529126"/>
            </a:xfrm>
            <a:prstGeom prst="rect">
              <a:avLst/>
            </a:prstGeom>
            <a:noFill/>
          </p:spPr>
          <p:txBody>
            <a:bodyPr wrap="square" rtlCol="0">
              <a:noAutofit/>
            </a:bodyPr>
            <a:lstStyle/>
            <a:p>
              <a:pPr algn="ctr">
                <a:defRPr/>
              </a:pPr>
              <a:r>
                <a:rPr lang="zh-CN" altLang="en-US" sz="1600" b="1" kern="0" dirty="0">
                  <a:solidFill>
                    <a:srgbClr val="1F497D"/>
                  </a:solidFill>
                  <a:latin typeface="微软雅黑" panose="020B0503020204020204" charset="-122"/>
                  <a:ea typeface="微软雅黑" panose="020B0503020204020204" charset="-122"/>
                </a:rPr>
                <a:t>发</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展</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规</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划</a:t>
              </a:r>
              <a:endParaRPr lang="zh-CN" altLang="en-US" sz="1600" b="1" kern="0" dirty="0">
                <a:solidFill>
                  <a:srgbClr val="1F497D"/>
                </a:soli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
        <p:nvSpPr>
          <p:cNvPr id="8" name="文本框 7"/>
          <p:cNvSpPr txBox="1"/>
          <p:nvPr/>
        </p:nvSpPr>
        <p:spPr>
          <a:xfrm>
            <a:off x="685800" y="2976245"/>
            <a:ext cx="2178050" cy="953135"/>
          </a:xfrm>
          <a:prstGeom prst="rect">
            <a:avLst/>
          </a:prstGeom>
          <a:noFill/>
        </p:spPr>
        <p:txBody>
          <a:bodyPr wrap="square" rtlCol="0">
            <a:spAutoFit/>
          </a:bodyPr>
          <a:p>
            <a:pPr algn="ctr"/>
            <a:r>
              <a:rPr lang="zh-CN" altLang="en-US" sz="2800" b="1" dirty="0">
                <a:solidFill>
                  <a:srgbClr val="2BC3B5"/>
                </a:solidFill>
                <a:latin typeface="仿宋" panose="02010609060101010101" pitchFamily="49" charset="-122"/>
                <a:ea typeface="仿宋" panose="02010609060101010101" pitchFamily="49" charset="-122"/>
                <a:cs typeface="+mn-ea"/>
                <a:sym typeface="+mn-ea"/>
              </a:rPr>
              <a:t>脑瘫&amp;孤独症</a:t>
            </a:r>
            <a:r>
              <a:rPr lang="en-US" altLang="zh-CN" sz="2800" b="1" dirty="0">
                <a:solidFill>
                  <a:srgbClr val="2BC3B5"/>
                </a:solidFill>
                <a:latin typeface="仿宋" panose="02010609060101010101" pitchFamily="49" charset="-122"/>
                <a:ea typeface="仿宋" panose="02010609060101010101" pitchFamily="49" charset="-122"/>
                <a:cs typeface="+mn-ea"/>
                <a:sym typeface="+mn-ea"/>
              </a:rPr>
              <a:t>&amp;</a:t>
            </a:r>
            <a:r>
              <a:rPr lang="zh-CN" altLang="en-US" sz="2800" b="1" dirty="0">
                <a:solidFill>
                  <a:srgbClr val="2BC3B5"/>
                </a:solidFill>
                <a:latin typeface="仿宋" panose="02010609060101010101" pitchFamily="49" charset="-122"/>
                <a:ea typeface="仿宋" panose="02010609060101010101" pitchFamily="49" charset="-122"/>
                <a:cs typeface="+mn-ea"/>
                <a:sym typeface="+mn-ea"/>
              </a:rPr>
              <a:t>卒中后康复</a:t>
            </a:r>
            <a:endParaRPr lang="zh-CN" altLang="en-US" sz="2800" b="1" dirty="0">
              <a:solidFill>
                <a:srgbClr val="2BC3B5"/>
              </a:solidFill>
              <a:latin typeface="仿宋" panose="02010609060101010101" pitchFamily="49" charset="-122"/>
              <a:ea typeface="仿宋" panose="02010609060101010101" pitchFamily="49" charset="-122"/>
              <a:cs typeface="+mn-ea"/>
              <a:sym typeface="+mn-ea"/>
            </a:endParaRPr>
          </a:p>
        </p:txBody>
      </p:sp>
      <p:sp>
        <p:nvSpPr>
          <p:cNvPr id="9" name="文本框 8"/>
          <p:cNvSpPr txBox="1"/>
          <p:nvPr/>
        </p:nvSpPr>
        <p:spPr>
          <a:xfrm>
            <a:off x="980440" y="1644015"/>
            <a:ext cx="7184390" cy="437515"/>
          </a:xfrm>
          <a:prstGeom prst="rect">
            <a:avLst/>
          </a:prstGeom>
          <a:noFill/>
        </p:spPr>
        <p:txBody>
          <a:bodyPr wrap="square" rtlCol="0" anchor="t">
            <a:spAutoFit/>
          </a:bodyPr>
          <a:p>
            <a:pPr algn="ctr"/>
            <a:r>
              <a:rPr lang="zh-CN" altLang="en-US" sz="2250" b="1" dirty="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脑功能康复</a:t>
            </a:r>
            <a:r>
              <a:rPr lang="en-US" altLang="zh-CN" sz="2250" b="1" dirty="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sz="2250" b="1" dirty="0" smtClean="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数字化</a:t>
            </a:r>
            <a:r>
              <a:rPr lang="zh-CN" altLang="en-US" sz="2250" b="1" dirty="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延伸医疗</a:t>
            </a:r>
            <a:r>
              <a:rPr lang="zh-CN" altLang="en-US" sz="2250" b="1" dirty="0" smtClean="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rPr>
              <a:t>服务平台</a:t>
            </a:r>
            <a:endParaRPr lang="zh-CN" altLang="en-US" sz="2250" b="1" dirty="0" smtClean="0">
              <a:solidFill>
                <a:srgbClr val="0073C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 name="文本框 10"/>
          <p:cNvSpPr txBox="1"/>
          <p:nvPr>
            <p:custDataLst>
              <p:tags r:id="rId3"/>
            </p:custDataLst>
          </p:nvPr>
        </p:nvSpPr>
        <p:spPr>
          <a:xfrm>
            <a:off x="5867400" y="2992755"/>
            <a:ext cx="2509520" cy="521970"/>
          </a:xfrm>
          <a:prstGeom prst="rect">
            <a:avLst/>
          </a:prstGeom>
          <a:noFill/>
        </p:spPr>
        <p:txBody>
          <a:bodyPr wrap="square" rtlCol="0">
            <a:spAutoFit/>
          </a:bodyPr>
          <a:p>
            <a:pPr algn="ctr"/>
            <a:r>
              <a:rPr lang="en-US" altLang="zh-CN" sz="2800" b="1" dirty="0" err="1">
                <a:solidFill>
                  <a:srgbClr val="2BC3B5"/>
                </a:solidFill>
                <a:latin typeface="仿宋" panose="02010609060101010101" pitchFamily="49" charset="-122"/>
                <a:ea typeface="仿宋" panose="02010609060101010101" pitchFamily="49" charset="-122"/>
                <a:cs typeface="+mn-ea"/>
                <a:sym typeface="+mn-ea"/>
              </a:rPr>
              <a:t>认知</a:t>
            </a:r>
            <a:r>
              <a:rPr lang="zh-CN" altLang="en-US" sz="2800" b="1" dirty="0" err="1">
                <a:solidFill>
                  <a:srgbClr val="2BC3B5"/>
                </a:solidFill>
                <a:latin typeface="仿宋" panose="02010609060101010101" pitchFamily="49" charset="-122"/>
                <a:ea typeface="仿宋" panose="02010609060101010101" pitchFamily="49" charset="-122"/>
                <a:cs typeface="+mn-ea"/>
                <a:sym typeface="+mn-ea"/>
              </a:rPr>
              <a:t>功能障碍</a:t>
            </a:r>
            <a:endParaRPr lang="zh-CN" altLang="en-US" sz="2800" b="1" dirty="0" err="1">
              <a:solidFill>
                <a:srgbClr val="2BC3B5"/>
              </a:solidFill>
              <a:latin typeface="仿宋" panose="02010609060101010101" pitchFamily="49" charset="-122"/>
              <a:ea typeface="仿宋" panose="02010609060101010101" pitchFamily="49" charset="-122"/>
              <a:cs typeface="+mn-ea"/>
              <a:sym typeface="+mn-ea"/>
            </a:endParaRPr>
          </a:p>
        </p:txBody>
      </p:sp>
      <p:sp>
        <p:nvSpPr>
          <p:cNvPr id="12" name="文本框 11"/>
          <p:cNvSpPr txBox="1"/>
          <p:nvPr>
            <p:custDataLst>
              <p:tags r:id="rId4"/>
            </p:custDataLst>
          </p:nvPr>
        </p:nvSpPr>
        <p:spPr>
          <a:xfrm>
            <a:off x="3352800" y="2992755"/>
            <a:ext cx="2150110" cy="521970"/>
          </a:xfrm>
          <a:prstGeom prst="rect">
            <a:avLst/>
          </a:prstGeom>
          <a:noFill/>
        </p:spPr>
        <p:txBody>
          <a:bodyPr wrap="square" rtlCol="0">
            <a:spAutoFit/>
          </a:bodyPr>
          <a:p>
            <a:pPr algn="ctr"/>
            <a:r>
              <a:rPr lang="en-US" altLang="zh-CN" sz="2800" b="1" dirty="0" err="1">
                <a:solidFill>
                  <a:srgbClr val="2BC3B5"/>
                </a:solidFill>
                <a:latin typeface="仿宋" panose="02010609060101010101" pitchFamily="49" charset="-122"/>
                <a:ea typeface="仿宋" panose="02010609060101010101" pitchFamily="49" charset="-122"/>
                <a:cs typeface="+mn-ea"/>
                <a:sym typeface="+mn-ea"/>
              </a:rPr>
              <a:t>睡眠</a:t>
            </a:r>
            <a:r>
              <a:rPr lang="zh-CN" altLang="en-US" sz="2800" b="1" dirty="0" err="1">
                <a:solidFill>
                  <a:srgbClr val="2BC3B5"/>
                </a:solidFill>
                <a:latin typeface="仿宋" panose="02010609060101010101" pitchFamily="49" charset="-122"/>
                <a:ea typeface="仿宋" panose="02010609060101010101" pitchFamily="49" charset="-122"/>
                <a:cs typeface="+mn-ea"/>
                <a:sym typeface="+mn-ea"/>
              </a:rPr>
              <a:t>障碍</a:t>
            </a:r>
            <a:endParaRPr lang="zh-CN" altLang="en-US" sz="2800" b="1" dirty="0" err="1">
              <a:solidFill>
                <a:srgbClr val="2BC3B5"/>
              </a:solidFill>
              <a:latin typeface="仿宋" panose="02010609060101010101" pitchFamily="49" charset="-122"/>
              <a:ea typeface="仿宋" panose="02010609060101010101" pitchFamily="49" charset="-122"/>
              <a:cs typeface="+mn-ea"/>
              <a:sym typeface="+mn-ea"/>
            </a:endParaRPr>
          </a:p>
        </p:txBody>
      </p:sp>
      <p:sp>
        <p:nvSpPr>
          <p:cNvPr id="13" name="矩形 12"/>
          <p:cNvSpPr/>
          <p:nvPr>
            <p:custDataLst>
              <p:tags r:id="rId5"/>
            </p:custDataLst>
          </p:nvPr>
        </p:nvSpPr>
        <p:spPr>
          <a:xfrm>
            <a:off x="609600" y="2419350"/>
            <a:ext cx="7793990" cy="97790"/>
          </a:xfrm>
          <a:prstGeom prst="rect">
            <a:avLst/>
          </a:prstGeom>
          <a:solidFill>
            <a:srgbClr val="47B6E7"/>
          </a:solidFill>
          <a:ln w="12700" cap="flat" cmpd="sng" algn="ctr">
            <a:solidFill>
              <a:schemeClr val="tx2"/>
            </a:solidFill>
            <a:prstDash val="solid"/>
            <a:miter lim="800000"/>
          </a:ln>
          <a:effectLst/>
          <a:scene3d>
            <a:camera prst="orthographicFront"/>
            <a:lightRig rig="threePt" dir="t"/>
          </a:scene3d>
          <a:sp3d>
            <a:bevelT/>
          </a:sp3d>
        </p:spPr>
        <p:txBody>
          <a:bodyPr rtlCol="0" anchor="ctr">
            <a:normAutofit fontScale="25000" lnSpcReduction="20000"/>
          </a:bodyPr>
          <a:p>
            <a:pPr algn="ctr"/>
            <a:endParaRPr lang="zh-CN" altLang="en-US" sz="1350"/>
          </a:p>
        </p:txBody>
      </p:sp>
      <p:sp>
        <p:nvSpPr>
          <p:cNvPr id="14" name="等腰三角形 13"/>
          <p:cNvSpPr/>
          <p:nvPr>
            <p:custDataLst>
              <p:tags r:id="rId6"/>
            </p:custDataLst>
          </p:nvPr>
        </p:nvSpPr>
        <p:spPr>
          <a:xfrm flipV="1">
            <a:off x="1663732" y="2674992"/>
            <a:ext cx="221544" cy="214415"/>
          </a:xfrm>
          <a:prstGeom prst="triangle">
            <a:avLst/>
          </a:prstGeom>
          <a:solidFill>
            <a:srgbClr val="47B6E7"/>
          </a:solidFill>
          <a:ln w="12700" cap="flat" cmpd="sng" algn="ctr">
            <a:noFill/>
            <a:prstDash val="solid"/>
            <a:miter lim="800000"/>
          </a:ln>
          <a:effectLst/>
          <a:scene3d>
            <a:camera prst="orthographicFront"/>
            <a:lightRig rig="threePt" dir="t"/>
          </a:scene3d>
          <a:sp3d>
            <a:bevelT/>
          </a:sp3d>
        </p:spPr>
        <p:txBody>
          <a:bodyPr rtlCol="0" anchor="ctr">
            <a:normAutofit fontScale="25000" lnSpcReduction="20000"/>
          </a:bodyPr>
          <a:p>
            <a:pPr algn="ctr"/>
            <a:endParaRPr lang="zh-CN" altLang="en-US" sz="1350"/>
          </a:p>
        </p:txBody>
      </p:sp>
      <p:sp>
        <p:nvSpPr>
          <p:cNvPr id="15" name="等腰三角形 14"/>
          <p:cNvSpPr/>
          <p:nvPr>
            <p:custDataLst>
              <p:tags r:id="rId7"/>
            </p:custDataLst>
          </p:nvPr>
        </p:nvSpPr>
        <p:spPr>
          <a:xfrm flipV="1">
            <a:off x="4419632" y="2688962"/>
            <a:ext cx="221544" cy="214415"/>
          </a:xfrm>
          <a:prstGeom prst="triangle">
            <a:avLst/>
          </a:prstGeom>
          <a:solidFill>
            <a:srgbClr val="47B6E7"/>
          </a:solidFill>
          <a:ln w="12700" cap="flat" cmpd="sng" algn="ctr">
            <a:noFill/>
            <a:prstDash val="solid"/>
            <a:miter lim="800000"/>
          </a:ln>
          <a:effectLst/>
          <a:scene3d>
            <a:camera prst="orthographicFront"/>
            <a:lightRig rig="threePt" dir="t"/>
          </a:scene3d>
          <a:sp3d>
            <a:bevelT/>
          </a:sp3d>
        </p:spPr>
        <p:txBody>
          <a:bodyPr rtlCol="0" anchor="ctr">
            <a:normAutofit fontScale="25000" lnSpcReduction="20000"/>
          </a:bodyPr>
          <a:lstStyle/>
          <a:p>
            <a:pPr algn="ctr"/>
            <a:endParaRPr lang="zh-CN" altLang="en-US" sz="1350"/>
          </a:p>
        </p:txBody>
      </p:sp>
      <p:sp>
        <p:nvSpPr>
          <p:cNvPr id="17" name="等腰三角形 16"/>
          <p:cNvSpPr/>
          <p:nvPr>
            <p:custDataLst>
              <p:tags r:id="rId8"/>
            </p:custDataLst>
          </p:nvPr>
        </p:nvSpPr>
        <p:spPr>
          <a:xfrm flipV="1">
            <a:off x="7011702" y="2669277"/>
            <a:ext cx="221544" cy="214415"/>
          </a:xfrm>
          <a:prstGeom prst="triangle">
            <a:avLst/>
          </a:prstGeom>
          <a:solidFill>
            <a:srgbClr val="47B6E7"/>
          </a:solidFill>
          <a:ln w="12700" cap="flat" cmpd="sng" algn="ctr">
            <a:noFill/>
            <a:prstDash val="solid"/>
            <a:miter lim="800000"/>
          </a:ln>
          <a:effectLst/>
          <a:scene3d>
            <a:camera prst="orthographicFront"/>
            <a:lightRig rig="threePt" dir="t"/>
          </a:scene3d>
          <a:sp3d>
            <a:bevelT/>
          </a:sp3d>
        </p:spPr>
        <p:txBody>
          <a:bodyPr rtlCol="0" anchor="ctr">
            <a:normAutofit fontScale="25000" lnSpcReduction="20000"/>
          </a:bodyPr>
          <a:lstStyle/>
          <a:p>
            <a:pPr algn="ctr"/>
            <a:endParaRPr lang="zh-CN" altLang="en-US" sz="135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p:nvPr>
            <p:custDataLst>
              <p:tags r:id="rId1"/>
            </p:custDataLst>
          </p:nvPr>
        </p:nvGraphicFramePr>
        <p:xfrm>
          <a:off x="838200" y="1352550"/>
          <a:ext cx="3344545" cy="3360420"/>
        </p:xfrm>
        <a:graphic>
          <a:graphicData uri="http://schemas.openxmlformats.org/presentationml/2006/ole">
            <mc:AlternateContent xmlns:mc="http://schemas.openxmlformats.org/markup-compatibility/2006">
              <mc:Choice xmlns:v="urn:schemas-microsoft-com:vml" Requires="v">
                <p:oleObj spid="_x0000_s12" name="" r:id="rId2" imgW="3281680" imgH="3357880" progId="Paint.Picture">
                  <p:embed/>
                </p:oleObj>
              </mc:Choice>
              <mc:Fallback>
                <p:oleObj name="" r:id="rId2" imgW="3281680" imgH="3357880" progId="Paint.Picture">
                  <p:embed/>
                  <p:pic>
                    <p:nvPicPr>
                      <p:cNvPr id="0" name="图片 8"/>
                      <p:cNvPicPr/>
                      <p:nvPr/>
                    </p:nvPicPr>
                    <p:blipFill>
                      <a:blip r:embed="rId3"/>
                      <a:stretch>
                        <a:fillRect/>
                      </a:stretch>
                    </p:blipFill>
                    <p:spPr>
                      <a:xfrm>
                        <a:off x="838200" y="1352550"/>
                        <a:ext cx="3344545" cy="3360420"/>
                      </a:xfrm>
                      <a:prstGeom prst="rect">
                        <a:avLst/>
                      </a:prstGeom>
                    </p:spPr>
                  </p:pic>
                </p:oleObj>
              </mc:Fallback>
            </mc:AlternateContent>
          </a:graphicData>
        </a:graphic>
      </p:graphicFrame>
      <p:cxnSp>
        <p:nvCxnSpPr>
          <p:cNvPr id="29" name="直接箭头连接符 28"/>
          <p:cNvCxnSpPr/>
          <p:nvPr/>
        </p:nvCxnSpPr>
        <p:spPr>
          <a:xfrm>
            <a:off x="4211151" y="2284708"/>
            <a:ext cx="1676400" cy="0"/>
          </a:xfrm>
          <a:prstGeom prst="straightConnector1">
            <a:avLst/>
          </a:prstGeom>
          <a:ln w="12700">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6505620" y="1528105"/>
            <a:ext cx="1352550" cy="3153728"/>
            <a:chOff x="7666" y="2857"/>
            <a:chExt cx="2840" cy="6622"/>
          </a:xfrm>
        </p:grpSpPr>
        <p:pic>
          <p:nvPicPr>
            <p:cNvPr id="31" name="图片 30" descr="afshdfj"/>
            <p:cNvPicPr>
              <a:picLocks noChangeAspect="1"/>
            </p:cNvPicPr>
            <p:nvPr/>
          </p:nvPicPr>
          <p:blipFill>
            <a:blip r:embed="rId4"/>
            <a:stretch>
              <a:fillRect/>
            </a:stretch>
          </p:blipFill>
          <p:spPr>
            <a:xfrm>
              <a:off x="7666" y="2857"/>
              <a:ext cx="2841" cy="6622"/>
            </a:xfrm>
            <a:prstGeom prst="rect">
              <a:avLst/>
            </a:prstGeom>
          </p:spPr>
        </p:pic>
        <p:pic>
          <p:nvPicPr>
            <p:cNvPr id="32" name="图片 31"/>
            <p:cNvPicPr>
              <a:picLocks noChangeAspect="1"/>
            </p:cNvPicPr>
            <p:nvPr/>
          </p:nvPicPr>
          <p:blipFill>
            <a:blip r:embed="rId5"/>
            <a:stretch>
              <a:fillRect/>
            </a:stretch>
          </p:blipFill>
          <p:spPr>
            <a:xfrm>
              <a:off x="7926" y="4565"/>
              <a:ext cx="2260" cy="3946"/>
            </a:xfrm>
            <a:prstGeom prst="rect">
              <a:avLst/>
            </a:prstGeom>
          </p:spPr>
        </p:pic>
      </p:grpSp>
      <p:sp>
        <p:nvSpPr>
          <p:cNvPr id="47" name="矩形 46"/>
          <p:cNvSpPr/>
          <p:nvPr/>
        </p:nvSpPr>
        <p:spPr>
          <a:xfrm>
            <a:off x="2445984" y="1047798"/>
            <a:ext cx="4640580" cy="299085"/>
          </a:xfrm>
          <a:prstGeom prst="rect">
            <a:avLst/>
          </a:prstGeom>
        </p:spPr>
        <p:txBody>
          <a:bodyPr wrap="none">
            <a:spAutoFit/>
          </a:bodyPr>
          <a:lstStyle/>
          <a:p>
            <a:pPr algn="l"/>
            <a:r>
              <a:rPr lang="zh-CN" altLang="en-US" sz="1350" dirty="0">
                <a:solidFill>
                  <a:schemeClr val="tx1">
                    <a:lumMod val="75000"/>
                    <a:lumOff val="25000"/>
                  </a:schemeClr>
                </a:solidFill>
                <a:latin typeface="微软雅黑" panose="020B0503020204020204" charset="-122"/>
                <a:ea typeface="微软雅黑" panose="020B0503020204020204" charset="-122"/>
              </a:rPr>
              <a:t>提高医护工作效率，实现脑功能康复的</a:t>
            </a:r>
            <a:r>
              <a:rPr lang="zh-CN" altLang="en-US" sz="1350" dirty="0">
                <a:solidFill>
                  <a:schemeClr val="tx1">
                    <a:lumMod val="75000"/>
                    <a:lumOff val="25000"/>
                  </a:schemeClr>
                </a:solidFill>
                <a:latin typeface="微软雅黑" panose="020B0503020204020204" charset="-122"/>
                <a:ea typeface="微软雅黑" panose="020B0503020204020204" charset="-122"/>
                <a:sym typeface="+mn-ea"/>
              </a:rPr>
              <a:t>闭环</a:t>
            </a:r>
            <a:r>
              <a:rPr lang="zh-CN" altLang="en-US" sz="1350" dirty="0">
                <a:solidFill>
                  <a:schemeClr val="tx1">
                    <a:lumMod val="75000"/>
                    <a:lumOff val="25000"/>
                  </a:schemeClr>
                </a:solidFill>
                <a:latin typeface="微软雅黑" panose="020B0503020204020204" charset="-122"/>
                <a:ea typeface="微软雅黑" panose="020B0503020204020204" charset="-122"/>
              </a:rPr>
              <a:t>管理与质量控制</a:t>
            </a:r>
            <a:endParaRPr lang="zh-CN" altLang="en-US" sz="1350" dirty="0">
              <a:latin typeface="微软雅黑" panose="020B0503020204020204" charset="-122"/>
              <a:ea typeface="微软雅黑" panose="020B0503020204020204" charset="-122"/>
            </a:endParaRPr>
          </a:p>
        </p:txBody>
      </p:sp>
      <p:sp>
        <p:nvSpPr>
          <p:cNvPr id="56" name="文本框 55"/>
          <p:cNvSpPr txBox="1"/>
          <p:nvPr/>
        </p:nvSpPr>
        <p:spPr>
          <a:xfrm>
            <a:off x="4800555" y="3697621"/>
            <a:ext cx="719237" cy="300990"/>
          </a:xfrm>
          <a:prstGeom prst="rect">
            <a:avLst/>
          </a:prstGeom>
          <a:noFill/>
        </p:spPr>
        <p:txBody>
          <a:bodyPr wrap="square" rtlCol="0">
            <a:spAutoFit/>
          </a:bodyPr>
          <a:lstStyle/>
          <a:p>
            <a:pPr>
              <a:lnSpc>
                <a:spcPct val="130000"/>
              </a:lnSpc>
            </a:pPr>
            <a:r>
              <a:rPr lang="zh-CN" altLang="en-US" sz="105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治疗设备</a:t>
            </a:r>
            <a:endParaRPr lang="zh-CN" altLang="en-US" sz="105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标题 1"/>
          <p:cNvSpPr>
            <a:spLocks noGrp="1"/>
          </p:cNvSpPr>
          <p:nvPr>
            <p:custDataLst>
              <p:tags r:id="rId6"/>
            </p:custDataLst>
          </p:nvPr>
        </p:nvSpPr>
        <p:spPr>
          <a:xfrm>
            <a:off x="748030" y="666909"/>
            <a:ext cx="7886700" cy="451009"/>
          </a:xfrm>
          <a:prstGeom prst="rect">
            <a:avLst/>
          </a:prstGeom>
        </p:spPr>
        <p:txBody>
          <a:bodyPr wrap="square" lIns="0" tIns="0" rIns="0" bIns="0">
            <a:noAutofit/>
          </a:bodyPr>
          <a:lstStyle>
            <a:lvl1pPr>
              <a:defRPr sz="2700" b="0" i="0">
                <a:solidFill>
                  <a:schemeClr val="tx1"/>
                </a:solidFill>
                <a:latin typeface="微软雅黑" panose="020B0503020204020204" charset="-122"/>
                <a:ea typeface="+mj-ea"/>
                <a:cs typeface="微软雅黑" panose="020B0503020204020204" charset="-122"/>
              </a:defRPr>
            </a:lvl1pPr>
          </a:lstStyle>
          <a:p>
            <a:pPr algn="ctr">
              <a:buClrTx/>
              <a:buSzTx/>
              <a:buFontTx/>
            </a:pPr>
            <a:r>
              <a:rPr lang="zh-CN" altLang="en-US" sz="2400" b="1" dirty="0" smtClean="0">
                <a:solidFill>
                  <a:srgbClr val="0073C3"/>
                </a:solidFill>
                <a:ea typeface="微软雅黑" panose="020B0503020204020204" charset="-122"/>
                <a:sym typeface="微软雅黑" panose="020B0503020204020204" charset="-122"/>
              </a:rPr>
              <a:t>数字化</a:t>
            </a:r>
            <a:r>
              <a:rPr lang="zh-CN" altLang="en-US" sz="2400" b="1" dirty="0">
                <a:solidFill>
                  <a:srgbClr val="0073C3"/>
                </a:solidFill>
                <a:ea typeface="微软雅黑" panose="020B0503020204020204" charset="-122"/>
                <a:sym typeface="微软雅黑" panose="020B0503020204020204" charset="-122"/>
              </a:rPr>
              <a:t>延伸医疗</a:t>
            </a:r>
            <a:r>
              <a:rPr lang="zh-CN" altLang="en-US" sz="2400" b="1" dirty="0" smtClean="0">
                <a:solidFill>
                  <a:srgbClr val="0073C3"/>
                </a:solidFill>
                <a:ea typeface="微软雅黑" panose="020B0503020204020204" charset="-122"/>
                <a:sym typeface="微软雅黑" panose="020B0503020204020204" charset="-122"/>
              </a:rPr>
              <a:t>服务</a:t>
            </a:r>
            <a:r>
              <a:rPr lang="en-US" altLang="zh-CN" sz="2400" b="1" dirty="0" smtClean="0">
                <a:solidFill>
                  <a:srgbClr val="0073C3"/>
                </a:solidFill>
                <a:ea typeface="微软雅黑" panose="020B0503020204020204" charset="-122"/>
                <a:sym typeface="微软雅黑" panose="020B0503020204020204" charset="-122"/>
              </a:rPr>
              <a:t>——</a:t>
            </a:r>
            <a:r>
              <a:rPr lang="zh-CN" altLang="en-US" sz="2400" b="1" dirty="0">
                <a:solidFill>
                  <a:srgbClr val="0073C3"/>
                </a:solidFill>
                <a:ea typeface="微软雅黑" panose="020B0503020204020204" charset="-122"/>
                <a:sym typeface="微软雅黑" panose="020B0503020204020204" charset="-122"/>
              </a:rPr>
              <a:t>脑康复治疗平台</a:t>
            </a:r>
            <a:endParaRPr lang="zh-CN" altLang="en-US" sz="2400" b="1" dirty="0">
              <a:solidFill>
                <a:srgbClr val="0073C3"/>
              </a:solidFill>
              <a:latin typeface="+mn-lt"/>
              <a:ea typeface="微软雅黑" panose="020B0503020204020204" charset="-122"/>
              <a:cs typeface="+mn-ea"/>
              <a:sym typeface="微软雅黑" panose="020B0503020204020204" charset="-122"/>
            </a:endParaRPr>
          </a:p>
        </p:txBody>
      </p:sp>
      <p:pic>
        <p:nvPicPr>
          <p:cNvPr id="4" name="图片 3"/>
          <p:cNvPicPr>
            <a:picLocks noChangeAspect="1"/>
          </p:cNvPicPr>
          <p:nvPr>
            <p:custDataLst>
              <p:tags r:id="rId7"/>
            </p:custDataLst>
          </p:nvPr>
        </p:nvPicPr>
        <p:blipFill>
          <a:blip r:embed="rId8">
            <a:clrChange>
              <a:clrFrom>
                <a:srgbClr val="FFFFFF">
                  <a:alpha val="100000"/>
                </a:srgbClr>
              </a:clrFrom>
              <a:clrTo>
                <a:srgbClr val="FFFFFF">
                  <a:alpha val="100000"/>
                  <a:alpha val="0"/>
                </a:srgbClr>
              </a:clrTo>
            </a:clrChange>
          </a:blip>
          <a:stretch>
            <a:fillRect/>
          </a:stretch>
        </p:blipFill>
        <p:spPr>
          <a:xfrm>
            <a:off x="7086600" y="0"/>
            <a:ext cx="1905000" cy="709930"/>
          </a:xfrm>
          <a:prstGeom prst="rect">
            <a:avLst/>
          </a:prstGeom>
        </p:spPr>
      </p:pic>
      <p:grpSp>
        <p:nvGrpSpPr>
          <p:cNvPr id="3" name="组合 2"/>
          <p:cNvGrpSpPr/>
          <p:nvPr/>
        </p:nvGrpSpPr>
        <p:grpSpPr>
          <a:xfrm>
            <a:off x="474345" y="250825"/>
            <a:ext cx="1753235" cy="347980"/>
            <a:chOff x="3591581" y="1728136"/>
            <a:chExt cx="4994197" cy="529126"/>
          </a:xfrm>
        </p:grpSpPr>
        <p:sp>
          <p:nvSpPr>
            <p:cNvPr id="5" name="矩形 4"/>
            <p:cNvSpPr/>
            <p:nvPr>
              <p:custDataLst>
                <p:tags r:id="rId9"/>
              </p:custDataLst>
            </p:nvPr>
          </p:nvSpPr>
          <p:spPr>
            <a:xfrm>
              <a:off x="3591583"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p>
              <a:pPr algn="ctr">
                <a:defRPr/>
              </a:pPr>
              <a:endParaRPr lang="zh-CN" altLang="en-US" sz="1600" kern="0" dirty="0">
                <a:solidFill>
                  <a:sysClr val="window" lastClr="FFFFFF"/>
                </a:solidFill>
                <a:ea typeface="微软雅黑" panose="020B0503020204020204" charset="-122"/>
              </a:endParaRPr>
            </a:p>
          </p:txBody>
        </p:sp>
        <p:sp>
          <p:nvSpPr>
            <p:cNvPr id="6" name="矩形 5"/>
            <p:cNvSpPr/>
            <p:nvPr>
              <p:custDataLst>
                <p:tags r:id="rId10"/>
              </p:custDataLst>
            </p:nvPr>
          </p:nvSpPr>
          <p:spPr>
            <a:xfrm>
              <a:off x="3591581" y="1777379"/>
              <a:ext cx="779608" cy="431605"/>
            </a:xfrm>
            <a:prstGeom prst="rect">
              <a:avLst/>
            </a:prstGeom>
            <a:solidFill>
              <a:schemeClr val="tx2"/>
            </a:solidFill>
            <a:ln w="12700" cap="flat" cmpd="sng" algn="ctr">
              <a:solidFill>
                <a:schemeClr val="tx2"/>
              </a:solidFill>
              <a:prstDash val="solid"/>
            </a:ln>
            <a:effectLst/>
          </p:spPr>
          <p:txBody>
            <a:bodyPr rtlCol="0" anchor="ctr"/>
            <a:p>
              <a:pPr algn="ctr">
                <a:defRPr/>
              </a:pPr>
              <a:r>
                <a:rPr lang="en-US" altLang="zh-CN" sz="1600" kern="0" dirty="0">
                  <a:solidFill>
                    <a:sysClr val="window" lastClr="FFFFFF"/>
                  </a:solidFill>
                  <a:latin typeface="Broadway" panose="04040905080B02020502" pitchFamily="82" charset="0"/>
                  <a:ea typeface="微软雅黑" panose="020B0503020204020204" charset="-122"/>
                </a:rPr>
                <a:t>4</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52" name="TextBox 37"/>
            <p:cNvSpPr txBox="1"/>
            <p:nvPr>
              <p:custDataLst>
                <p:tags r:id="rId11"/>
              </p:custDataLst>
            </p:nvPr>
          </p:nvSpPr>
          <p:spPr>
            <a:xfrm>
              <a:off x="4371189" y="1728136"/>
              <a:ext cx="4214589" cy="529126"/>
            </a:xfrm>
            <a:prstGeom prst="rect">
              <a:avLst/>
            </a:prstGeom>
            <a:noFill/>
          </p:spPr>
          <p:txBody>
            <a:bodyPr wrap="square" rtlCol="0">
              <a:noAutofit/>
            </a:bodyPr>
            <a:p>
              <a:pPr algn="ctr">
                <a:defRPr/>
              </a:pPr>
              <a:r>
                <a:rPr lang="zh-CN" altLang="en-US" sz="1600" b="1" kern="0" dirty="0">
                  <a:solidFill>
                    <a:srgbClr val="1F497D"/>
                  </a:solidFill>
                  <a:latin typeface="微软雅黑" panose="020B0503020204020204" charset="-122"/>
                  <a:ea typeface="微软雅黑" panose="020B0503020204020204" charset="-122"/>
                </a:rPr>
                <a:t>发</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展</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规</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划</a:t>
              </a:r>
              <a:endParaRPr lang="zh-CN" altLang="en-US" sz="1600" b="1" kern="0" dirty="0">
                <a:solidFill>
                  <a:srgbClr val="1F497D"/>
                </a:solidFill>
                <a:latin typeface="微软雅黑" panose="020B0503020204020204" charset="-122"/>
                <a:ea typeface="微软雅黑" panose="020B0503020204020204" charset="-122"/>
              </a:endParaRPr>
            </a:p>
          </p:txBody>
        </p:sp>
      </p:grpSp>
      <p:sp>
        <p:nvSpPr>
          <p:cNvPr id="76" name="object 7"/>
          <p:cNvSpPr/>
          <p:nvPr>
            <p:custDataLst>
              <p:tags r:id="rId12"/>
            </p:custDataLst>
          </p:nvPr>
        </p:nvSpPr>
        <p:spPr>
          <a:xfrm>
            <a:off x="4402455" y="2774315"/>
            <a:ext cx="1718945" cy="923290"/>
          </a:xfrm>
          <a:prstGeom prst="rect">
            <a:avLst/>
          </a:prstGeom>
          <a:blipFill>
            <a:blip r:embed="rId13" cstate="print"/>
            <a:stretch>
              <a:fillRect/>
            </a:stretch>
          </a:blipFill>
        </p:spPr>
        <p:txBody>
          <a:bodyPr wrap="square" lIns="0" tIns="0" rIns="0" bIns="0" rtlCol="0"/>
          <a:p/>
        </p:txBody>
      </p:sp>
      <p:pic>
        <p:nvPicPr>
          <p:cNvPr id="58" name="图片 57"/>
          <p:cNvPicPr>
            <a:picLocks noChangeAspect="1"/>
          </p:cNvPicPr>
          <p:nvPr/>
        </p:nvPicPr>
        <p:blipFill>
          <a:blip r:embed="rId14" cstate="screen"/>
          <a:stretch>
            <a:fillRect/>
          </a:stretch>
        </p:blipFill>
        <p:spPr>
          <a:xfrm rot="16848738">
            <a:off x="4070826" y="3034665"/>
            <a:ext cx="238601" cy="262414"/>
          </a:xfrm>
          <a:prstGeom prst="rect">
            <a:avLst/>
          </a:prstGeom>
        </p:spPr>
      </p:pic>
      <p:sp>
        <p:nvSpPr>
          <p:cNvPr id="66" name="矩形 65"/>
          <p:cNvSpPr/>
          <p:nvPr>
            <p:custDataLst>
              <p:tags r:id="rId15"/>
            </p:custDataLst>
          </p:nvPr>
        </p:nvSpPr>
        <p:spPr>
          <a:xfrm>
            <a:off x="4419306" y="4248275"/>
            <a:ext cx="1705610" cy="306705"/>
          </a:xfrm>
          <a:prstGeom prst="rect">
            <a:avLst/>
          </a:prstGeom>
        </p:spPr>
        <p:txBody>
          <a:bodyPr wrap="none">
            <a:spAutoFit/>
          </a:bodyPr>
          <a:p>
            <a:r>
              <a:rPr lang="zh-CN" altLang="en-US" sz="1400" b="1" dirty="0">
                <a:solidFill>
                  <a:srgbClr val="4471C4"/>
                </a:solidFill>
                <a:latin typeface="汉仪晓波折纸体简" panose="00020600040101010101" pitchFamily="18" charset="-122"/>
                <a:ea typeface="汉仪晓波折纸体简" panose="00020600040101010101" pitchFamily="18" charset="-122"/>
              </a:rPr>
              <a:t>自主研发 拥有专利</a:t>
            </a:r>
            <a:endParaRPr lang="zh-CN" altLang="en-US" sz="1400" b="1" dirty="0">
              <a:solidFill>
                <a:srgbClr val="4471C4"/>
              </a:solidFill>
              <a:latin typeface="汉仪晓波折纸体简" panose="00020600040101010101" pitchFamily="18" charset="-122"/>
              <a:ea typeface="汉仪晓波折纸体简" panose="00020600040101010101" pitchFamily="18" charset="-122"/>
            </a:endParaRPr>
          </a:p>
        </p:txBody>
      </p:sp>
    </p:spTree>
  </p:cSld>
  <p:clrMapOvr>
    <a:masterClrMapping/>
  </p:clrMapOvr>
  <p:transition>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147482595"/>
          <p:cNvPicPr>
            <a:picLocks noChangeAspect="1"/>
          </p:cNvPicPr>
          <p:nvPr>
            <p:custDataLst>
              <p:tags r:id="rId1"/>
            </p:custDataLst>
          </p:nvPr>
        </p:nvPicPr>
        <p:blipFill>
          <a:blip r:embed="rId2"/>
          <a:stretch>
            <a:fillRect/>
          </a:stretch>
        </p:blipFill>
        <p:spPr>
          <a:xfrm>
            <a:off x="456248" y="1301591"/>
            <a:ext cx="8563928" cy="3841433"/>
          </a:xfrm>
          <a:prstGeom prst="rect">
            <a:avLst/>
          </a:prstGeom>
          <a:noFill/>
          <a:ln w="9525">
            <a:noFill/>
          </a:ln>
        </p:spPr>
      </p:pic>
      <p:grpSp>
        <p:nvGrpSpPr>
          <p:cNvPr id="6" name="组合 5"/>
          <p:cNvGrpSpPr/>
          <p:nvPr/>
        </p:nvGrpSpPr>
        <p:grpSpPr>
          <a:xfrm>
            <a:off x="228600" y="57150"/>
            <a:ext cx="1753235" cy="347980"/>
            <a:chOff x="3591581" y="1728136"/>
            <a:chExt cx="4994197" cy="529126"/>
          </a:xfrm>
        </p:grpSpPr>
        <p:sp>
          <p:nvSpPr>
            <p:cNvPr id="10" name="矩形 9"/>
            <p:cNvSpPr/>
            <p:nvPr>
              <p:custDataLst>
                <p:tags r:id="rId3"/>
              </p:custDataLst>
            </p:nvPr>
          </p:nvSpPr>
          <p:spPr>
            <a:xfrm>
              <a:off x="3591583"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p>
              <a:pPr algn="ctr">
                <a:defRPr/>
              </a:pPr>
              <a:endParaRPr lang="zh-CN" altLang="en-US" sz="1600" kern="0" dirty="0">
                <a:solidFill>
                  <a:sysClr val="window" lastClr="FFFFFF"/>
                </a:solidFill>
                <a:ea typeface="微软雅黑" panose="020B0503020204020204" charset="-122"/>
              </a:endParaRPr>
            </a:p>
          </p:txBody>
        </p:sp>
        <p:sp>
          <p:nvSpPr>
            <p:cNvPr id="11" name="矩形 10"/>
            <p:cNvSpPr/>
            <p:nvPr>
              <p:custDataLst>
                <p:tags r:id="rId4"/>
              </p:custDataLst>
            </p:nvPr>
          </p:nvSpPr>
          <p:spPr>
            <a:xfrm>
              <a:off x="3591581" y="1777379"/>
              <a:ext cx="779608" cy="431605"/>
            </a:xfrm>
            <a:prstGeom prst="rect">
              <a:avLst/>
            </a:prstGeom>
            <a:solidFill>
              <a:schemeClr val="tx2"/>
            </a:solidFill>
            <a:ln w="12700" cap="flat" cmpd="sng" algn="ctr">
              <a:solidFill>
                <a:schemeClr val="tx2"/>
              </a:solidFill>
              <a:prstDash val="solid"/>
            </a:ln>
            <a:effectLst/>
          </p:spPr>
          <p:txBody>
            <a:bodyPr rtlCol="0" anchor="ctr"/>
            <a:p>
              <a:pPr algn="ctr">
                <a:defRPr/>
              </a:pPr>
              <a:r>
                <a:rPr lang="en-US" altLang="zh-CN" sz="1600" kern="0" dirty="0">
                  <a:solidFill>
                    <a:sysClr val="window" lastClr="FFFFFF"/>
                  </a:solidFill>
                  <a:latin typeface="Broadway" panose="04040905080B02020502" pitchFamily="82" charset="0"/>
                  <a:ea typeface="微软雅黑" panose="020B0503020204020204" charset="-122"/>
                </a:rPr>
                <a:t>4</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13" name="TextBox 37"/>
            <p:cNvSpPr txBox="1"/>
            <p:nvPr>
              <p:custDataLst>
                <p:tags r:id="rId5"/>
              </p:custDataLst>
            </p:nvPr>
          </p:nvSpPr>
          <p:spPr>
            <a:xfrm>
              <a:off x="4371189" y="1728136"/>
              <a:ext cx="4214589" cy="529126"/>
            </a:xfrm>
            <a:prstGeom prst="rect">
              <a:avLst/>
            </a:prstGeom>
            <a:noFill/>
          </p:spPr>
          <p:txBody>
            <a:bodyPr wrap="square" rtlCol="0">
              <a:noAutofit/>
            </a:bodyPr>
            <a:p>
              <a:pPr algn="ctr">
                <a:defRPr/>
              </a:pPr>
              <a:r>
                <a:rPr lang="zh-CN" altLang="en-US" sz="1600" b="1" kern="0" dirty="0">
                  <a:solidFill>
                    <a:srgbClr val="1F497D"/>
                  </a:solidFill>
                  <a:latin typeface="微软雅黑" panose="020B0503020204020204" charset="-122"/>
                  <a:ea typeface="微软雅黑" panose="020B0503020204020204" charset="-122"/>
                </a:rPr>
                <a:t>发</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展</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规</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划</a:t>
              </a:r>
              <a:endParaRPr lang="zh-CN" altLang="en-US" sz="1600" b="1" kern="0" dirty="0">
                <a:solidFill>
                  <a:srgbClr val="1F497D"/>
                </a:solidFill>
                <a:latin typeface="微软雅黑" panose="020B0503020204020204" charset="-122"/>
                <a:ea typeface="微软雅黑" panose="020B0503020204020204" charset="-122"/>
              </a:endParaRPr>
            </a:p>
          </p:txBody>
        </p:sp>
      </p:grpSp>
      <p:pic>
        <p:nvPicPr>
          <p:cNvPr id="4" name="图片 3"/>
          <p:cNvPicPr>
            <a:picLocks noChangeAspect="1"/>
          </p:cNvPicPr>
          <p:nvPr>
            <p:custDataLst>
              <p:tags r:id="rId6"/>
            </p:custDataLst>
          </p:nvPr>
        </p:nvPicPr>
        <p:blipFill>
          <a:blip r:embed="rId7">
            <a:clrChange>
              <a:clrFrom>
                <a:srgbClr val="FFFFFF">
                  <a:alpha val="100000"/>
                </a:srgbClr>
              </a:clrFrom>
              <a:clrTo>
                <a:srgbClr val="FFFFFF">
                  <a:alpha val="100000"/>
                  <a:alpha val="0"/>
                </a:srgbClr>
              </a:clrTo>
            </a:clrChange>
          </a:blip>
          <a:stretch>
            <a:fillRect/>
          </a:stretch>
        </p:blipFill>
        <p:spPr>
          <a:xfrm>
            <a:off x="7086600" y="0"/>
            <a:ext cx="1905000" cy="709930"/>
          </a:xfrm>
          <a:prstGeom prst="rect">
            <a:avLst/>
          </a:prstGeom>
        </p:spPr>
      </p:pic>
      <p:sp>
        <p:nvSpPr>
          <p:cNvPr id="7" name="文本框 6"/>
          <p:cNvSpPr txBox="1"/>
          <p:nvPr/>
        </p:nvSpPr>
        <p:spPr>
          <a:xfrm>
            <a:off x="1905000" y="285750"/>
            <a:ext cx="5169535" cy="937260"/>
          </a:xfrm>
          <a:prstGeom prst="rect">
            <a:avLst/>
          </a:prstGeom>
          <a:noFill/>
        </p:spPr>
        <p:txBody>
          <a:bodyPr wrap="square" rtlCol="0" anchor="t">
            <a:spAutoFit/>
          </a:bodyPr>
          <a:p>
            <a:pPr algn="ctr"/>
            <a:r>
              <a:rPr lang="zh-CN" altLang="en-US" sz="2800" b="1" kern="0" dirty="0" smtClean="0">
                <a:solidFill>
                  <a:srgbClr val="0073C3"/>
                </a:solidFill>
                <a:latin typeface="微软雅黑" panose="020B0503020204020204" charset="-122"/>
                <a:ea typeface="微软雅黑" panose="020B0503020204020204" charset="-122"/>
                <a:cs typeface="微软雅黑" panose="020B0503020204020204" charset="-122"/>
                <a:sym typeface="+mn-lt"/>
              </a:rPr>
              <a:t>数据支撑，科学睡眠</a:t>
            </a:r>
            <a:endParaRPr lang="zh-CN" altLang="en-US" sz="2800" b="1" kern="0" dirty="0" smtClean="0">
              <a:solidFill>
                <a:srgbClr val="0073C3"/>
              </a:solidFill>
              <a:latin typeface="微软雅黑" panose="020B0503020204020204" charset="-122"/>
              <a:ea typeface="微软雅黑" panose="020B0503020204020204" charset="-122"/>
              <a:cs typeface="微软雅黑" panose="020B0503020204020204" charset="-122"/>
              <a:sym typeface="+mn-lt"/>
            </a:endParaRPr>
          </a:p>
          <a:p>
            <a:pPr algn="ctr">
              <a:lnSpc>
                <a:spcPct val="150000"/>
              </a:lnSpc>
            </a:pPr>
            <a:r>
              <a:rPr lang="en-US" altLang="zh-CN" b="1" kern="0" spc="30" dirty="0" smtClean="0">
                <a:solidFill>
                  <a:srgbClr val="0073C3"/>
                </a:solidFill>
                <a:uFillTx/>
                <a:latin typeface="微软雅黑" panose="020B0503020204020204" charset="-122"/>
                <a:ea typeface="微软雅黑" panose="020B0503020204020204" charset="-122"/>
                <a:cs typeface="微软雅黑" panose="020B0503020204020204" charset="-122"/>
                <a:sym typeface="+mn-lt"/>
              </a:rPr>
              <a:t>—</a:t>
            </a:r>
            <a:r>
              <a:rPr lang="zh-CN" altLang="en-US" b="1" kern="0" spc="30" dirty="0" smtClean="0">
                <a:solidFill>
                  <a:srgbClr val="0073C3"/>
                </a:solidFill>
                <a:uFillTx/>
                <a:latin typeface="微软雅黑" panose="020B0503020204020204" charset="-122"/>
                <a:ea typeface="微软雅黑" panose="020B0503020204020204" charset="-122"/>
                <a:cs typeface="微软雅黑" panose="020B0503020204020204" charset="-122"/>
                <a:sym typeface="+mn-lt"/>
              </a:rPr>
              <a:t>全流程睡眠障碍管理诊疗工作站</a:t>
            </a:r>
            <a:r>
              <a:rPr lang="en-US" altLang="zh-CN" b="1" kern="0" spc="30" dirty="0" smtClean="0">
                <a:solidFill>
                  <a:srgbClr val="0073C3"/>
                </a:solidFill>
                <a:uFillTx/>
                <a:latin typeface="微软雅黑" panose="020B0503020204020204" charset="-122"/>
                <a:ea typeface="微软雅黑" panose="020B0503020204020204" charset="-122"/>
                <a:cs typeface="微软雅黑" panose="020B0503020204020204" charset="-122"/>
                <a:sym typeface="+mn-lt"/>
              </a:rPr>
              <a:t>—</a:t>
            </a:r>
            <a:endParaRPr lang="en-US" altLang="zh-CN" b="1" kern="0" spc="30" dirty="0" smtClean="0">
              <a:solidFill>
                <a:srgbClr val="0073C3"/>
              </a:solidFill>
              <a:uFillTx/>
              <a:latin typeface="微软雅黑" panose="020B0503020204020204" charset="-122"/>
              <a:ea typeface="微软雅黑" panose="020B0503020204020204" charset="-122"/>
              <a:cs typeface="微软雅黑" panose="020B0503020204020204" charset="-122"/>
              <a:sym typeface="+mn-lt"/>
            </a:endParaRPr>
          </a:p>
        </p:txBody>
      </p:sp>
      <p:sp>
        <p:nvSpPr>
          <p:cNvPr id="9" name="矩形 8"/>
          <p:cNvSpPr/>
          <p:nvPr>
            <p:custDataLst>
              <p:tags r:id="rId8"/>
            </p:custDataLst>
          </p:nvPr>
        </p:nvSpPr>
        <p:spPr>
          <a:xfrm>
            <a:off x="6858048" y="895364"/>
            <a:ext cx="2240280" cy="875665"/>
          </a:xfrm>
          <a:prstGeom prst="rect">
            <a:avLst/>
          </a:prstGeom>
        </p:spPr>
        <p:txBody>
          <a:bodyPr wrap="none">
            <a:spAutoFit/>
          </a:bodyPr>
          <a:p>
            <a:pPr algn="l">
              <a:lnSpc>
                <a:spcPct val="150000"/>
              </a:lnSpc>
            </a:pPr>
            <a:r>
              <a:rPr lang="zh-CN" altLang="en-US" sz="1200" b="1" dirty="0">
                <a:solidFill>
                  <a:srgbClr val="4471C4"/>
                </a:solidFill>
                <a:latin typeface="微软雅黑" panose="020B0503020204020204" charset="-122"/>
                <a:ea typeface="微软雅黑" panose="020B0503020204020204" charset="-122"/>
              </a:rPr>
              <a:t>核心技术：低频</a:t>
            </a:r>
            <a:r>
              <a:rPr lang="en-US" altLang="zh-CN" sz="1200" b="1" dirty="0">
                <a:solidFill>
                  <a:srgbClr val="4471C4"/>
                </a:solidFill>
                <a:latin typeface="微软雅黑" panose="020B0503020204020204" charset="-122"/>
                <a:ea typeface="微软雅黑" panose="020B0503020204020204" charset="-122"/>
              </a:rPr>
              <a:t>ECM</a:t>
            </a:r>
            <a:r>
              <a:rPr lang="zh-CN" altLang="en-US" sz="1200" b="1" dirty="0">
                <a:solidFill>
                  <a:srgbClr val="4471C4"/>
                </a:solidFill>
                <a:latin typeface="微软雅黑" panose="020B0503020204020204" charset="-122"/>
                <a:ea typeface="微软雅黑" panose="020B0503020204020204" charset="-122"/>
              </a:rPr>
              <a:t>传感技术</a:t>
            </a:r>
            <a:endParaRPr lang="zh-CN" altLang="en-US" sz="1200" b="1" dirty="0">
              <a:solidFill>
                <a:srgbClr val="4471C4"/>
              </a:solidFill>
              <a:latin typeface="微软雅黑" panose="020B0503020204020204" charset="-122"/>
              <a:ea typeface="微软雅黑" panose="020B0503020204020204" charset="-122"/>
            </a:endParaRPr>
          </a:p>
          <a:p>
            <a:pPr algn="l">
              <a:lnSpc>
                <a:spcPct val="150000"/>
              </a:lnSpc>
            </a:pPr>
            <a:r>
              <a:rPr lang="zh-CN" altLang="en-US" sz="1200" b="1" dirty="0">
                <a:solidFill>
                  <a:srgbClr val="4471C4"/>
                </a:solidFill>
                <a:latin typeface="微软雅黑" panose="020B0503020204020204" charset="-122"/>
                <a:ea typeface="微软雅黑" panose="020B0503020204020204" charset="-122"/>
              </a:rPr>
              <a:t> </a:t>
            </a:r>
            <a:r>
              <a:rPr lang="en-US" altLang="zh-CN" sz="1200" b="1" dirty="0">
                <a:solidFill>
                  <a:srgbClr val="4471C4"/>
                </a:solidFill>
                <a:latin typeface="微软雅黑" panose="020B0503020204020204" charset="-122"/>
                <a:ea typeface="微软雅黑" panose="020B0503020204020204" charset="-122"/>
              </a:rPr>
              <a:t>                </a:t>
            </a:r>
            <a:r>
              <a:rPr lang="zh-CN" altLang="en-US" sz="1200" b="1" dirty="0">
                <a:solidFill>
                  <a:srgbClr val="4471C4"/>
                </a:solidFill>
                <a:latin typeface="微软雅黑" panose="020B0503020204020204" charset="-122"/>
                <a:ea typeface="微软雅黑" panose="020B0503020204020204" charset="-122"/>
                <a:sym typeface="+mn-ea"/>
              </a:rPr>
              <a:t>模拟</a:t>
            </a:r>
            <a:r>
              <a:rPr lang="en-US" altLang="zh-CN" sz="1200" b="1" dirty="0">
                <a:solidFill>
                  <a:srgbClr val="4471C4"/>
                </a:solidFill>
                <a:latin typeface="微软雅黑" panose="020B0503020204020204" charset="-122"/>
                <a:ea typeface="微软雅黑" panose="020B0503020204020204" charset="-122"/>
                <a:sym typeface="+mn-ea"/>
              </a:rPr>
              <a:t>/</a:t>
            </a:r>
            <a:r>
              <a:rPr lang="zh-CN" altLang="en-US" sz="1200" b="1" dirty="0">
                <a:solidFill>
                  <a:srgbClr val="4471C4"/>
                </a:solidFill>
                <a:latin typeface="微软雅黑" panose="020B0503020204020204" charset="-122"/>
                <a:ea typeface="微软雅黑" panose="020B0503020204020204" charset="-122"/>
                <a:sym typeface="+mn-ea"/>
              </a:rPr>
              <a:t>数字滤波技术</a:t>
            </a:r>
            <a:endParaRPr lang="zh-CN" altLang="en-US" sz="1200" b="1" dirty="0">
              <a:solidFill>
                <a:srgbClr val="4471C4"/>
              </a:solidFill>
              <a:latin typeface="微软雅黑" panose="020B0503020204020204" charset="-122"/>
              <a:ea typeface="微软雅黑" panose="020B0503020204020204" charset="-122"/>
              <a:sym typeface="+mn-ea"/>
            </a:endParaRPr>
          </a:p>
          <a:p>
            <a:pPr algn="ctr">
              <a:lnSpc>
                <a:spcPct val="150000"/>
              </a:lnSpc>
            </a:pPr>
            <a:r>
              <a:rPr lang="zh-CN" altLang="en-US" sz="1000" b="1" dirty="0">
                <a:solidFill>
                  <a:srgbClr val="4471C4"/>
                </a:solidFill>
                <a:latin typeface="汉仪晓波折纸体简" panose="00020600040101010101" pitchFamily="18" charset="-122"/>
                <a:ea typeface="汉仪晓波折纸体简" panose="00020600040101010101" pitchFamily="18" charset="-122"/>
                <a:sym typeface="+mn-ea"/>
              </a:rPr>
              <a:t>自主研发  全球首创  拥有专利</a:t>
            </a:r>
            <a:endParaRPr lang="zh-CN" altLang="en-US" sz="1200" b="1" dirty="0">
              <a:solidFill>
                <a:srgbClr val="4471C4"/>
              </a:solidFill>
              <a:latin typeface="微软雅黑" panose="020B0503020204020204" charset="-122"/>
              <a:ea typeface="微软雅黑" panose="020B0503020204020204" charset="-122"/>
              <a:sym typeface="+mn-ea"/>
            </a:endParaRPr>
          </a:p>
        </p:txBody>
      </p:sp>
      <p:sp>
        <p:nvSpPr>
          <p:cNvPr id="2" name="矩形 1"/>
          <p:cNvSpPr/>
          <p:nvPr>
            <p:custDataLst>
              <p:tags r:id="rId9"/>
            </p:custDataLst>
          </p:nvPr>
        </p:nvSpPr>
        <p:spPr>
          <a:xfrm>
            <a:off x="7074535" y="1809750"/>
            <a:ext cx="2011680" cy="1365250"/>
          </a:xfrm>
          <a:prstGeom prst="rect">
            <a:avLst/>
          </a:prstGeom>
        </p:spPr>
        <p:txBody>
          <a:bodyPr wrap="none">
            <a:noAutofit/>
          </a:bodyPr>
          <a:p>
            <a:pPr algn="ctr">
              <a:lnSpc>
                <a:spcPct val="150000"/>
              </a:lnSpc>
            </a:pPr>
            <a:r>
              <a:rPr lang="zh-CN" sz="1200" b="1" dirty="0">
                <a:solidFill>
                  <a:srgbClr val="4471C4"/>
                </a:solidFill>
                <a:latin typeface="微软雅黑" panose="020B0503020204020204" charset="-122"/>
                <a:ea typeface="微软雅黑" panose="020B0503020204020204" charset="-122"/>
              </a:rPr>
              <a:t>郑州大学第一附属医院</a:t>
            </a:r>
            <a:endParaRPr lang="zh-CN" sz="1200" b="1" dirty="0">
              <a:solidFill>
                <a:srgbClr val="4471C4"/>
              </a:solidFill>
              <a:latin typeface="微软雅黑" panose="020B0503020204020204" charset="-122"/>
              <a:ea typeface="微软雅黑" panose="020B0503020204020204" charset="-122"/>
            </a:endParaRPr>
          </a:p>
          <a:p>
            <a:pPr algn="ctr">
              <a:lnSpc>
                <a:spcPct val="150000"/>
              </a:lnSpc>
            </a:pPr>
            <a:endParaRPr lang="zh-CN" sz="400" b="1" dirty="0">
              <a:solidFill>
                <a:srgbClr val="4471C4"/>
              </a:solidFill>
              <a:latin typeface="微软雅黑" panose="020B0503020204020204" charset="-122"/>
              <a:ea typeface="微软雅黑" panose="020B0503020204020204" charset="-122"/>
              <a:sym typeface="+mn-ea"/>
            </a:endParaRPr>
          </a:p>
          <a:p>
            <a:pPr algn="ctr">
              <a:lnSpc>
                <a:spcPct val="150000"/>
              </a:lnSpc>
            </a:pPr>
            <a:r>
              <a:rPr lang="zh-CN" sz="1000" b="1" dirty="0">
                <a:solidFill>
                  <a:srgbClr val="4471C4"/>
                </a:solidFill>
                <a:latin typeface="微软雅黑" panose="020B0503020204020204" charset="-122"/>
                <a:ea typeface="微软雅黑" panose="020B0503020204020204" charset="-122"/>
                <a:sym typeface="+mn-ea"/>
              </a:rPr>
              <a:t>河南省睡眠医学会主委单位</a:t>
            </a:r>
            <a:endParaRPr lang="zh-CN" altLang="en-US" sz="1000" b="1" dirty="0">
              <a:solidFill>
                <a:srgbClr val="4471C4"/>
              </a:solidFill>
              <a:latin typeface="微软雅黑" panose="020B0503020204020204" charset="-122"/>
              <a:ea typeface="微软雅黑" panose="020B0503020204020204" charset="-122"/>
              <a:sym typeface="+mn-ea"/>
            </a:endParaRPr>
          </a:p>
          <a:p>
            <a:pPr algn="ctr">
              <a:lnSpc>
                <a:spcPct val="150000"/>
              </a:lnSpc>
            </a:pPr>
            <a:r>
              <a:rPr lang="zh-CN" sz="1000" b="1" dirty="0">
                <a:solidFill>
                  <a:srgbClr val="4471C4"/>
                </a:solidFill>
                <a:latin typeface="微软雅黑" panose="020B0503020204020204" charset="-122"/>
                <a:ea typeface="微软雅黑" panose="020B0503020204020204" charset="-122"/>
              </a:rPr>
              <a:t>河南省睡眠医学中心</a:t>
            </a:r>
            <a:endParaRPr lang="zh-CN" sz="1000" b="1" dirty="0">
              <a:solidFill>
                <a:srgbClr val="4471C4"/>
              </a:solidFill>
              <a:latin typeface="微软雅黑" panose="020B0503020204020204" charset="-122"/>
              <a:ea typeface="微软雅黑" panose="020B0503020204020204" charset="-122"/>
            </a:endParaRPr>
          </a:p>
          <a:p>
            <a:pPr algn="ctr">
              <a:lnSpc>
                <a:spcPct val="150000"/>
              </a:lnSpc>
            </a:pPr>
            <a:r>
              <a:rPr lang="zh-CN" sz="1000" b="1" dirty="0">
                <a:solidFill>
                  <a:srgbClr val="4471C4"/>
                </a:solidFill>
                <a:latin typeface="微软雅黑" panose="020B0503020204020204" charset="-122"/>
                <a:ea typeface="微软雅黑" panose="020B0503020204020204" charset="-122"/>
              </a:rPr>
              <a:t>河南省睡眠质控中心</a:t>
            </a:r>
            <a:endParaRPr lang="zh-CN" sz="1000" b="1" dirty="0">
              <a:solidFill>
                <a:srgbClr val="4471C4"/>
              </a:solidFill>
              <a:latin typeface="微软雅黑" panose="020B0503020204020204" charset="-122"/>
              <a:ea typeface="微软雅黑" panose="020B0503020204020204" charset="-122"/>
            </a:endParaRPr>
          </a:p>
          <a:p>
            <a:pPr algn="ctr">
              <a:lnSpc>
                <a:spcPct val="150000"/>
              </a:lnSpc>
            </a:pPr>
            <a:r>
              <a:rPr lang="zh-CN" sz="1000" b="1" dirty="0">
                <a:solidFill>
                  <a:srgbClr val="4471C4"/>
                </a:solidFill>
                <a:latin typeface="微软雅黑" panose="020B0503020204020204" charset="-122"/>
                <a:ea typeface="微软雅黑" panose="020B0503020204020204" charset="-122"/>
              </a:rPr>
              <a:t>河南省睡眠研究中心</a:t>
            </a:r>
            <a:endParaRPr lang="zh-CN" altLang="en-US" sz="1200" b="1" dirty="0">
              <a:solidFill>
                <a:srgbClr val="4471C4"/>
              </a:solidFill>
              <a:latin typeface="微软雅黑" panose="020B0503020204020204" charset="-122"/>
              <a:ea typeface="微软雅黑" panose="020B050302020402020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228600" y="57150"/>
            <a:ext cx="1753235" cy="347980"/>
            <a:chOff x="3591581" y="1728136"/>
            <a:chExt cx="4994197" cy="529126"/>
          </a:xfrm>
        </p:grpSpPr>
        <p:sp>
          <p:nvSpPr>
            <p:cNvPr id="10" name="矩形 9"/>
            <p:cNvSpPr/>
            <p:nvPr>
              <p:custDataLst>
                <p:tags r:id="rId1"/>
              </p:custDataLst>
            </p:nvPr>
          </p:nvSpPr>
          <p:spPr>
            <a:xfrm>
              <a:off x="3591583"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p>
              <a:pPr algn="ctr">
                <a:defRPr/>
              </a:pPr>
              <a:endParaRPr lang="zh-CN" altLang="en-US" sz="1600" kern="0" dirty="0">
                <a:solidFill>
                  <a:sysClr val="window" lastClr="FFFFFF"/>
                </a:solidFill>
                <a:ea typeface="微软雅黑" panose="020B0503020204020204" charset="-122"/>
              </a:endParaRPr>
            </a:p>
          </p:txBody>
        </p:sp>
        <p:sp>
          <p:nvSpPr>
            <p:cNvPr id="11" name="矩形 10"/>
            <p:cNvSpPr/>
            <p:nvPr>
              <p:custDataLst>
                <p:tags r:id="rId2"/>
              </p:custDataLst>
            </p:nvPr>
          </p:nvSpPr>
          <p:spPr>
            <a:xfrm>
              <a:off x="3591581" y="1777379"/>
              <a:ext cx="779608" cy="431605"/>
            </a:xfrm>
            <a:prstGeom prst="rect">
              <a:avLst/>
            </a:prstGeom>
            <a:solidFill>
              <a:schemeClr val="tx2"/>
            </a:solidFill>
            <a:ln w="12700" cap="flat" cmpd="sng" algn="ctr">
              <a:solidFill>
                <a:schemeClr val="tx2"/>
              </a:solidFill>
              <a:prstDash val="solid"/>
            </a:ln>
            <a:effectLst/>
          </p:spPr>
          <p:txBody>
            <a:bodyPr rtlCol="0" anchor="ctr"/>
            <a:p>
              <a:pPr algn="ctr">
                <a:defRPr/>
              </a:pPr>
              <a:r>
                <a:rPr lang="en-US" altLang="zh-CN" sz="1600" kern="0" dirty="0">
                  <a:solidFill>
                    <a:sysClr val="window" lastClr="FFFFFF"/>
                  </a:solidFill>
                  <a:latin typeface="Broadway" panose="04040905080B02020502" pitchFamily="82" charset="0"/>
                  <a:ea typeface="微软雅黑" panose="020B0503020204020204" charset="-122"/>
                </a:rPr>
                <a:t>4</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13" name="TextBox 37"/>
            <p:cNvSpPr txBox="1"/>
            <p:nvPr>
              <p:custDataLst>
                <p:tags r:id="rId3"/>
              </p:custDataLst>
            </p:nvPr>
          </p:nvSpPr>
          <p:spPr>
            <a:xfrm>
              <a:off x="4371189" y="1728136"/>
              <a:ext cx="4214589" cy="529126"/>
            </a:xfrm>
            <a:prstGeom prst="rect">
              <a:avLst/>
            </a:prstGeom>
            <a:noFill/>
          </p:spPr>
          <p:txBody>
            <a:bodyPr wrap="square" rtlCol="0">
              <a:noAutofit/>
            </a:bodyPr>
            <a:p>
              <a:pPr algn="ctr">
                <a:defRPr/>
              </a:pPr>
              <a:r>
                <a:rPr lang="zh-CN" altLang="en-US" sz="1600" b="1" kern="0" dirty="0">
                  <a:solidFill>
                    <a:srgbClr val="1F497D"/>
                  </a:solidFill>
                  <a:latin typeface="微软雅黑" panose="020B0503020204020204" charset="-122"/>
                  <a:ea typeface="微软雅黑" panose="020B0503020204020204" charset="-122"/>
                </a:rPr>
                <a:t>发</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展</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规</a:t>
              </a:r>
              <a:r>
                <a:rPr lang="en-US" altLang="zh-CN" sz="1600" b="1" kern="0" dirty="0">
                  <a:solidFill>
                    <a:srgbClr val="1F497D"/>
                  </a:solidFill>
                  <a:latin typeface="微软雅黑" panose="020B0503020204020204" charset="-122"/>
                  <a:ea typeface="微软雅黑" panose="020B0503020204020204" charset="-122"/>
                </a:rPr>
                <a:t> </a:t>
              </a:r>
              <a:r>
                <a:rPr lang="zh-CN" altLang="en-US" sz="1600" b="1" kern="0" dirty="0">
                  <a:solidFill>
                    <a:srgbClr val="1F497D"/>
                  </a:solidFill>
                  <a:latin typeface="微软雅黑" panose="020B0503020204020204" charset="-122"/>
                  <a:ea typeface="微软雅黑" panose="020B0503020204020204" charset="-122"/>
                </a:rPr>
                <a:t>划</a:t>
              </a:r>
              <a:endParaRPr lang="zh-CN" altLang="en-US" sz="1600" b="1" kern="0" dirty="0">
                <a:solidFill>
                  <a:srgbClr val="1F497D"/>
                </a:solidFill>
                <a:latin typeface="微软雅黑" panose="020B0503020204020204" charset="-122"/>
                <a:ea typeface="微软雅黑" panose="020B0503020204020204" charset="-122"/>
              </a:endParaRPr>
            </a:p>
          </p:txBody>
        </p:sp>
      </p:grpSp>
      <p:pic>
        <p:nvPicPr>
          <p:cNvPr id="4" name="图片 3"/>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tretch>
            <a:fillRect/>
          </a:stretch>
        </p:blipFill>
        <p:spPr>
          <a:xfrm>
            <a:off x="7086600" y="0"/>
            <a:ext cx="1905000" cy="709930"/>
          </a:xfrm>
          <a:prstGeom prst="rect">
            <a:avLst/>
          </a:prstGeom>
        </p:spPr>
      </p:pic>
      <p:pic>
        <p:nvPicPr>
          <p:cNvPr id="5" name="图片 4"/>
          <p:cNvPicPr>
            <a:picLocks noChangeAspect="1"/>
          </p:cNvPicPr>
          <p:nvPr>
            <p:custDataLst>
              <p:tags r:id="rId6"/>
            </p:custDataLst>
          </p:nvPr>
        </p:nvPicPr>
        <p:blipFill>
          <a:blip r:embed="rId7">
            <a:lum bright="-12000"/>
          </a:blip>
          <a:stretch>
            <a:fillRect/>
          </a:stretch>
        </p:blipFill>
        <p:spPr>
          <a:xfrm>
            <a:off x="1126490" y="2990215"/>
            <a:ext cx="6949440" cy="2052320"/>
          </a:xfrm>
          <a:prstGeom prst="rect">
            <a:avLst/>
          </a:prstGeom>
          <a:noFill/>
          <a:ln w="28575" cmpd="dbl">
            <a:solidFill>
              <a:schemeClr val="accent1">
                <a:shade val="50000"/>
              </a:schemeClr>
            </a:solidFill>
            <a:prstDash val="sysDot"/>
          </a:ln>
          <a:effectLst>
            <a:outerShdw blurRad="50800" dist="38100" dir="8100000" algn="tr" rotWithShape="0">
              <a:prstClr val="black">
                <a:alpha val="40000"/>
              </a:prstClr>
            </a:outerShdw>
          </a:effectLst>
          <a:scene3d>
            <a:camera prst="orthographicFront"/>
            <a:lightRig rig="threePt" dir="t"/>
          </a:scene3d>
          <a:sp3d extrusionH="76200">
            <a:extrusionClr>
              <a:srgbClr val="00B050"/>
            </a:extrusionClr>
          </a:sp3d>
        </p:spPr>
      </p:pic>
      <p:pic>
        <p:nvPicPr>
          <p:cNvPr id="12" name="图片 11"/>
          <p:cNvPicPr>
            <a:picLocks noChangeAspect="1"/>
          </p:cNvPicPr>
          <p:nvPr>
            <p:custDataLst>
              <p:tags r:id="rId8"/>
            </p:custDataLst>
          </p:nvPr>
        </p:nvPicPr>
        <p:blipFill>
          <a:blip r:embed="rId9"/>
          <a:stretch>
            <a:fillRect/>
          </a:stretch>
        </p:blipFill>
        <p:spPr>
          <a:xfrm>
            <a:off x="6629400" y="3790950"/>
            <a:ext cx="593090" cy="614680"/>
          </a:xfrm>
          <a:prstGeom prst="rect">
            <a:avLst/>
          </a:prstGeom>
        </p:spPr>
      </p:pic>
      <p:pic>
        <p:nvPicPr>
          <p:cNvPr id="14" name="图片 13"/>
          <p:cNvPicPr>
            <a:picLocks noChangeAspect="1"/>
          </p:cNvPicPr>
          <p:nvPr>
            <p:custDataLst>
              <p:tags r:id="rId10"/>
            </p:custDataLst>
          </p:nvPr>
        </p:nvPicPr>
        <p:blipFill>
          <a:blip r:embed="rId11"/>
          <a:stretch>
            <a:fillRect/>
          </a:stretch>
        </p:blipFill>
        <p:spPr>
          <a:xfrm>
            <a:off x="1023620" y="1200150"/>
            <a:ext cx="7129145" cy="1924050"/>
          </a:xfrm>
          <a:prstGeom prst="rect">
            <a:avLst/>
          </a:prstGeom>
        </p:spPr>
      </p:pic>
      <p:sp>
        <p:nvSpPr>
          <p:cNvPr id="15" name="文本框 14"/>
          <p:cNvSpPr txBox="1"/>
          <p:nvPr/>
        </p:nvSpPr>
        <p:spPr>
          <a:xfrm>
            <a:off x="1313815" y="514350"/>
            <a:ext cx="6380480" cy="706755"/>
          </a:xfrm>
          <a:prstGeom prst="rect">
            <a:avLst/>
          </a:prstGeom>
          <a:noFill/>
        </p:spPr>
        <p:txBody>
          <a:bodyPr wrap="square" rtlCol="0" anchor="t">
            <a:spAutoFit/>
          </a:bodyPr>
          <a:p>
            <a:pPr algn="ctr"/>
            <a:r>
              <a:rPr lang="zh-CN" altLang="en-US" sz="2000" b="1" kern="0" spc="30" dirty="0" smtClean="0">
                <a:solidFill>
                  <a:srgbClr val="0073C3"/>
                </a:solidFill>
                <a:uFillTx/>
                <a:latin typeface="微软雅黑" panose="020B0503020204020204" charset="-122"/>
                <a:ea typeface="微软雅黑" panose="020B0503020204020204" charset="-122"/>
                <a:cs typeface="微软雅黑" panose="020B0503020204020204" charset="-122"/>
              </a:rPr>
              <a:t>建立认知功能减退性疾病的早期预警体系，   </a:t>
            </a:r>
            <a:endParaRPr lang="zh-CN" altLang="en-US" sz="2000" b="1" kern="0" spc="30" dirty="0" smtClean="0">
              <a:solidFill>
                <a:srgbClr val="0073C3"/>
              </a:solidFill>
              <a:uFillTx/>
              <a:latin typeface="微软雅黑" panose="020B0503020204020204" charset="-122"/>
              <a:ea typeface="微软雅黑" panose="020B0503020204020204" charset="-122"/>
              <a:cs typeface="微软雅黑" panose="020B0503020204020204" charset="-122"/>
            </a:endParaRPr>
          </a:p>
          <a:p>
            <a:pPr algn="ctr"/>
            <a:r>
              <a:rPr lang="zh-CN" altLang="en-US" sz="2000" b="1" kern="0" spc="30" dirty="0" smtClean="0">
                <a:solidFill>
                  <a:srgbClr val="0073C3"/>
                </a:solidFill>
                <a:uFillTx/>
                <a:latin typeface="微软雅黑" panose="020B0503020204020204" charset="-122"/>
                <a:ea typeface="微软雅黑" panose="020B0503020204020204" charset="-122"/>
                <a:cs typeface="微软雅黑" panose="020B0503020204020204" charset="-122"/>
              </a:rPr>
              <a:t>开发基于人机智能交互的数字化认知训练综合干预系统</a:t>
            </a:r>
            <a:endParaRPr lang="zh-CN" altLang="en-US" sz="2000" b="1" kern="0" spc="30" dirty="0" smtClean="0">
              <a:solidFill>
                <a:srgbClr val="0073C3"/>
              </a:solidFill>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96874" y="165087"/>
            <a:ext cx="1905001" cy="590366"/>
            <a:chOff x="3779909" y="1777380"/>
            <a:chExt cx="4896547" cy="788420"/>
          </a:xfrm>
        </p:grpSpPr>
        <p:sp>
          <p:nvSpPr>
            <p:cNvPr id="23" name="矩形 22"/>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a:solidFill>
                  <a:sysClr val="window" lastClr="FFFFFF"/>
                </a:solidFill>
                <a:ea typeface="微软雅黑" panose="020B0503020204020204" charset="-122"/>
              </a:endParaRPr>
            </a:p>
          </p:txBody>
        </p:sp>
        <p:sp>
          <p:nvSpPr>
            <p:cNvPr id="24" name="矩形 23"/>
            <p:cNvSpPr/>
            <p:nvPr/>
          </p:nvSpPr>
          <p:spPr>
            <a:xfrm>
              <a:off x="3779909" y="1777380"/>
              <a:ext cx="689631" cy="432048"/>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1</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25" name="TextBox 37"/>
            <p:cNvSpPr txBox="1"/>
            <p:nvPr/>
          </p:nvSpPr>
          <p:spPr>
            <a:xfrm>
              <a:off x="4405174" y="1784847"/>
              <a:ext cx="4078065" cy="780953"/>
            </a:xfrm>
            <a:prstGeom prst="rect">
              <a:avLst/>
            </a:prstGeom>
            <a:noFill/>
          </p:spPr>
          <p:txBody>
            <a:bodyPr wrap="square" rtlCol="0">
              <a:spAutoFit/>
            </a:bodyPr>
            <a:lstStyle/>
            <a:p>
              <a:pPr algn="ctr">
                <a:defRPr/>
              </a:pPr>
              <a:r>
                <a:rPr lang="zh-CN" altLang="en-US" sz="1600" b="1" kern="0" dirty="0">
                  <a:solidFill>
                    <a:srgbClr val="1F497D"/>
                  </a:solidFill>
                  <a:latin typeface="微软雅黑" panose="020B0503020204020204" charset="-122"/>
                  <a:ea typeface="微软雅黑" panose="020B0503020204020204" charset="-122"/>
                </a:rPr>
                <a:t>企 业 介 绍</a:t>
              </a:r>
              <a:endParaRPr lang="zh-CN" altLang="en-US" sz="1600" b="1" kern="0" dirty="0">
                <a:solidFill>
                  <a:srgbClr val="1F497D"/>
                </a:solidFill>
                <a:latin typeface="微软雅黑" panose="020B0503020204020204" charset="-122"/>
                <a:ea typeface="微软雅黑" panose="020B0503020204020204" charset="-122"/>
              </a:endParaRPr>
            </a:p>
            <a:p>
              <a:pPr algn="ctr">
                <a:defRPr/>
              </a:pPr>
              <a:endParaRPr lang="zh-CN" altLang="en-US" sz="1600" b="1" kern="0" dirty="0">
                <a:solidFill>
                  <a:srgbClr val="1F497D"/>
                </a:solidFill>
                <a:latin typeface="微软雅黑" panose="020B0503020204020204" charset="-122"/>
                <a:ea typeface="微软雅黑" panose="020B0503020204020204" charset="-122"/>
              </a:endParaRPr>
            </a:p>
          </p:txBody>
        </p:sp>
      </p:grpSp>
      <p:sp>
        <p:nvSpPr>
          <p:cNvPr id="3" name="文本框 2"/>
          <p:cNvSpPr txBox="1"/>
          <p:nvPr/>
        </p:nvSpPr>
        <p:spPr>
          <a:xfrm>
            <a:off x="533400" y="742950"/>
            <a:ext cx="7573645" cy="878840"/>
          </a:xfrm>
          <a:prstGeom prst="rect">
            <a:avLst/>
          </a:prstGeom>
          <a:noFill/>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oAutofit/>
          </a:bodyPr>
          <a:lstStyle/>
          <a:p>
            <a:pPr indent="355600">
              <a:lnSpc>
                <a:spcPct val="130000"/>
              </a:lnSpc>
            </a:pPr>
            <a:r>
              <a:rPr lang="en-US" altLang="zh-CN" sz="1600" b="1" dirty="0">
                <a:solidFill>
                  <a:schemeClr val="tx2">
                    <a:lumMod val="60000"/>
                    <a:lumOff val="40000"/>
                  </a:schemeClr>
                </a:solidFill>
                <a:cs typeface="Arial" panose="020B0604020202020204" pitchFamily="34" charset="0"/>
                <a:sym typeface="+mn-ea"/>
              </a:rPr>
              <a:t>    </a:t>
            </a:r>
            <a:r>
              <a:rPr lang="zh-CN" sz="1600" b="1" dirty="0">
                <a:solidFill>
                  <a:schemeClr val="accent1">
                    <a:lumMod val="75000"/>
                  </a:schemeClr>
                </a:solidFill>
                <a:cs typeface="Arial" panose="020B0604020202020204" pitchFamily="34" charset="0"/>
                <a:sym typeface="+mn-ea"/>
              </a:rPr>
              <a:t>洛阳康贝生物工程有限公司成立于 2001 年，</a:t>
            </a:r>
            <a:endParaRPr lang="zh-CN" sz="1600" b="1" dirty="0">
              <a:solidFill>
                <a:schemeClr val="accent1">
                  <a:lumMod val="75000"/>
                </a:schemeClr>
              </a:solidFill>
              <a:cs typeface="Arial" panose="020B0604020202020204" pitchFamily="34" charset="0"/>
            </a:endParaRPr>
          </a:p>
          <a:p>
            <a:pPr indent="355600">
              <a:lnSpc>
                <a:spcPct val="130000"/>
              </a:lnSpc>
            </a:pPr>
            <a:r>
              <a:rPr lang="en-US" altLang="zh-CN" sz="1600" b="1" dirty="0">
                <a:solidFill>
                  <a:schemeClr val="accent1">
                    <a:lumMod val="75000"/>
                  </a:schemeClr>
                </a:solidFill>
                <a:cs typeface="Arial" panose="020B0604020202020204" pitchFamily="34" charset="0"/>
                <a:sym typeface="+mn-ea"/>
              </a:rPr>
              <a:t>             </a:t>
            </a:r>
            <a:r>
              <a:rPr lang="zh-CN" sz="1600" b="1" dirty="0">
                <a:solidFill>
                  <a:schemeClr val="accent1">
                    <a:lumMod val="75000"/>
                  </a:schemeClr>
                </a:solidFill>
                <a:cs typeface="Arial" panose="020B0604020202020204" pitchFamily="34" charset="0"/>
                <a:sym typeface="+mn-ea"/>
              </a:rPr>
              <a:t>是一家专注非侵入性脑神经功能调控</a:t>
            </a:r>
            <a:r>
              <a:rPr lang="en-US" sz="1600" b="1" dirty="0">
                <a:solidFill>
                  <a:schemeClr val="accent1">
                    <a:lumMod val="75000"/>
                  </a:schemeClr>
                </a:solidFill>
                <a:latin typeface="Arial" panose="020B0604020202020204" pitchFamily="34" charset="0"/>
                <a:sym typeface="+mn-ea"/>
              </a:rPr>
              <a:t>23</a:t>
            </a:r>
            <a:r>
              <a:rPr lang="zh-CN" sz="1600" b="1" dirty="0">
                <a:solidFill>
                  <a:schemeClr val="accent1">
                    <a:lumMod val="75000"/>
                  </a:schemeClr>
                </a:solidFill>
                <a:cs typeface="Arial" panose="020B0604020202020204" pitchFamily="34" charset="0"/>
                <a:sym typeface="+mn-ea"/>
              </a:rPr>
              <a:t>年的专业医疗设备生产企业</a:t>
            </a:r>
            <a:endParaRPr lang="zh-CN" altLang="zh-CN" sz="1600" b="1" dirty="0">
              <a:solidFill>
                <a:schemeClr val="accent1">
                  <a:lumMod val="75000"/>
                </a:schemeClr>
              </a:solidFill>
              <a:cs typeface="Arial" panose="020B0604020202020204" pitchFamily="34" charset="0"/>
              <a:sym typeface="+mn-ea"/>
            </a:endParaRPr>
          </a:p>
        </p:txBody>
      </p:sp>
      <p:sp>
        <p:nvSpPr>
          <p:cNvPr id="8" name="文本框 7"/>
          <p:cNvSpPr txBox="1"/>
          <p:nvPr/>
        </p:nvSpPr>
        <p:spPr>
          <a:xfrm>
            <a:off x="8820785" y="2340610"/>
            <a:ext cx="3048000" cy="368300"/>
          </a:xfrm>
          <a:prstGeom prst="rect">
            <a:avLst/>
          </a:prstGeom>
          <a:noFill/>
        </p:spPr>
        <p:txBody>
          <a:bodyPr wrap="square" rtlCol="0">
            <a:spAutoFit/>
          </a:bodyPr>
          <a:lstStyle/>
          <a:p>
            <a:endParaRPr lang="zh-CN" altLang="en-US"/>
          </a:p>
        </p:txBody>
      </p:sp>
      <p:sp>
        <p:nvSpPr>
          <p:cNvPr id="37" name="文本框 36"/>
          <p:cNvSpPr txBox="1"/>
          <p:nvPr/>
        </p:nvSpPr>
        <p:spPr>
          <a:xfrm>
            <a:off x="8153086" y="2695432"/>
            <a:ext cx="766759" cy="421045"/>
          </a:xfrm>
          <a:prstGeom prst="rect">
            <a:avLst/>
          </a:prstGeom>
          <a:noFill/>
          <a:ln w="9525">
            <a:noFill/>
          </a:ln>
        </p:spPr>
        <p:txBody>
          <a:bodyPr wrap="square">
            <a:noAutofit/>
          </a:bodyPr>
          <a:lstStyle/>
          <a:p>
            <a:r>
              <a:rPr lang="zh-CN" altLang="en-US" sz="1200" b="1" kern="100" dirty="0">
                <a:effectLst/>
                <a:latin typeface="等线 Light" panose="02010600030101010101" pitchFamily="2" charset="-122"/>
                <a:ea typeface="等线 Light" panose="02010600030101010101" pitchFamily="2" charset="-122"/>
                <a:cs typeface="仿宋" panose="02010609060101010101" pitchFamily="49" charset="-122"/>
              </a:rPr>
              <a:t> </a:t>
            </a:r>
            <a:endParaRPr lang="zh-CN" altLang="en-US" sz="700" b="1" dirty="0">
              <a:solidFill>
                <a:schemeClr val="tx2"/>
              </a:solidFill>
              <a:latin typeface="等线 Light" panose="02010600030101010101" pitchFamily="2" charset="-122"/>
              <a:ea typeface="等线 Light" panose="02010600030101010101" pitchFamily="2" charset="-122"/>
              <a:cs typeface="Arial" panose="020B0604020202020204" pitchFamily="34" charset="0"/>
            </a:endParaRPr>
          </a:p>
        </p:txBody>
      </p:sp>
      <p:pic>
        <p:nvPicPr>
          <p:cNvPr id="6" name="图片 5"/>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
        <p:nvSpPr>
          <p:cNvPr id="2" name="object 16"/>
          <p:cNvSpPr txBox="1"/>
          <p:nvPr>
            <p:custDataLst>
              <p:tags r:id="rId2"/>
            </p:custDataLst>
          </p:nvPr>
        </p:nvSpPr>
        <p:spPr>
          <a:xfrm>
            <a:off x="533400" y="1733550"/>
            <a:ext cx="7487285" cy="1900555"/>
          </a:xfrm>
          <a:prstGeom prst="rect">
            <a:avLst/>
          </a:prstGeom>
        </p:spPr>
        <p:txBody>
          <a:bodyPr vert="horz" wrap="square" lIns="0" tIns="46355" rIns="0" bIns="0" rtlCol="0">
            <a:noAutofit/>
          </a:bodyPr>
          <a:p>
            <a:pPr marL="12700" indent="0">
              <a:lnSpc>
                <a:spcPct val="140000"/>
              </a:lnSpc>
              <a:spcBef>
                <a:spcPts val="365"/>
              </a:spcBef>
              <a:buFont typeface="Wingdings" panose="05000000000000000000"/>
              <a:buNone/>
              <a:tabLst>
                <a:tab pos="298450" algn="l"/>
              </a:tabLst>
            </a:pPr>
            <a:r>
              <a:rPr lang="zh-CN" altLang="en-US" sz="1400" b="1" dirty="0">
                <a:solidFill>
                  <a:schemeClr val="tx2"/>
                </a:solidFill>
                <a:latin typeface="+mj-ea"/>
                <a:ea typeface="+mj-ea"/>
                <a:cs typeface="宋体" panose="02010600030101010101" pitchFamily="2" charset="-122"/>
              </a:rPr>
              <a:t>王金伟简介：</a:t>
            </a:r>
            <a:endParaRPr lang="zh-CN" altLang="en-US" sz="1400" b="1" dirty="0">
              <a:solidFill>
                <a:schemeClr val="tx2"/>
              </a:solidFill>
              <a:latin typeface="+mj-ea"/>
              <a:ea typeface="+mj-ea"/>
              <a:cs typeface="宋体" panose="02010600030101010101" pitchFamily="2" charset="-122"/>
            </a:endParaRPr>
          </a:p>
          <a:p>
            <a:pPr marL="298450" indent="-285750">
              <a:lnSpc>
                <a:spcPct val="140000"/>
              </a:lnSpc>
              <a:spcBef>
                <a:spcPts val="365"/>
              </a:spcBef>
              <a:buFont typeface="Wingdings" panose="05000000000000000000" charset="0"/>
              <a:buChar char="u"/>
              <a:tabLst>
                <a:tab pos="298450" algn="l"/>
              </a:tabLst>
            </a:pPr>
            <a:r>
              <a:rPr lang="zh-CN" altLang="en-US" sz="1300" dirty="0">
                <a:solidFill>
                  <a:schemeClr val="tx2"/>
                </a:solidFill>
                <a:latin typeface="+mj-ea"/>
                <a:ea typeface="+mj-ea"/>
                <a:cs typeface="宋体" panose="02010600030101010101" pitchFamily="2" charset="-122"/>
              </a:rPr>
              <a:t>郑州大学 医学院（原河南医科大学） 临床医学系</a:t>
            </a:r>
            <a:r>
              <a:rPr lang="en-US" altLang="zh-CN" sz="1300" spc="-5" dirty="0">
                <a:solidFill>
                  <a:schemeClr val="tx2"/>
                </a:solidFill>
                <a:latin typeface="+mj-ea"/>
                <a:ea typeface="+mj-ea"/>
                <a:cs typeface="宋体" panose="02010600030101010101" pitchFamily="2" charset="-122"/>
              </a:rPr>
              <a:t> 1993-1998</a:t>
            </a:r>
            <a:endParaRPr lang="en-US" altLang="zh-CN" sz="1300" spc="-5" dirty="0">
              <a:solidFill>
                <a:schemeClr val="tx2"/>
              </a:solidFill>
              <a:latin typeface="+mj-ea"/>
              <a:ea typeface="+mj-ea"/>
              <a:cs typeface="宋体" panose="02010600030101010101" pitchFamily="2" charset="-122"/>
            </a:endParaRPr>
          </a:p>
          <a:p>
            <a:pPr marL="298450" indent="-285750">
              <a:lnSpc>
                <a:spcPct val="140000"/>
              </a:lnSpc>
              <a:spcBef>
                <a:spcPts val="365"/>
              </a:spcBef>
              <a:buFont typeface="Wingdings" panose="05000000000000000000" charset="0"/>
              <a:buChar char="u"/>
              <a:tabLst>
                <a:tab pos="298450" algn="l"/>
              </a:tabLst>
            </a:pPr>
            <a:r>
              <a:rPr lang="en-US" altLang="zh-CN" sz="1300" spc="-5" dirty="0">
                <a:solidFill>
                  <a:schemeClr val="tx2"/>
                </a:solidFill>
                <a:latin typeface="+mj-ea"/>
                <a:ea typeface="+mj-ea"/>
                <a:cs typeface="宋体" panose="02010600030101010101" pitchFamily="2" charset="-122"/>
              </a:rPr>
              <a:t>25</a:t>
            </a:r>
            <a:r>
              <a:rPr lang="zh-CN" altLang="en-US" sz="1300" dirty="0">
                <a:solidFill>
                  <a:schemeClr val="tx2"/>
                </a:solidFill>
                <a:latin typeface="+mj-ea"/>
                <a:ea typeface="+mj-ea"/>
                <a:cs typeface="宋体" panose="02010600030101010101" pitchFamily="2" charset="-122"/>
              </a:rPr>
              <a:t>年医疗营销经验</a:t>
            </a:r>
            <a:endParaRPr lang="zh-CN" altLang="en-US" sz="1300" dirty="0">
              <a:solidFill>
                <a:schemeClr val="tx2"/>
              </a:solidFill>
              <a:latin typeface="+mj-ea"/>
              <a:ea typeface="+mj-ea"/>
              <a:cs typeface="宋体" panose="02010600030101010101" pitchFamily="2" charset="-122"/>
            </a:endParaRPr>
          </a:p>
          <a:p>
            <a:pPr marL="298450" marR="5080" indent="-285750">
              <a:lnSpc>
                <a:spcPct val="140000"/>
              </a:lnSpc>
              <a:spcBef>
                <a:spcPts val="70"/>
              </a:spcBef>
              <a:buFont typeface="Wingdings" panose="05000000000000000000"/>
              <a:buChar char=""/>
              <a:tabLst>
                <a:tab pos="298450" algn="l"/>
              </a:tabLst>
            </a:pPr>
            <a:r>
              <a:rPr lang="zh-CN" altLang="en-US" sz="1300" dirty="0">
                <a:solidFill>
                  <a:schemeClr val="tx2"/>
                </a:solidFill>
                <a:latin typeface="+mj-ea"/>
                <a:ea typeface="+mj-ea"/>
                <a:cs typeface="宋体" panose="02010600030101010101" pitchFamily="2" charset="-122"/>
              </a:rPr>
              <a:t>曾</a:t>
            </a:r>
            <a:r>
              <a:rPr lang="zh-CN" altLang="en-US" sz="1300" spc="5" dirty="0">
                <a:solidFill>
                  <a:schemeClr val="tx2"/>
                </a:solidFill>
                <a:latin typeface="+mj-ea"/>
                <a:ea typeface="+mj-ea"/>
                <a:cs typeface="宋体" panose="02010600030101010101" pitchFamily="2" charset="-122"/>
              </a:rPr>
              <a:t>服务外资医疗</a:t>
            </a:r>
            <a:r>
              <a:rPr lang="en-US" altLang="zh-CN" sz="1300" spc="5" dirty="0">
                <a:solidFill>
                  <a:schemeClr val="tx2"/>
                </a:solidFill>
                <a:latin typeface="+mj-ea"/>
                <a:ea typeface="+mj-ea"/>
                <a:cs typeface="宋体" panose="02010600030101010101" pitchFamily="2" charset="-122"/>
              </a:rPr>
              <a:t>18</a:t>
            </a:r>
            <a:r>
              <a:rPr lang="zh-CN" altLang="en-US" sz="1300" spc="5" dirty="0">
                <a:solidFill>
                  <a:schemeClr val="tx2"/>
                </a:solidFill>
                <a:latin typeface="+mj-ea"/>
                <a:ea typeface="+mj-ea"/>
                <a:cs typeface="宋体" panose="02010600030101010101" pitchFamily="2" charset="-122"/>
              </a:rPr>
              <a:t>年（美国礼来制药、美国强生医疗器材、</a:t>
            </a:r>
            <a:r>
              <a:rPr lang="en-US" altLang="zh-CN" sz="1300" spc="5" dirty="0">
                <a:solidFill>
                  <a:schemeClr val="tx2"/>
                </a:solidFill>
                <a:latin typeface="+mj-ea"/>
                <a:ea typeface="+mj-ea"/>
                <a:cs typeface="宋体" panose="02010600030101010101" pitchFamily="2" charset="-122"/>
              </a:rPr>
              <a:t>BD</a:t>
            </a:r>
            <a:r>
              <a:rPr lang="zh-CN" altLang="en-US" sz="1300" spc="5" dirty="0">
                <a:solidFill>
                  <a:schemeClr val="tx2"/>
                </a:solidFill>
                <a:latin typeface="+mj-ea"/>
                <a:ea typeface="+mj-ea"/>
                <a:cs typeface="宋体" panose="02010600030101010101" pitchFamily="2" charset="-122"/>
              </a:rPr>
              <a:t>医疗器材）直至担任全国销售经理</a:t>
            </a:r>
            <a:endParaRPr lang="zh-CN" altLang="en-US" sz="1300" spc="5" dirty="0">
              <a:solidFill>
                <a:schemeClr val="tx2"/>
              </a:solidFill>
              <a:latin typeface="+mj-ea"/>
              <a:ea typeface="+mj-ea"/>
              <a:cs typeface="宋体" panose="02010600030101010101" pitchFamily="2" charset="-122"/>
            </a:endParaRPr>
          </a:p>
          <a:p>
            <a:pPr marL="298450" marR="5080" indent="-285750">
              <a:lnSpc>
                <a:spcPct val="140000"/>
              </a:lnSpc>
              <a:spcBef>
                <a:spcPts val="70"/>
              </a:spcBef>
              <a:buFont typeface="Wingdings" panose="05000000000000000000"/>
              <a:buChar char=""/>
              <a:tabLst>
                <a:tab pos="298450" algn="l"/>
              </a:tabLst>
            </a:pPr>
            <a:r>
              <a:rPr lang="zh-CN" altLang="en-US" sz="1300" spc="5" dirty="0">
                <a:solidFill>
                  <a:schemeClr val="tx2"/>
                </a:solidFill>
                <a:latin typeface="+mj-ea"/>
                <a:ea typeface="+mj-ea"/>
                <a:cs typeface="宋体" panose="02010600030101010101" pitchFamily="2" charset="-122"/>
              </a:rPr>
              <a:t>曾服务</a:t>
            </a:r>
            <a:r>
              <a:rPr lang="zh-CN" altLang="en-US" sz="1300" dirty="0">
                <a:solidFill>
                  <a:schemeClr val="tx2"/>
                </a:solidFill>
                <a:latin typeface="+mj-ea"/>
                <a:ea typeface="+mj-ea"/>
                <a:cs typeface="宋体" panose="02010600030101010101" pitchFamily="2" charset="-122"/>
              </a:rPr>
              <a:t>创业公司</a:t>
            </a:r>
            <a:r>
              <a:rPr lang="zh-CN" altLang="en-US" sz="1300" dirty="0">
                <a:solidFill>
                  <a:schemeClr val="tx2"/>
                </a:solidFill>
                <a:highlight>
                  <a:srgbClr val="FFFF00"/>
                </a:highlight>
                <a:latin typeface="+mj-ea"/>
                <a:ea typeface="+mj-ea"/>
                <a:cs typeface="宋体" panose="02010600030101010101" pitchFamily="2" charset="-122"/>
              </a:rPr>
              <a:t>六六</a:t>
            </a:r>
            <a:r>
              <a:rPr lang="zh-CN" altLang="en-US" sz="1300" spc="5" dirty="0">
                <a:solidFill>
                  <a:schemeClr val="tx2"/>
                </a:solidFill>
                <a:highlight>
                  <a:srgbClr val="FFFF00"/>
                </a:highlight>
                <a:latin typeface="+mj-ea"/>
                <a:ea typeface="+mj-ea"/>
                <a:cs typeface="宋体" panose="02010600030101010101" pitchFamily="2" charset="-122"/>
              </a:rPr>
              <a:t>脑脑科学研究公司</a:t>
            </a:r>
            <a:r>
              <a:rPr lang="zh-CN" altLang="en-US" sz="1300" spc="5" dirty="0">
                <a:solidFill>
                  <a:schemeClr val="tx2"/>
                </a:solidFill>
                <a:latin typeface="+mj-ea"/>
                <a:ea typeface="+mj-ea"/>
                <a:cs typeface="宋体" panose="02010600030101010101" pitchFamily="2" charset="-122"/>
              </a:rPr>
              <a:t>（美国的对标企业Lumosity）</a:t>
            </a:r>
            <a:r>
              <a:rPr lang="en-US" altLang="zh-CN" sz="1300" spc="5" dirty="0">
                <a:solidFill>
                  <a:schemeClr val="tx2"/>
                </a:solidFill>
                <a:latin typeface="+mj-ea"/>
                <a:ea typeface="+mj-ea"/>
                <a:cs typeface="宋体" panose="02010600030101010101" pitchFamily="2" charset="-122"/>
              </a:rPr>
              <a:t>1</a:t>
            </a:r>
            <a:r>
              <a:rPr lang="zh-CN" altLang="en-US" sz="1300" spc="5" dirty="0">
                <a:solidFill>
                  <a:schemeClr val="tx2"/>
                </a:solidFill>
                <a:latin typeface="+mj-ea"/>
                <a:ea typeface="+mj-ea"/>
                <a:cs typeface="宋体" panose="02010600030101010101" pitchFamily="2" charset="-122"/>
              </a:rPr>
              <a:t>年，合伙人，任职全国营销经理，负责全国营销工作。</a:t>
            </a:r>
            <a:endParaRPr lang="zh-CN" altLang="en-US" sz="1300" spc="5" dirty="0">
              <a:solidFill>
                <a:schemeClr val="tx2"/>
              </a:solidFill>
              <a:latin typeface="+mj-ea"/>
              <a:ea typeface="+mj-ea"/>
              <a:cs typeface="宋体" panose="02010600030101010101" pitchFamily="2" charset="-122"/>
            </a:endParaRPr>
          </a:p>
          <a:p>
            <a:pPr marL="298450" marR="5080" indent="-285750">
              <a:lnSpc>
                <a:spcPct val="140000"/>
              </a:lnSpc>
              <a:spcBef>
                <a:spcPts val="70"/>
              </a:spcBef>
              <a:buFont typeface="Wingdings" panose="05000000000000000000"/>
              <a:buChar char=""/>
              <a:tabLst>
                <a:tab pos="298450" algn="l"/>
              </a:tabLst>
            </a:pPr>
            <a:r>
              <a:rPr lang="en-US" altLang="zh-CN" sz="1300" spc="5" dirty="0">
                <a:solidFill>
                  <a:schemeClr val="tx2"/>
                </a:solidFill>
                <a:latin typeface="+mj-ea"/>
                <a:ea typeface="+mj-ea"/>
                <a:cs typeface="宋体" panose="02010600030101010101" pitchFamily="2" charset="-122"/>
              </a:rPr>
              <a:t>2018</a:t>
            </a:r>
            <a:r>
              <a:rPr lang="zh-CN" altLang="en-US" sz="1300" spc="5" dirty="0">
                <a:solidFill>
                  <a:schemeClr val="tx2"/>
                </a:solidFill>
                <a:latin typeface="+mj-ea"/>
                <a:ea typeface="+mj-ea"/>
                <a:cs typeface="宋体" panose="02010600030101010101" pitchFamily="2" charset="-122"/>
              </a:rPr>
              <a:t>年</a:t>
            </a:r>
            <a:r>
              <a:rPr lang="en-US" altLang="zh-CN" sz="1300" spc="5" dirty="0">
                <a:solidFill>
                  <a:schemeClr val="tx2"/>
                </a:solidFill>
                <a:latin typeface="+mj-ea"/>
                <a:ea typeface="+mj-ea"/>
                <a:cs typeface="宋体" panose="02010600030101010101" pitchFamily="2" charset="-122"/>
              </a:rPr>
              <a:t>5</a:t>
            </a:r>
            <a:r>
              <a:rPr lang="zh-CN" altLang="en-US" sz="1300" spc="5" dirty="0">
                <a:solidFill>
                  <a:schemeClr val="tx2"/>
                </a:solidFill>
                <a:latin typeface="+mj-ea"/>
                <a:ea typeface="+mj-ea"/>
                <a:cs typeface="宋体" panose="02010600030101010101" pitchFamily="2" charset="-122"/>
              </a:rPr>
              <a:t>月，洛</a:t>
            </a:r>
            <a:r>
              <a:rPr lang="zh-CN" altLang="en-US" sz="1300" dirty="0">
                <a:solidFill>
                  <a:schemeClr val="tx2"/>
                </a:solidFill>
                <a:latin typeface="+mj-ea"/>
                <a:ea typeface="+mj-ea"/>
                <a:cs typeface="宋体" panose="02010600030101010101" pitchFamily="2" charset="-122"/>
              </a:rPr>
              <a:t>阳康贝生物工程公</a:t>
            </a:r>
            <a:r>
              <a:rPr lang="zh-CN" altLang="en-US" sz="1300" spc="5" dirty="0">
                <a:solidFill>
                  <a:schemeClr val="tx2"/>
                </a:solidFill>
                <a:latin typeface="+mj-ea"/>
                <a:ea typeface="+mj-ea"/>
                <a:cs typeface="宋体" panose="02010600030101010101" pitchFamily="2" charset="-122"/>
              </a:rPr>
              <a:t>司</a:t>
            </a:r>
            <a:r>
              <a:rPr lang="zh-CN" altLang="en-US" sz="1300" spc="5" dirty="0">
                <a:solidFill>
                  <a:schemeClr val="tx2"/>
                </a:solidFill>
                <a:latin typeface="+mj-ea"/>
                <a:ea typeface="+mj-ea"/>
                <a:cs typeface="宋体" panose="02010600030101010101" pitchFamily="2" charset="-122"/>
                <a:sym typeface="+mn-ea"/>
              </a:rPr>
              <a:t>创业至今</a:t>
            </a:r>
            <a:endParaRPr lang="zh-CN" altLang="en-US" sz="1300" spc="5" dirty="0">
              <a:solidFill>
                <a:schemeClr val="tx2"/>
              </a:solidFill>
              <a:latin typeface="+mj-ea"/>
              <a:ea typeface="+mj-ea"/>
              <a:cs typeface="宋体" panose="02010600030101010101" pitchFamily="2" charset="-122"/>
              <a:sym typeface="+mn-ea"/>
            </a:endParaRPr>
          </a:p>
        </p:txBody>
      </p:sp>
      <p:pic>
        <p:nvPicPr>
          <p:cNvPr id="4" name="图片 3"/>
          <p:cNvPicPr>
            <a:picLocks noChangeAspect="1"/>
          </p:cNvPicPr>
          <p:nvPr/>
        </p:nvPicPr>
        <p:blipFill>
          <a:blip r:embed="rId3"/>
          <a:stretch>
            <a:fillRect/>
          </a:stretch>
        </p:blipFill>
        <p:spPr>
          <a:xfrm>
            <a:off x="4267200" y="3257550"/>
            <a:ext cx="4464050" cy="17056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703486" y="857392"/>
            <a:ext cx="6686009" cy="346226"/>
          </a:xfrm>
          <a:prstGeom prst="rect">
            <a:avLst/>
          </a:prstGeom>
          <a:solidFill>
            <a:schemeClr val="tx2"/>
          </a:solidFill>
          <a:ln>
            <a:noFill/>
          </a:ln>
          <a:scene3d>
            <a:camera prst="orthographicFront"/>
            <a:lightRig rig="threePt" dir="t"/>
          </a:scene3d>
          <a:sp3d>
            <a:bevelT/>
          </a:sp3d>
        </p:spPr>
        <p:txBody>
          <a:bodyPr wrap="square" lIns="68559" tIns="34279" rIns="68559" bIns="34279">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spcBef>
                <a:spcPct val="0"/>
              </a:spcBef>
              <a:buNone/>
            </a:pPr>
            <a:r>
              <a:rPr lang="zh-CN" altLang="en-US" sz="1800" b="1" dirty="0">
                <a:solidFill>
                  <a:schemeClr val="bg1"/>
                </a:solidFill>
                <a:latin typeface="仿宋" panose="02010609060101010101" pitchFamily="49" charset="-122"/>
                <a:ea typeface="仿宋" panose="02010609060101010101" pitchFamily="49" charset="-122"/>
                <a:cs typeface="Arial" panose="020B0604020202020204" pitchFamily="34" charset="0"/>
              </a:rPr>
              <a:t>希望我们共同点亮更多脑功能患者的那盏灯 </a:t>
            </a:r>
            <a:endParaRPr lang="zh-CN" altLang="en-US" sz="1800" b="1" dirty="0">
              <a:solidFill>
                <a:schemeClr val="bg1"/>
              </a:solidFill>
              <a:latin typeface="仿宋" panose="02010609060101010101" pitchFamily="49" charset="-122"/>
              <a:ea typeface="仿宋" panose="02010609060101010101" pitchFamily="49" charset="-122"/>
              <a:cs typeface="Arial" panose="020B0604020202020204" pitchFamily="34" charset="0"/>
            </a:endParaRPr>
          </a:p>
        </p:txBody>
      </p:sp>
      <p:pic>
        <p:nvPicPr>
          <p:cNvPr id="6" name="图片 5" descr="2c7cc467a23de86a38ba1496ea4961e37281"/>
          <p:cNvPicPr>
            <a:picLocks noChangeAspect="1"/>
          </p:cNvPicPr>
          <p:nvPr/>
        </p:nvPicPr>
        <p:blipFill>
          <a:blip r:embed="rId1"/>
          <a:stretch>
            <a:fillRect/>
          </a:stretch>
        </p:blipFill>
        <p:spPr>
          <a:xfrm>
            <a:off x="722034" y="1536472"/>
            <a:ext cx="2744370" cy="2062143"/>
          </a:xfrm>
          <a:prstGeom prst="rect">
            <a:avLst/>
          </a:prstGeom>
        </p:spPr>
      </p:pic>
      <p:pic>
        <p:nvPicPr>
          <p:cNvPr id="7" name="图片 6"/>
          <p:cNvPicPr>
            <a:picLocks noChangeAspect="1"/>
          </p:cNvPicPr>
          <p:nvPr/>
        </p:nvPicPr>
        <p:blipFill>
          <a:blip r:embed="rId2"/>
          <a:stretch>
            <a:fillRect/>
          </a:stretch>
        </p:blipFill>
        <p:spPr>
          <a:xfrm>
            <a:off x="4540507" y="1639580"/>
            <a:ext cx="2848988" cy="1959035"/>
          </a:xfrm>
          <a:prstGeom prst="rect">
            <a:avLst/>
          </a:prstGeom>
        </p:spPr>
      </p:pic>
      <p:grpSp>
        <p:nvGrpSpPr>
          <p:cNvPr id="5" name="组合 4"/>
          <p:cNvGrpSpPr/>
          <p:nvPr/>
        </p:nvGrpSpPr>
        <p:grpSpPr>
          <a:xfrm>
            <a:off x="703486" y="331449"/>
            <a:ext cx="1752600" cy="348268"/>
            <a:chOff x="3779912" y="1777380"/>
            <a:chExt cx="4896544" cy="464652"/>
          </a:xfrm>
        </p:grpSpPr>
        <p:sp>
          <p:nvSpPr>
            <p:cNvPr id="8" name="矩形 7"/>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9" name="矩形 8"/>
            <p:cNvSpPr/>
            <p:nvPr/>
          </p:nvSpPr>
          <p:spPr>
            <a:xfrm>
              <a:off x="3779912" y="1777380"/>
              <a:ext cx="668017" cy="432075"/>
            </a:xfrm>
            <a:prstGeom prst="rect">
              <a:avLst/>
            </a:prstGeom>
            <a:solidFill>
              <a:schemeClr val="tx2"/>
            </a:solidFill>
            <a:ln w="12700" cap="flat" cmpd="sng" algn="ctr">
              <a:solidFill>
                <a:schemeClr val="tx2"/>
              </a:solidFill>
              <a:prstDash val="solid"/>
            </a:ln>
            <a:effectLst/>
          </p:spPr>
          <p:txBody>
            <a:bodyPr rtlCol="0" anchor="ctr"/>
            <a:lstStyle/>
            <a:p>
              <a:pPr algn="ctr">
                <a:buClrTx/>
                <a:buSzTx/>
                <a:buFontTx/>
                <a:defRPr/>
              </a:pPr>
              <a:r>
                <a:rPr lang="en-US" altLang="zh-CN" sz="1600" kern="0" dirty="0">
                  <a:solidFill>
                    <a:sysClr val="window" lastClr="FFFFFF"/>
                  </a:solidFill>
                  <a:latin typeface="Broadway" panose="04040905080B02020502" pitchFamily="82" charset="0"/>
                  <a:ea typeface="微软雅黑" panose="020B0503020204020204" charset="-122"/>
                </a:rPr>
                <a:t>5</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18" name="TextBox 37"/>
            <p:cNvSpPr txBox="1"/>
            <p:nvPr/>
          </p:nvSpPr>
          <p:spPr>
            <a:xfrm>
              <a:off x="4382369" y="1790340"/>
              <a:ext cx="4294087" cy="451692"/>
            </a:xfrm>
            <a:prstGeom prst="rect">
              <a:avLst/>
            </a:prstGeom>
            <a:noFill/>
          </p:spPr>
          <p:txBody>
            <a:bodyPr wrap="square" rtlCol="0">
              <a:spAutoFit/>
            </a:bodyPr>
            <a:lstStyle/>
            <a:p>
              <a:pPr algn="ctr">
                <a:defRPr/>
              </a:pPr>
              <a:r>
                <a:rPr lang="zh-CN" altLang="en-US" sz="1600" b="1" kern="0" dirty="0">
                  <a:solidFill>
                    <a:srgbClr val="1F497D"/>
                  </a:solidFill>
                  <a:latin typeface="微软雅黑" panose="020B0503020204020204" charset="-122"/>
                  <a:ea typeface="微软雅黑" panose="020B0503020204020204" charset="-122"/>
                </a:rPr>
                <a:t>趋 势与 期 望</a:t>
              </a:r>
              <a:endParaRPr lang="zh-CN" altLang="en-US" sz="1600" b="1" kern="0" dirty="0">
                <a:solidFill>
                  <a:srgbClr val="1F497D"/>
                </a:solidFill>
                <a:latin typeface="微软雅黑" panose="020B0503020204020204" charset="-122"/>
                <a:ea typeface="微软雅黑" panose="020B0503020204020204" charset="-122"/>
              </a:endParaRPr>
            </a:p>
          </p:txBody>
        </p:sp>
      </p:grpSp>
      <p:pic>
        <p:nvPicPr>
          <p:cNvPr id="11" name="图片 10" descr="图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3589" y="2876550"/>
            <a:ext cx="986918" cy="662659"/>
          </a:xfrm>
          <a:prstGeom prst="rect">
            <a:avLst/>
          </a:prstGeom>
        </p:spPr>
      </p:pic>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7959" y="655425"/>
            <a:ext cx="6757670" cy="259045"/>
          </a:xfrm>
          <a:prstGeom prst="rect">
            <a:avLst/>
          </a:prstGeom>
        </p:spPr>
        <p:txBody>
          <a:bodyPr vert="horz" wrap="square" lIns="0" tIns="12700" rIns="0" bIns="0" rtlCol="0">
            <a:spAutoFit/>
          </a:bodyPr>
          <a:lstStyle/>
          <a:p>
            <a:pPr algn="l" defTabSz="914400">
              <a:lnSpc>
                <a:spcPct val="100000"/>
              </a:lnSpc>
              <a:spcBef>
                <a:spcPts val="100"/>
              </a:spcBef>
              <a:buClrTx/>
              <a:buSzTx/>
            </a:pPr>
            <a:r>
              <a:rPr lang="zh-CN" altLang="en-US" sz="1600" b="1" kern="1200" dirty="0">
                <a:solidFill>
                  <a:schemeClr val="tx2"/>
                </a:solidFill>
                <a:ea typeface="微软雅黑" panose="020B0503020204020204" charset="-122"/>
                <a:cs typeface="+mn-cs"/>
              </a:rPr>
              <a:t>  </a:t>
            </a:r>
            <a:r>
              <a:rPr lang="zh-CN" altLang="en-US" sz="1400" b="1" kern="1200" dirty="0">
                <a:solidFill>
                  <a:schemeClr val="tx2"/>
                </a:solidFill>
                <a:ea typeface="微软雅黑" panose="020B0503020204020204" charset="-122"/>
                <a:cs typeface="+mn-cs"/>
              </a:rPr>
              <a:t>非侵入性脑功能治疗产品分析与对比</a:t>
            </a:r>
            <a:r>
              <a:rPr lang="en-US" altLang="zh-CN" sz="1400" b="1" kern="1200" dirty="0">
                <a:solidFill>
                  <a:schemeClr val="tx2"/>
                </a:solidFill>
                <a:ea typeface="微软雅黑" panose="020B0503020204020204" charset="-122"/>
                <a:cs typeface="+mn-cs"/>
              </a:rPr>
              <a:t>——</a:t>
            </a:r>
            <a:r>
              <a:rPr lang="zh-CN" altLang="en-US" sz="1400" b="1" kern="1200" dirty="0">
                <a:solidFill>
                  <a:schemeClr val="tx2"/>
                </a:solidFill>
                <a:ea typeface="微软雅黑" panose="020B0503020204020204" charset="-122"/>
                <a:cs typeface="+mn-cs"/>
              </a:rPr>
              <a:t>独家性能产品，填补市场空白</a:t>
            </a:r>
            <a:endParaRPr lang="zh-CN" altLang="en-US" sz="1400" b="1" kern="1200" dirty="0">
              <a:solidFill>
                <a:schemeClr val="tx2"/>
              </a:solidFill>
              <a:ea typeface="微软雅黑" panose="020B0503020204020204" charset="-122"/>
              <a:cs typeface="+mn-cs"/>
            </a:endParaRPr>
          </a:p>
        </p:txBody>
      </p:sp>
      <p:graphicFrame>
        <p:nvGraphicFramePr>
          <p:cNvPr id="3" name="object 3"/>
          <p:cNvGraphicFramePr>
            <a:graphicFrameLocks noGrp="1"/>
          </p:cNvGraphicFramePr>
          <p:nvPr>
            <p:custDataLst>
              <p:tags r:id="rId1"/>
            </p:custDataLst>
          </p:nvPr>
        </p:nvGraphicFramePr>
        <p:xfrm>
          <a:off x="501482" y="1047750"/>
          <a:ext cx="7842387" cy="3417569"/>
        </p:xfrm>
        <a:graphic>
          <a:graphicData uri="http://schemas.openxmlformats.org/drawingml/2006/table">
            <a:tbl>
              <a:tblPr firstRow="1" bandRow="1">
                <a:effectLst>
                  <a:innerShdw blurRad="63500" dist="50800" dir="13500000">
                    <a:prstClr val="black">
                      <a:alpha val="50000"/>
                    </a:prstClr>
                  </a:innerShdw>
                  <a:reflection blurRad="6350" stA="52000" endA="300" endPos="35000" dir="5400000" sy="-100000" algn="bl" rotWithShape="0"/>
                </a:effectLst>
                <a:tableStyleId>{2D5ABB26-0587-4C30-8999-92F81FD0307C}</a:tableStyleId>
              </a:tblPr>
              <a:tblGrid>
                <a:gridCol w="750483"/>
                <a:gridCol w="1021404"/>
                <a:gridCol w="2878614"/>
                <a:gridCol w="1423114"/>
                <a:gridCol w="1768772"/>
              </a:tblGrid>
              <a:tr h="481330">
                <a:tc>
                  <a:txBody>
                    <a:bodyPr/>
                    <a:lstStyle/>
                    <a:p>
                      <a:pPr algn="ctr">
                        <a:lnSpc>
                          <a:spcPct val="100000"/>
                        </a:lnSpc>
                        <a:spcBef>
                          <a:spcPts val="860"/>
                        </a:spcBef>
                      </a:pPr>
                      <a:r>
                        <a:rPr sz="1400" b="1" dirty="0">
                          <a:latin typeface="宋体" panose="02010600030101010101" pitchFamily="2" charset="-122"/>
                          <a:cs typeface="宋体" panose="02010600030101010101" pitchFamily="2" charset="-122"/>
                        </a:rPr>
                        <a:t>项</a:t>
                      </a:r>
                      <a:r>
                        <a:rPr sz="1400" b="1" spc="-5" dirty="0">
                          <a:latin typeface="宋体" panose="02010600030101010101" pitchFamily="2" charset="-122"/>
                          <a:cs typeface="宋体" panose="02010600030101010101" pitchFamily="2" charset="-122"/>
                        </a:rPr>
                        <a:t>目</a:t>
                      </a:r>
                      <a:endParaRPr sz="1400" dirty="0">
                        <a:latin typeface="宋体" panose="02010600030101010101" pitchFamily="2" charset="-122"/>
                        <a:cs typeface="宋体" panose="02010600030101010101" pitchFamily="2" charset="-122"/>
                      </a:endParaRPr>
                    </a:p>
                  </a:txBody>
                  <a:tcPr marL="0" marR="0" marT="1092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noFill/>
                  </a:tcPr>
                </a:tc>
                <a:tc>
                  <a:txBody>
                    <a:bodyPr/>
                    <a:lstStyle/>
                    <a:p>
                      <a:pPr algn="ctr">
                        <a:lnSpc>
                          <a:spcPct val="100000"/>
                        </a:lnSpc>
                        <a:spcBef>
                          <a:spcPts val="860"/>
                        </a:spcBef>
                      </a:pPr>
                      <a:r>
                        <a:rPr sz="1400" b="1" dirty="0">
                          <a:latin typeface="宋体" panose="02010600030101010101" pitchFamily="2" charset="-122"/>
                          <a:cs typeface="宋体" panose="02010600030101010101" pitchFamily="2" charset="-122"/>
                        </a:rPr>
                        <a:t>对比产</a:t>
                      </a:r>
                      <a:r>
                        <a:rPr sz="1400" b="1" spc="-5" dirty="0">
                          <a:latin typeface="宋体" panose="02010600030101010101" pitchFamily="2" charset="-122"/>
                          <a:cs typeface="宋体" panose="02010600030101010101" pitchFamily="2" charset="-122"/>
                        </a:rPr>
                        <a:t>品</a:t>
                      </a:r>
                      <a:r>
                        <a:rPr sz="1400" b="1" spc="-40" dirty="0">
                          <a:latin typeface="宋体" panose="02010600030101010101" pitchFamily="2" charset="-122"/>
                          <a:cs typeface="宋体" panose="02010600030101010101" pitchFamily="2" charset="-122"/>
                        </a:rPr>
                        <a:t> </a:t>
                      </a:r>
                      <a:r>
                        <a:rPr sz="1400" b="1" spc="-5" dirty="0">
                          <a:latin typeface="宋体" panose="02010600030101010101" pitchFamily="2" charset="-122"/>
                          <a:cs typeface="宋体" panose="02010600030101010101" pitchFamily="2" charset="-122"/>
                        </a:rPr>
                        <a:t>1</a:t>
                      </a:r>
                      <a:endParaRPr sz="1400" dirty="0">
                        <a:latin typeface="宋体" panose="02010600030101010101" pitchFamily="2" charset="-122"/>
                        <a:cs typeface="宋体" panose="02010600030101010101" pitchFamily="2" charset="-122"/>
                      </a:endParaRPr>
                    </a:p>
                  </a:txBody>
                  <a:tcPr marL="0" marR="0" marT="1092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860"/>
                        </a:spcBef>
                      </a:pPr>
                      <a:r>
                        <a:rPr sz="1400" b="1" dirty="0">
                          <a:latin typeface="宋体" panose="02010600030101010101" pitchFamily="2" charset="-122"/>
                          <a:cs typeface="宋体" panose="02010600030101010101" pitchFamily="2" charset="-122"/>
                        </a:rPr>
                        <a:t>对比产品</a:t>
                      </a:r>
                      <a:r>
                        <a:rPr sz="1400" b="1" spc="-5" dirty="0">
                          <a:latin typeface="宋体" panose="02010600030101010101" pitchFamily="2" charset="-122"/>
                          <a:cs typeface="宋体" panose="02010600030101010101" pitchFamily="2" charset="-122"/>
                        </a:rPr>
                        <a:t>2</a:t>
                      </a:r>
                      <a:endParaRPr sz="1400" dirty="0">
                        <a:latin typeface="宋体" panose="02010600030101010101" pitchFamily="2" charset="-122"/>
                        <a:cs typeface="宋体" panose="02010600030101010101" pitchFamily="2" charset="-122"/>
                      </a:endParaRPr>
                    </a:p>
                  </a:txBody>
                  <a:tcPr marL="0" marR="0" marT="1092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66395" marR="361950">
                        <a:lnSpc>
                          <a:spcPct val="100000"/>
                        </a:lnSpc>
                        <a:spcBef>
                          <a:spcPts val="20"/>
                        </a:spcBef>
                      </a:pPr>
                      <a:r>
                        <a:rPr sz="1200" b="1" spc="5" dirty="0">
                          <a:solidFill>
                            <a:schemeClr val="bg1"/>
                          </a:solidFill>
                          <a:latin typeface="宋体" panose="02010600030101010101" pitchFamily="2" charset="-122"/>
                          <a:cs typeface="宋体" panose="02010600030101010101" pitchFamily="2" charset="-122"/>
                        </a:rPr>
                        <a:t>康贝生</a:t>
                      </a:r>
                      <a:r>
                        <a:rPr sz="1200" b="1" dirty="0">
                          <a:solidFill>
                            <a:schemeClr val="bg1"/>
                          </a:solidFill>
                          <a:latin typeface="宋体" panose="02010600030101010101" pitchFamily="2" charset="-122"/>
                          <a:cs typeface="宋体" panose="02010600030101010101" pitchFamily="2" charset="-122"/>
                        </a:rPr>
                        <a:t>物 </a:t>
                      </a:r>
                      <a:r>
                        <a:rPr sz="1200" b="1" spc="5" dirty="0">
                          <a:solidFill>
                            <a:schemeClr val="bg1"/>
                          </a:solidFill>
                          <a:latin typeface="宋体" panose="02010600030101010101" pitchFamily="2" charset="-122"/>
                          <a:cs typeface="宋体" panose="02010600030101010101" pitchFamily="2" charset="-122"/>
                        </a:rPr>
                        <a:t>产品性</a:t>
                      </a:r>
                      <a:r>
                        <a:rPr sz="1200" b="1" dirty="0">
                          <a:solidFill>
                            <a:schemeClr val="bg1"/>
                          </a:solidFill>
                          <a:latin typeface="宋体" panose="02010600030101010101" pitchFamily="2" charset="-122"/>
                          <a:cs typeface="宋体" panose="02010600030101010101" pitchFamily="2" charset="-122"/>
                        </a:rPr>
                        <a:t>能</a:t>
                      </a:r>
                      <a:endParaRPr sz="1200" dirty="0">
                        <a:solidFill>
                          <a:schemeClr val="bg1"/>
                        </a:solidFill>
                        <a:latin typeface="宋体" panose="02010600030101010101" pitchFamily="2" charset="-122"/>
                        <a:cs typeface="宋体" panose="02010600030101010101" pitchFamily="2" charset="-122"/>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tx2"/>
                    </a:solidFill>
                  </a:tcPr>
                </a:tc>
                <a:tc>
                  <a:txBody>
                    <a:bodyPr/>
                    <a:lstStyle/>
                    <a:p>
                      <a:pPr marL="542925" marR="358775" indent="-179070">
                        <a:lnSpc>
                          <a:spcPct val="100000"/>
                        </a:lnSpc>
                        <a:spcBef>
                          <a:spcPts val="20"/>
                        </a:spcBef>
                      </a:pPr>
                      <a:r>
                        <a:rPr sz="1200" b="1" spc="5" dirty="0">
                          <a:solidFill>
                            <a:schemeClr val="bg1"/>
                          </a:solidFill>
                          <a:latin typeface="宋体" panose="02010600030101010101" pitchFamily="2" charset="-122"/>
                          <a:cs typeface="宋体" panose="02010600030101010101" pitchFamily="2" charset="-122"/>
                        </a:rPr>
                        <a:t>康贝生物产</a:t>
                      </a:r>
                      <a:r>
                        <a:rPr sz="1200" b="1" dirty="0">
                          <a:solidFill>
                            <a:schemeClr val="bg1"/>
                          </a:solidFill>
                          <a:latin typeface="宋体" panose="02010600030101010101" pitchFamily="2" charset="-122"/>
                          <a:cs typeface="宋体" panose="02010600030101010101" pitchFamily="2" charset="-122"/>
                        </a:rPr>
                        <a:t>品 临床意</a:t>
                      </a:r>
                      <a:r>
                        <a:rPr sz="1200" b="1" spc="-5" dirty="0">
                          <a:solidFill>
                            <a:schemeClr val="bg1"/>
                          </a:solidFill>
                          <a:latin typeface="宋体" panose="02010600030101010101" pitchFamily="2" charset="-122"/>
                          <a:cs typeface="宋体" panose="02010600030101010101" pitchFamily="2" charset="-122"/>
                        </a:rPr>
                        <a:t>义</a:t>
                      </a:r>
                      <a:endParaRPr sz="1200" dirty="0">
                        <a:solidFill>
                          <a:schemeClr val="bg1"/>
                        </a:solidFill>
                        <a:latin typeface="宋体" panose="02010600030101010101" pitchFamily="2" charset="-122"/>
                        <a:cs typeface="宋体" panose="02010600030101010101" pitchFamily="2" charset="-122"/>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tx2"/>
                    </a:solidFill>
                  </a:tcPr>
                </a:tc>
              </a:tr>
              <a:tr h="241300">
                <a:tc>
                  <a:txBody>
                    <a:bodyPr/>
                    <a:lstStyle/>
                    <a:p>
                      <a:pPr algn="ctr">
                        <a:lnSpc>
                          <a:spcPct val="100000"/>
                        </a:lnSpc>
                        <a:spcBef>
                          <a:spcPts val="95"/>
                        </a:spcBef>
                      </a:pPr>
                      <a:r>
                        <a:rPr sz="1050" b="1" dirty="0">
                          <a:latin typeface="仿宋" panose="02010609060101010101" pitchFamily="49" charset="-122"/>
                          <a:ea typeface="仿宋" panose="02010609060101010101" pitchFamily="49" charset="-122"/>
                          <a:cs typeface="宋体" panose="02010600030101010101" pitchFamily="2" charset="-122"/>
                        </a:rPr>
                        <a:t>磁场性质</a:t>
                      </a:r>
                      <a:endParaRPr sz="1050" dirty="0">
                        <a:latin typeface="仿宋" panose="02010609060101010101" pitchFamily="49" charset="-122"/>
                        <a:ea typeface="仿宋" panose="02010609060101010101" pitchFamily="49" charset="-122"/>
                        <a:cs typeface="宋体" panose="02010600030101010101" pitchFamily="2" charset="-122"/>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noFill/>
                  </a:tcPr>
                </a:tc>
                <a:tc>
                  <a:txBody>
                    <a:bodyPr/>
                    <a:lstStyle/>
                    <a:p>
                      <a:pPr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弱磁场</a:t>
                      </a:r>
                      <a:endParaRPr sz="110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强磁场</a:t>
                      </a:r>
                      <a:endParaRPr sz="110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中、高磁场</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1">
                        <a:lumMod val="20000"/>
                        <a:lumOff val="80000"/>
                      </a:schemeClr>
                    </a:solidFill>
                  </a:tcPr>
                </a:tc>
                <a:tc>
                  <a:txBody>
                    <a:bodyPr/>
                    <a:lstStyle/>
                    <a:p>
                      <a:pPr>
                        <a:lnSpc>
                          <a:spcPct val="100000"/>
                        </a:lnSpc>
                      </a:pPr>
                      <a:endParaRPr sz="1200">
                        <a:latin typeface="仿宋" panose="02010609060101010101" pitchFamily="49" charset="-122"/>
                        <a:ea typeface="仿宋" panose="02010609060101010101" pitchFamily="49" charset="-122"/>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1">
                        <a:lumMod val="20000"/>
                        <a:lumOff val="80000"/>
                      </a:schemeClr>
                    </a:solidFill>
                  </a:tcPr>
                </a:tc>
              </a:tr>
              <a:tr h="241300">
                <a:tc>
                  <a:txBody>
                    <a:bodyPr/>
                    <a:lstStyle/>
                    <a:p>
                      <a:pPr algn="ctr">
                        <a:lnSpc>
                          <a:spcPct val="100000"/>
                        </a:lnSpc>
                        <a:spcBef>
                          <a:spcPts val="95"/>
                        </a:spcBef>
                      </a:pPr>
                      <a:r>
                        <a:rPr sz="1050" b="1" dirty="0">
                          <a:latin typeface="仿宋" panose="02010609060101010101" pitchFamily="49" charset="-122"/>
                          <a:ea typeface="仿宋" panose="02010609060101010101" pitchFamily="49" charset="-122"/>
                          <a:cs typeface="宋体" panose="02010600030101010101" pitchFamily="2" charset="-122"/>
                        </a:rPr>
                        <a:t>磁场分类</a:t>
                      </a:r>
                      <a:endParaRPr sz="1050" dirty="0">
                        <a:latin typeface="仿宋" panose="02010609060101010101" pitchFamily="49" charset="-122"/>
                        <a:ea typeface="仿宋" panose="02010609060101010101" pitchFamily="49" charset="-122"/>
                        <a:cs typeface="宋体" panose="02010600030101010101" pitchFamily="2" charset="-122"/>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noFill/>
                  </a:tcPr>
                </a:tc>
                <a:tc>
                  <a:txBody>
                    <a:bodyPr/>
                    <a:lstStyle/>
                    <a:p>
                      <a:pPr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&lt;50mT</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&gt;300mT</a:t>
                      </a:r>
                      <a:endParaRPr sz="110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35"/>
                        </a:spcBef>
                      </a:pPr>
                      <a:r>
                        <a:rPr sz="1100" spc="-5" dirty="0">
                          <a:latin typeface="仿宋" panose="02010609060101010101" pitchFamily="49" charset="-122"/>
                          <a:ea typeface="仿宋" panose="02010609060101010101" pitchFamily="49" charset="-122"/>
                          <a:cs typeface="Arial" panose="020B0604020202020204"/>
                        </a:rPr>
                        <a:t>50-300mT</a:t>
                      </a:r>
                      <a:endParaRPr sz="1100" dirty="0">
                        <a:latin typeface="仿宋" panose="02010609060101010101" pitchFamily="49" charset="-122"/>
                        <a:ea typeface="仿宋" panose="02010609060101010101" pitchFamily="49" charset="-122"/>
                        <a:cs typeface="Arial" panose="020B0604020202020204"/>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1">
                        <a:lumMod val="20000"/>
                        <a:lumOff val="80000"/>
                      </a:schemeClr>
                    </a:solidFill>
                  </a:tcPr>
                </a:tc>
                <a:tc>
                  <a:txBody>
                    <a:bodyPr/>
                    <a:lstStyle/>
                    <a:p>
                      <a:pPr>
                        <a:lnSpc>
                          <a:spcPct val="100000"/>
                        </a:lnSpc>
                      </a:pPr>
                      <a:endParaRPr sz="1200">
                        <a:latin typeface="仿宋" panose="02010609060101010101" pitchFamily="49" charset="-122"/>
                        <a:ea typeface="仿宋" panose="02010609060101010101" pitchFamily="49" charset="-122"/>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1">
                        <a:lumMod val="20000"/>
                        <a:lumOff val="80000"/>
                      </a:schemeClr>
                    </a:solidFill>
                  </a:tcPr>
                </a:tc>
              </a:tr>
              <a:tr h="393700">
                <a:tc>
                  <a:txBody>
                    <a:bodyPr/>
                    <a:lstStyle/>
                    <a:p>
                      <a:pPr marL="171450" marR="25400" indent="-140335">
                        <a:lnSpc>
                          <a:spcPct val="100000"/>
                        </a:lnSpc>
                        <a:spcBef>
                          <a:spcPts val="35"/>
                        </a:spcBef>
                      </a:pPr>
                      <a:r>
                        <a:rPr sz="1050" b="1" dirty="0">
                          <a:latin typeface="仿宋" panose="02010609060101010101" pitchFamily="49" charset="-122"/>
                          <a:ea typeface="仿宋" panose="02010609060101010101" pitchFamily="49" charset="-122"/>
                          <a:cs typeface="宋体" panose="02010600030101010101" pitchFamily="2" charset="-122"/>
                        </a:rPr>
                        <a:t>实际产品磁 场强度</a:t>
                      </a:r>
                      <a:endParaRPr sz="1050">
                        <a:latin typeface="仿宋" panose="02010609060101010101" pitchFamily="49" charset="-122"/>
                        <a:ea typeface="仿宋" panose="02010609060101010101" pitchFamily="49" charset="-122"/>
                        <a:cs typeface="宋体" panose="02010600030101010101" pitchFamily="2" charset="-122"/>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noFill/>
                  </a:tcPr>
                </a:tc>
                <a:tc>
                  <a:txBody>
                    <a:bodyPr/>
                    <a:lstStyle/>
                    <a:p>
                      <a:pPr algn="ctr">
                        <a:lnSpc>
                          <a:spcPct val="100000"/>
                        </a:lnSpc>
                        <a:spcBef>
                          <a:spcPts val="630"/>
                        </a:spcBef>
                      </a:pPr>
                      <a:r>
                        <a:rPr sz="1100" dirty="0">
                          <a:latin typeface="仿宋" panose="02010609060101010101" pitchFamily="49" charset="-122"/>
                          <a:ea typeface="仿宋" panose="02010609060101010101" pitchFamily="49" charset="-122"/>
                          <a:cs typeface="宋体" panose="02010600030101010101" pitchFamily="2" charset="-122"/>
                        </a:rPr>
                        <a:t>6-9mT,9-17mT</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800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35"/>
                        </a:spcBef>
                      </a:pPr>
                      <a:r>
                        <a:rPr sz="1100" dirty="0">
                          <a:latin typeface="仿宋" panose="02010609060101010101" pitchFamily="49" charset="-122"/>
                          <a:ea typeface="仿宋" panose="02010609060101010101" pitchFamily="49" charset="-122"/>
                          <a:cs typeface="宋体" panose="02010600030101010101" pitchFamily="2" charset="-122"/>
                        </a:rPr>
                        <a:t>大于</a:t>
                      </a:r>
                      <a:r>
                        <a:rPr sz="1100" spc="-5" dirty="0">
                          <a:latin typeface="仿宋" panose="02010609060101010101" pitchFamily="49" charset="-122"/>
                          <a:ea typeface="仿宋" panose="02010609060101010101" pitchFamily="49" charset="-122"/>
                          <a:cs typeface="Arial" panose="020B0604020202020204"/>
                        </a:rPr>
                        <a:t>1500mT</a:t>
                      </a:r>
                      <a:r>
                        <a:rPr sz="1100" spc="-5" dirty="0">
                          <a:latin typeface="仿宋" panose="02010609060101010101" pitchFamily="49" charset="-122"/>
                          <a:ea typeface="仿宋" panose="02010609060101010101" pitchFamily="49" charset="-122"/>
                          <a:cs typeface="宋体" panose="02010600030101010101" pitchFamily="2" charset="-122"/>
                        </a:rPr>
                        <a:t>，</a:t>
                      </a:r>
                      <a:r>
                        <a:rPr sz="1100" dirty="0">
                          <a:latin typeface="仿宋" panose="02010609060101010101" pitchFamily="49" charset="-122"/>
                          <a:ea typeface="仿宋" panose="02010609060101010101" pitchFamily="49" charset="-122"/>
                          <a:cs typeface="宋体" panose="02010600030101010101" pitchFamily="2" charset="-122"/>
                        </a:rPr>
                        <a:t>最高可达</a:t>
                      </a:r>
                      <a:r>
                        <a:rPr sz="1100" spc="-5" dirty="0">
                          <a:latin typeface="仿宋" panose="02010609060101010101" pitchFamily="49" charset="-122"/>
                          <a:ea typeface="仿宋" panose="02010609060101010101" pitchFamily="49" charset="-122"/>
                          <a:cs typeface="Arial" panose="020B0604020202020204"/>
                        </a:rPr>
                        <a:t>6000mT</a:t>
                      </a:r>
                      <a:endParaRPr sz="1100">
                        <a:latin typeface="仿宋" panose="02010609060101010101" pitchFamily="49" charset="-122"/>
                        <a:ea typeface="仿宋" panose="02010609060101010101" pitchFamily="49" charset="-122"/>
                        <a:cs typeface="Arial" panose="020B0604020202020204"/>
                      </a:endParaRPr>
                    </a:p>
                  </a:txBody>
                  <a:tcPr marL="0" marR="0" marT="806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35"/>
                        </a:spcBef>
                      </a:pPr>
                      <a:r>
                        <a:rPr sz="1100" spc="-5" dirty="0">
                          <a:latin typeface="仿宋" panose="02010609060101010101" pitchFamily="49" charset="-122"/>
                          <a:ea typeface="仿宋" panose="02010609060101010101" pitchFamily="49" charset="-122"/>
                          <a:cs typeface="Arial" panose="020B0604020202020204"/>
                        </a:rPr>
                        <a:t>160mT</a:t>
                      </a:r>
                      <a:endParaRPr sz="1100" dirty="0">
                        <a:latin typeface="仿宋" panose="02010609060101010101" pitchFamily="49" charset="-122"/>
                        <a:ea typeface="仿宋" panose="02010609060101010101" pitchFamily="49" charset="-122"/>
                        <a:cs typeface="Arial" panose="020B0604020202020204"/>
                      </a:endParaRPr>
                    </a:p>
                  </a:txBody>
                  <a:tcPr marL="0" marR="0" marT="806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1">
                        <a:lumMod val="20000"/>
                        <a:lumOff val="80000"/>
                      </a:schemeClr>
                    </a:solidFill>
                  </a:tcPr>
                </a:tc>
                <a:tc rowSpan="2">
                  <a:txBody>
                    <a:bodyPr/>
                    <a:lstStyle/>
                    <a:p>
                      <a:pPr>
                        <a:lnSpc>
                          <a:spcPct val="100000"/>
                        </a:lnSpc>
                      </a:pPr>
                      <a:endParaRPr sz="1100">
                        <a:latin typeface="仿宋" panose="02010609060101010101" pitchFamily="49" charset="-122"/>
                        <a:ea typeface="仿宋" panose="02010609060101010101" pitchFamily="49" charset="-122"/>
                        <a:cs typeface="Times New Roman" panose="02020603050405020304"/>
                      </a:endParaRPr>
                    </a:p>
                    <a:p>
                      <a:pPr marL="135255" marR="130810">
                        <a:lnSpc>
                          <a:spcPct val="150000"/>
                        </a:lnSpc>
                      </a:pPr>
                      <a:r>
                        <a:rPr sz="1100" b="1" spc="5" dirty="0">
                          <a:latin typeface="仿宋" panose="02010609060101010101" pitchFamily="49" charset="-122"/>
                          <a:ea typeface="仿宋" panose="02010609060101010101" pitchFamily="49" charset="-122"/>
                          <a:cs typeface="宋体" panose="02010600030101010101" pitchFamily="2" charset="-122"/>
                        </a:rPr>
                        <a:t>中磁更容易穿透颅骨</a:t>
                      </a:r>
                      <a:r>
                        <a:rPr sz="1100" b="1" dirty="0">
                          <a:latin typeface="仿宋" panose="02010609060101010101" pitchFamily="49" charset="-122"/>
                          <a:ea typeface="仿宋" panose="02010609060101010101" pitchFamily="49" charset="-122"/>
                          <a:cs typeface="宋体" panose="02010600030101010101" pitchFamily="2" charset="-122"/>
                        </a:rPr>
                        <a:t>， </a:t>
                      </a:r>
                      <a:r>
                        <a:rPr sz="1100" b="1" spc="5" dirty="0">
                          <a:latin typeface="仿宋" panose="02010609060101010101" pitchFamily="49" charset="-122"/>
                          <a:ea typeface="仿宋" panose="02010609060101010101" pitchFamily="49" charset="-122"/>
                          <a:cs typeface="宋体" panose="02010600030101010101" pitchFamily="2" charset="-122"/>
                        </a:rPr>
                        <a:t>产生更大的感应电流</a:t>
                      </a:r>
                      <a:r>
                        <a:rPr sz="1100" b="1" dirty="0">
                          <a:latin typeface="仿宋" panose="02010609060101010101" pitchFamily="49" charset="-122"/>
                          <a:ea typeface="仿宋" panose="02010609060101010101" pitchFamily="49" charset="-122"/>
                          <a:cs typeface="宋体" panose="02010600030101010101" pitchFamily="2" charset="-122"/>
                        </a:rPr>
                        <a:t>，</a:t>
                      </a:r>
                      <a:endParaRPr sz="1100">
                        <a:latin typeface="仿宋" panose="02010609060101010101" pitchFamily="49" charset="-122"/>
                        <a:ea typeface="仿宋" panose="02010609060101010101" pitchFamily="49" charset="-122"/>
                        <a:cs typeface="宋体" panose="02010600030101010101" pitchFamily="2"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solidFill>
                      <a:schemeClr val="accent1">
                        <a:lumMod val="20000"/>
                        <a:lumOff val="80000"/>
                      </a:schemeClr>
                    </a:solidFill>
                  </a:tcPr>
                </a:tc>
              </a:tr>
              <a:tr h="424179">
                <a:tc>
                  <a:txBody>
                    <a:bodyPr/>
                    <a:lstStyle/>
                    <a:p>
                      <a:pPr algn="ctr">
                        <a:lnSpc>
                          <a:spcPct val="100000"/>
                        </a:lnSpc>
                        <a:spcBef>
                          <a:spcPts val="815"/>
                        </a:spcBef>
                      </a:pPr>
                      <a:r>
                        <a:rPr sz="1050" b="1" dirty="0">
                          <a:latin typeface="仿宋" panose="02010609060101010101" pitchFamily="49" charset="-122"/>
                          <a:ea typeface="仿宋" panose="02010609060101010101" pitchFamily="49" charset="-122"/>
                          <a:cs typeface="宋体" panose="02010600030101010101" pitchFamily="2" charset="-122"/>
                        </a:rPr>
                        <a:t>穿透力</a:t>
                      </a:r>
                      <a:endParaRPr sz="1050" dirty="0">
                        <a:latin typeface="仿宋" panose="02010609060101010101" pitchFamily="49" charset="-122"/>
                        <a:ea typeface="仿宋" panose="02010609060101010101" pitchFamily="49" charset="-122"/>
                        <a:cs typeface="宋体" panose="02010600030101010101" pitchFamily="2" charset="-122"/>
                      </a:endParaRPr>
                    </a:p>
                  </a:txBody>
                  <a:tcPr marL="0" marR="0" marT="1035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noFill/>
                  </a:tcPr>
                </a:tc>
                <a:tc>
                  <a:txBody>
                    <a:bodyPr/>
                    <a:lstStyle/>
                    <a:p>
                      <a:pPr algn="ctr">
                        <a:lnSpc>
                          <a:spcPct val="100000"/>
                        </a:lnSpc>
                        <a:spcBef>
                          <a:spcPts val="750"/>
                        </a:spcBef>
                      </a:pPr>
                      <a:r>
                        <a:rPr sz="1100" dirty="0">
                          <a:latin typeface="仿宋" panose="02010609060101010101" pitchFamily="49" charset="-122"/>
                          <a:ea typeface="仿宋" panose="02010609060101010101" pitchFamily="49" charset="-122"/>
                          <a:cs typeface="宋体" panose="02010600030101010101" pitchFamily="2" charset="-122"/>
                        </a:rPr>
                        <a:t>穿透力弱</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952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390650" marR="13335" indent="-1371600">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能穿透颅骨，有效，尤其在产生动作电位方 面</a:t>
                      </a:r>
                      <a:endParaRPr sz="110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8735" marR="33655" indent="38100">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作用距离3cm，能穿 透颅骨，达到皮质层</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1">
                        <a:lumMod val="20000"/>
                        <a:lumOff val="80000"/>
                      </a:schemeClr>
                    </a:solidFill>
                  </a:tcPr>
                </a:tc>
                <a:tc vMerge="1">
                  <a:tcPr marL="0" marR="0" marT="0" marB="0">
                    <a:lnL w="9525">
                      <a:solidFill>
                        <a:srgbClr val="000000"/>
                      </a:solidFill>
                      <a:prstDash val="solid"/>
                    </a:lnL>
                    <a:lnR w="9525">
                      <a:solidFill>
                        <a:srgbClr val="000000"/>
                      </a:solidFill>
                      <a:prstDash val="solid"/>
                    </a:lnR>
                    <a:lnT w="9525">
                      <a:solidFill>
                        <a:srgbClr val="000000"/>
                      </a:solidFill>
                      <a:prstDash val="solid"/>
                    </a:lnT>
                    <a:solidFill>
                      <a:srgbClr val="D6E3BC"/>
                    </a:solidFill>
                  </a:tcPr>
                </a:tc>
              </a:tr>
              <a:tr h="241300">
                <a:tc>
                  <a:txBody>
                    <a:bodyPr/>
                    <a:lstStyle/>
                    <a:p>
                      <a:pPr algn="ctr">
                        <a:lnSpc>
                          <a:spcPct val="100000"/>
                        </a:lnSpc>
                        <a:spcBef>
                          <a:spcPts val="95"/>
                        </a:spcBef>
                      </a:pPr>
                      <a:r>
                        <a:rPr sz="1050" b="1" dirty="0">
                          <a:latin typeface="仿宋" panose="02010609060101010101" pitchFamily="49" charset="-122"/>
                          <a:ea typeface="仿宋" panose="02010609060101010101" pitchFamily="49" charset="-122"/>
                          <a:cs typeface="宋体" panose="02010600030101010101" pitchFamily="2" charset="-122"/>
                        </a:rPr>
                        <a:t>感应电流</a:t>
                      </a:r>
                      <a:endParaRPr sz="1050" dirty="0">
                        <a:latin typeface="仿宋" panose="02010609060101010101" pitchFamily="49" charset="-122"/>
                        <a:ea typeface="仿宋" panose="02010609060101010101" pitchFamily="49" charset="-122"/>
                        <a:cs typeface="宋体" panose="02010600030101010101" pitchFamily="2" charset="-122"/>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noFill/>
                  </a:tcPr>
                </a:tc>
                <a:tc>
                  <a:txBody>
                    <a:bodyPr/>
                    <a:lstStyle/>
                    <a:p>
                      <a:pPr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小</a:t>
                      </a:r>
                      <a:endParaRPr sz="110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过大</a:t>
                      </a:r>
                      <a:endParaRPr sz="110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合适</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1">
                        <a:lumMod val="20000"/>
                        <a:lumOff val="80000"/>
                      </a:schemeClr>
                    </a:solidFill>
                  </a:tcPr>
                </a:tc>
                <a:tc>
                  <a:txBody>
                    <a:bodyPr/>
                    <a:lstStyle/>
                    <a:p>
                      <a:pPr marL="58420">
                        <a:lnSpc>
                          <a:spcPts val="1420"/>
                        </a:lnSpc>
                      </a:pPr>
                      <a:r>
                        <a:rPr sz="1100" b="1" dirty="0">
                          <a:latin typeface="仿宋" panose="02010609060101010101" pitchFamily="49" charset="-122"/>
                          <a:ea typeface="仿宋" panose="02010609060101010101" pitchFamily="49" charset="-122"/>
                          <a:cs typeface="宋体" panose="02010600030101010101" pitchFamily="2" charset="-122"/>
                        </a:rPr>
                        <a:t>符合经颅磁治疗安全标</a:t>
                      </a:r>
                      <a:r>
                        <a:rPr sz="1100" b="1" spc="-5" dirty="0">
                          <a:latin typeface="仿宋" panose="02010609060101010101" pitchFamily="49" charset="-122"/>
                          <a:ea typeface="仿宋" panose="02010609060101010101" pitchFamily="49" charset="-122"/>
                          <a:cs typeface="宋体" panose="02010600030101010101" pitchFamily="2" charset="-122"/>
                        </a:rPr>
                        <a:t>准</a:t>
                      </a:r>
                      <a:endParaRPr sz="1100">
                        <a:latin typeface="仿宋" panose="02010609060101010101" pitchFamily="49" charset="-122"/>
                        <a:ea typeface="仿宋" panose="02010609060101010101" pitchFamily="49" charset="-122"/>
                        <a:cs typeface="宋体" panose="02010600030101010101" pitchFamily="2" charset="-122"/>
                      </a:endParaRPr>
                    </a:p>
                  </a:txBody>
                  <a:tcPr marL="0" marR="0" marT="0" marB="0">
                    <a:lnL w="9525">
                      <a:solidFill>
                        <a:srgbClr val="000000"/>
                      </a:solidFill>
                      <a:prstDash val="solid"/>
                    </a:lnL>
                    <a:lnR w="9525">
                      <a:solidFill>
                        <a:srgbClr val="000000"/>
                      </a:solidFill>
                      <a:prstDash val="solid"/>
                    </a:lnR>
                    <a:solidFill>
                      <a:schemeClr val="accent1">
                        <a:lumMod val="20000"/>
                        <a:lumOff val="80000"/>
                      </a:schemeClr>
                    </a:solidFill>
                  </a:tcPr>
                </a:tc>
              </a:tr>
              <a:tr h="607060">
                <a:tc>
                  <a:txBody>
                    <a:bodyPr/>
                    <a:lstStyle/>
                    <a:p>
                      <a:pPr>
                        <a:lnSpc>
                          <a:spcPct val="100000"/>
                        </a:lnSpc>
                        <a:spcBef>
                          <a:spcPts val="40"/>
                        </a:spcBef>
                      </a:pPr>
                      <a:endParaRPr sz="1200" dirty="0">
                        <a:latin typeface="仿宋" panose="02010609060101010101" pitchFamily="49" charset="-122"/>
                        <a:ea typeface="仿宋" panose="02010609060101010101" pitchFamily="49" charset="-122"/>
                        <a:cs typeface="Times New Roman" panose="02020603050405020304"/>
                      </a:endParaRPr>
                    </a:p>
                    <a:p>
                      <a:pPr algn="ctr">
                        <a:lnSpc>
                          <a:spcPct val="100000"/>
                        </a:lnSpc>
                      </a:pPr>
                      <a:r>
                        <a:rPr sz="1050" b="1" dirty="0">
                          <a:latin typeface="仿宋" panose="02010609060101010101" pitchFamily="49" charset="-122"/>
                          <a:ea typeface="仿宋" panose="02010609060101010101" pitchFamily="49" charset="-122"/>
                          <a:cs typeface="宋体" panose="02010600030101010101" pitchFamily="2" charset="-122"/>
                        </a:rPr>
                        <a:t>安全性</a:t>
                      </a:r>
                      <a:endParaRPr sz="1050" dirty="0">
                        <a:latin typeface="仿宋" panose="02010609060101010101" pitchFamily="49" charset="-122"/>
                        <a:ea typeface="仿宋" panose="02010609060101010101" pitchFamily="49" charset="-122"/>
                        <a:cs typeface="宋体" panose="02010600030101010101" pitchFamily="2" charset="-122"/>
                      </a:endParaRPr>
                    </a:p>
                  </a:txBody>
                  <a:tcPr marL="0" marR="0" marT="50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noFill/>
                  </a:tcPr>
                </a:tc>
                <a:tc>
                  <a:txBody>
                    <a:bodyPr/>
                    <a:lstStyle/>
                    <a:p>
                      <a:pPr>
                        <a:lnSpc>
                          <a:spcPct val="100000"/>
                        </a:lnSpc>
                        <a:spcBef>
                          <a:spcPts val="30"/>
                        </a:spcBef>
                      </a:pPr>
                      <a:endParaRPr sz="1200" dirty="0">
                        <a:latin typeface="仿宋" panose="02010609060101010101" pitchFamily="49" charset="-122"/>
                        <a:ea typeface="仿宋" panose="02010609060101010101" pitchFamily="49" charset="-122"/>
                        <a:cs typeface="Times New Roman" panose="02020603050405020304"/>
                      </a:endParaRPr>
                    </a:p>
                    <a:p>
                      <a:pPr algn="ctr">
                        <a:lnSpc>
                          <a:spcPct val="100000"/>
                        </a:lnSpc>
                      </a:pPr>
                      <a:r>
                        <a:rPr sz="1100" dirty="0">
                          <a:latin typeface="仿宋" panose="02010609060101010101" pitchFamily="49" charset="-122"/>
                          <a:ea typeface="仿宋" panose="02010609060101010101" pitchFamily="49" charset="-122"/>
                          <a:cs typeface="宋体" panose="02010600030101010101" pitchFamily="2" charset="-122"/>
                        </a:rPr>
                        <a:t>安全</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0" marR="13335"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需关注，既往有诱发癫痫，头痛、晕厥、听 力损伤、头皮发麻等并发症出现，远期安全 性暂时无法评估。</a:t>
                      </a:r>
                      <a:r>
                        <a:rPr sz="1100" dirty="0">
                          <a:solidFill>
                            <a:srgbClr val="FF0000"/>
                          </a:solidFill>
                          <a:latin typeface="仿宋" panose="02010609060101010101" pitchFamily="49" charset="-122"/>
                          <a:ea typeface="仿宋" panose="02010609060101010101" pitchFamily="49" charset="-122"/>
                          <a:cs typeface="宋体" panose="02010600030101010101" pitchFamily="2" charset="-122"/>
                        </a:rPr>
                        <a:t>《经颅磁专家共识》</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30"/>
                        </a:spcBef>
                      </a:pPr>
                      <a:endParaRPr sz="1200" dirty="0">
                        <a:latin typeface="仿宋" panose="02010609060101010101" pitchFamily="49" charset="-122"/>
                        <a:ea typeface="仿宋" panose="02010609060101010101" pitchFamily="49" charset="-122"/>
                        <a:cs typeface="Times New Roman" panose="02020603050405020304"/>
                      </a:endParaRPr>
                    </a:p>
                    <a:p>
                      <a:pPr algn="ctr">
                        <a:lnSpc>
                          <a:spcPct val="100000"/>
                        </a:lnSpc>
                      </a:pPr>
                      <a:r>
                        <a:rPr sz="1100" dirty="0">
                          <a:latin typeface="仿宋" panose="02010609060101010101" pitchFamily="49" charset="-122"/>
                          <a:ea typeface="仿宋" panose="02010609060101010101" pitchFamily="49" charset="-122"/>
                          <a:cs typeface="宋体" panose="02010600030101010101" pitchFamily="2" charset="-122"/>
                        </a:rPr>
                        <a:t>安全</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chemeClr val="accent1">
                        <a:lumMod val="20000"/>
                        <a:lumOff val="80000"/>
                      </a:schemeClr>
                    </a:solidFill>
                  </a:tcPr>
                </a:tc>
                <a:tc>
                  <a:txBody>
                    <a:bodyPr/>
                    <a:lstStyle/>
                    <a:p>
                      <a:pPr marL="95885">
                        <a:lnSpc>
                          <a:spcPct val="100000"/>
                        </a:lnSpc>
                        <a:spcBef>
                          <a:spcPts val="505"/>
                        </a:spcBef>
                      </a:pPr>
                      <a:r>
                        <a:rPr sz="1600" b="1" dirty="0">
                          <a:solidFill>
                            <a:srgbClr val="FF0000"/>
                          </a:solidFill>
                          <a:latin typeface="仿宋" panose="02010609060101010101" pitchFamily="49" charset="-122"/>
                          <a:ea typeface="仿宋" panose="02010609060101010101" pitchFamily="49" charset="-122"/>
                          <a:cs typeface="宋体" panose="02010600030101010101" pitchFamily="2" charset="-122"/>
                        </a:rPr>
                        <a:t>既有效，又安</a:t>
                      </a:r>
                      <a:r>
                        <a:rPr sz="1600" b="1" spc="-10" dirty="0">
                          <a:solidFill>
                            <a:srgbClr val="FF0000"/>
                          </a:solidFill>
                          <a:latin typeface="仿宋" panose="02010609060101010101" pitchFamily="49" charset="-122"/>
                          <a:ea typeface="仿宋" panose="02010609060101010101" pitchFamily="49" charset="-122"/>
                          <a:cs typeface="宋体" panose="02010600030101010101" pitchFamily="2" charset="-122"/>
                        </a:rPr>
                        <a:t>全</a:t>
                      </a:r>
                      <a:endParaRPr sz="1600" dirty="0">
                        <a:latin typeface="仿宋" panose="02010609060101010101" pitchFamily="49" charset="-122"/>
                        <a:ea typeface="仿宋" panose="02010609060101010101" pitchFamily="49" charset="-122"/>
                        <a:cs typeface="宋体" panose="02010600030101010101" pitchFamily="2" charset="-122"/>
                      </a:endParaRPr>
                    </a:p>
                  </a:txBody>
                  <a:tcPr marL="0" marR="0" marT="64135" marB="0">
                    <a:lnL w="9525">
                      <a:solidFill>
                        <a:srgbClr val="000000"/>
                      </a:solidFill>
                      <a:prstDash val="solid"/>
                    </a:lnL>
                    <a:lnR w="9525">
                      <a:solidFill>
                        <a:srgbClr val="000000"/>
                      </a:solidFill>
                      <a:prstDash val="solid"/>
                    </a:lnR>
                    <a:lnB w="9525">
                      <a:solidFill>
                        <a:srgbClr val="000000"/>
                      </a:solidFill>
                      <a:prstDash val="solid"/>
                    </a:lnB>
                    <a:solidFill>
                      <a:schemeClr val="accent1">
                        <a:lumMod val="20000"/>
                        <a:lumOff val="80000"/>
                      </a:schemeClr>
                    </a:solidFill>
                  </a:tcPr>
                </a:tc>
              </a:tr>
              <a:tr h="546100">
                <a:tc>
                  <a:txBody>
                    <a:bodyPr/>
                    <a:lstStyle/>
                    <a:p>
                      <a:pPr marL="228600" marR="71120" indent="-153035">
                        <a:lnSpc>
                          <a:spcPct val="100000"/>
                        </a:lnSpc>
                        <a:spcBef>
                          <a:spcPts val="510"/>
                        </a:spcBef>
                      </a:pPr>
                      <a:r>
                        <a:rPr sz="1100" b="1" spc="5" dirty="0">
                          <a:latin typeface="仿宋" panose="02010609060101010101" pitchFamily="49" charset="-122"/>
                          <a:ea typeface="仿宋" panose="02010609060101010101" pitchFamily="49" charset="-122"/>
                          <a:cs typeface="宋体" panose="02010600030101010101" pitchFamily="2" charset="-122"/>
                        </a:rPr>
                        <a:t>产品注</a:t>
                      </a:r>
                      <a:r>
                        <a:rPr sz="1100" b="1" dirty="0">
                          <a:latin typeface="仿宋" panose="02010609060101010101" pitchFamily="49" charset="-122"/>
                          <a:ea typeface="仿宋" panose="02010609060101010101" pitchFamily="49" charset="-122"/>
                          <a:cs typeface="宋体" panose="02010600030101010101" pitchFamily="2" charset="-122"/>
                        </a:rPr>
                        <a:t>册 标</a:t>
                      </a:r>
                      <a:r>
                        <a:rPr sz="1100" b="1" spc="-5" dirty="0">
                          <a:latin typeface="仿宋" panose="02010609060101010101" pitchFamily="49" charset="-122"/>
                          <a:ea typeface="仿宋" panose="02010609060101010101" pitchFamily="49" charset="-122"/>
                          <a:cs typeface="宋体" panose="02010600030101010101" pitchFamily="2" charset="-122"/>
                        </a:rPr>
                        <a:t>准</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6476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noFill/>
                  </a:tcPr>
                </a:tc>
                <a:tc gridSpan="4">
                  <a:txBody>
                    <a:bodyPr/>
                    <a:lstStyle/>
                    <a:p>
                      <a:pPr marL="1518920" marR="1247140" indent="-266700">
                        <a:lnSpc>
                          <a:spcPct val="100000"/>
                        </a:lnSpc>
                        <a:spcBef>
                          <a:spcPts val="510"/>
                        </a:spcBef>
                      </a:pPr>
                      <a:r>
                        <a:rPr sz="1100" dirty="0">
                          <a:latin typeface="仿宋" panose="02010609060101010101" pitchFamily="49" charset="-122"/>
                          <a:ea typeface="仿宋" panose="02010609060101010101" pitchFamily="49" charset="-122"/>
                          <a:cs typeface="宋体" panose="02010600030101010101" pitchFamily="2" charset="-122"/>
                        </a:rPr>
                        <a:t>国家食品药品监督管理总局在磁疗产品注册技术审查指导原则中规定： 申报产品磁场强度超过</a:t>
                      </a:r>
                      <a:r>
                        <a:rPr sz="1100" dirty="0">
                          <a:solidFill>
                            <a:srgbClr val="FF0000"/>
                          </a:solidFill>
                          <a:latin typeface="仿宋" panose="02010609060101010101" pitchFamily="49" charset="-122"/>
                          <a:ea typeface="仿宋" panose="02010609060101010101" pitchFamily="49" charset="-122"/>
                          <a:cs typeface="宋体" panose="02010600030101010101" pitchFamily="2" charset="-122"/>
                        </a:rPr>
                        <a:t>200mT</a:t>
                      </a:r>
                      <a:r>
                        <a:rPr sz="1100" dirty="0">
                          <a:latin typeface="仿宋" panose="02010609060101010101" pitchFamily="49" charset="-122"/>
                          <a:ea typeface="仿宋" panose="02010609060101010101" pitchFamily="49" charset="-122"/>
                          <a:cs typeface="宋体" panose="02010600030101010101" pitchFamily="2" charset="-122"/>
                        </a:rPr>
                        <a:t>还应关注其作用于</a:t>
                      </a:r>
                      <a:r>
                        <a:rPr sz="1100" dirty="0">
                          <a:solidFill>
                            <a:srgbClr val="FF0000"/>
                          </a:solidFill>
                          <a:latin typeface="仿宋" panose="02010609060101010101" pitchFamily="49" charset="-122"/>
                          <a:ea typeface="仿宋" panose="02010609060101010101" pitchFamily="49" charset="-122"/>
                          <a:cs typeface="宋体" panose="02010600030101010101" pitchFamily="2" charset="-122"/>
                        </a:rPr>
                        <a:t>人体的安全性</a:t>
                      </a:r>
                      <a:r>
                        <a:rPr sz="1100" dirty="0">
                          <a:latin typeface="仿宋" panose="02010609060101010101" pitchFamily="49" charset="-122"/>
                          <a:ea typeface="仿宋" panose="02010609060101010101" pitchFamily="49" charset="-122"/>
                          <a:cs typeface="宋体" panose="02010600030101010101" pitchFamily="2" charset="-122"/>
                        </a:rPr>
                        <a:t>。</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6476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cPr marL="0" marR="0" marT="0" marB="0"/>
                </a:tc>
                <a:tc hMerge="1">
                  <a:tcPr marL="0" marR="0" marT="0" marB="0"/>
                </a:tc>
                <a:tc hMerge="1">
                  <a:tcPr marL="0" marR="0" marT="0" marB="0"/>
                </a:tc>
              </a:tr>
              <a:tr h="241300">
                <a:tc>
                  <a:txBody>
                    <a:bodyPr/>
                    <a:lstStyle/>
                    <a:p>
                      <a:pPr algn="ctr">
                        <a:lnSpc>
                          <a:spcPct val="100000"/>
                        </a:lnSpc>
                        <a:spcBef>
                          <a:spcPts val="95"/>
                        </a:spcBef>
                      </a:pPr>
                      <a:r>
                        <a:rPr sz="1050" b="1" dirty="0">
                          <a:latin typeface="仿宋" panose="02010609060101010101" pitchFamily="49" charset="-122"/>
                          <a:ea typeface="仿宋" panose="02010609060101010101" pitchFamily="49" charset="-122"/>
                          <a:cs typeface="宋体" panose="02010600030101010101" pitchFamily="2" charset="-122"/>
                        </a:rPr>
                        <a:t>产品功能</a:t>
                      </a:r>
                      <a:endParaRPr sz="1050" dirty="0">
                        <a:latin typeface="仿宋" panose="02010609060101010101" pitchFamily="49" charset="-122"/>
                        <a:ea typeface="仿宋" panose="02010609060101010101" pitchFamily="49" charset="-122"/>
                        <a:cs typeface="宋体" panose="02010600030101010101" pitchFamily="2" charset="-122"/>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noFill/>
                  </a:tcPr>
                </a:tc>
                <a:tc>
                  <a:txBody>
                    <a:bodyPr/>
                    <a:lstStyle/>
                    <a:p>
                      <a:pPr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经颅磁</a:t>
                      </a:r>
                      <a:endParaRPr sz="110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经颅磁</a:t>
                      </a:r>
                      <a:endParaRPr sz="110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经颅磁、经颅电</a:t>
                      </a:r>
                      <a:endParaRPr sz="110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6E3BC"/>
                    </a:solidFill>
                  </a:tcPr>
                </a:tc>
                <a:tc>
                  <a:txBody>
                    <a:bodyPr/>
                    <a:lstStyle/>
                    <a:p>
                      <a:pPr marL="214630">
                        <a:lnSpc>
                          <a:spcPct val="100000"/>
                        </a:lnSpc>
                        <a:spcBef>
                          <a:spcPts val="30"/>
                        </a:spcBef>
                      </a:pPr>
                      <a:r>
                        <a:rPr sz="1100" dirty="0">
                          <a:latin typeface="仿宋" panose="02010609060101010101" pitchFamily="49" charset="-122"/>
                          <a:ea typeface="仿宋" panose="02010609060101010101" pitchFamily="49" charset="-122"/>
                          <a:cs typeface="宋体" panose="02010600030101010101" pitchFamily="2" charset="-122"/>
                        </a:rPr>
                        <a:t>磁电联合治疗效果好</a:t>
                      </a:r>
                      <a:endParaRPr sz="1100" dirty="0">
                        <a:latin typeface="仿宋" panose="02010609060101010101" pitchFamily="49" charset="-122"/>
                        <a:ea typeface="仿宋" panose="02010609060101010101" pitchFamily="49" charset="-122"/>
                        <a:cs typeface="宋体" panose="02010600030101010101" pitchFamily="2" charset="-122"/>
                      </a:endParaRPr>
                    </a:p>
                  </a:txBody>
                  <a:tcPr marL="0" marR="0" marT="38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6E3BC"/>
                    </a:solidFill>
                  </a:tcPr>
                </a:tc>
              </a:tr>
            </a:tbl>
          </a:graphicData>
        </a:graphic>
      </p:graphicFrame>
      <p:sp>
        <p:nvSpPr>
          <p:cNvPr id="5" name="object 5"/>
          <p:cNvSpPr txBox="1"/>
          <p:nvPr/>
        </p:nvSpPr>
        <p:spPr>
          <a:xfrm>
            <a:off x="501482" y="4476143"/>
            <a:ext cx="7842387" cy="268605"/>
          </a:xfrm>
          <a:prstGeom prst="rect">
            <a:avLst/>
          </a:prstGeom>
          <a:solidFill>
            <a:schemeClr val="tx2">
              <a:lumMod val="75000"/>
            </a:schemeClr>
          </a:solidFill>
          <a:scene3d>
            <a:camera prst="orthographicFront"/>
            <a:lightRig rig="threePt" dir="t"/>
          </a:scene3d>
          <a:sp3d>
            <a:bevelT/>
          </a:sp3d>
        </p:spPr>
        <p:txBody>
          <a:bodyPr vert="horz" wrap="square" lIns="0" tIns="12065" rIns="0" bIns="0" rtlCol="0">
            <a:spAutoFit/>
          </a:bodyPr>
          <a:lstStyle/>
          <a:p>
            <a:pPr marL="12700">
              <a:lnSpc>
                <a:spcPct val="100000"/>
              </a:lnSpc>
              <a:spcBef>
                <a:spcPts val="95"/>
              </a:spcBef>
            </a:pPr>
            <a:r>
              <a:rPr lang="en-US" sz="1600" b="1" dirty="0">
                <a:solidFill>
                  <a:srgbClr val="FF0000"/>
                </a:solidFill>
                <a:latin typeface="宋体" panose="02010600030101010101" pitchFamily="2" charset="-122"/>
                <a:cs typeface="宋体" panose="02010600030101010101" pitchFamily="2" charset="-122"/>
              </a:rPr>
              <a:t>   </a:t>
            </a:r>
            <a:r>
              <a:rPr sz="1600" b="1" dirty="0" err="1">
                <a:solidFill>
                  <a:srgbClr val="FF0000"/>
                </a:solidFill>
                <a:latin typeface="宋体" panose="02010600030101010101" pitchFamily="2" charset="-122"/>
                <a:cs typeface="宋体" panose="02010600030101010101" pitchFamily="2" charset="-122"/>
              </a:rPr>
              <a:t>综述：</a:t>
            </a:r>
            <a:r>
              <a:rPr sz="1600" dirty="0" err="1">
                <a:solidFill>
                  <a:schemeClr val="bg1"/>
                </a:solidFill>
                <a:latin typeface="宋体" panose="02010600030101010101" pitchFamily="2" charset="-122"/>
                <a:cs typeface="宋体" panose="02010600030101010101" pitchFamily="2" charset="-122"/>
              </a:rPr>
              <a:t>弱磁场穿透力弱，感应电流小，治疗效果差</a:t>
            </a:r>
            <a:r>
              <a:rPr sz="1600" spc="-5" dirty="0">
                <a:solidFill>
                  <a:schemeClr val="bg1"/>
                </a:solidFill>
                <a:latin typeface="宋体" panose="02010600030101010101" pitchFamily="2" charset="-122"/>
                <a:cs typeface="宋体" panose="02010600030101010101" pitchFamily="2" charset="-122"/>
              </a:rPr>
              <a:t>！</a:t>
            </a:r>
            <a:r>
              <a:rPr sz="1600" spc="-160" dirty="0">
                <a:solidFill>
                  <a:schemeClr val="bg1"/>
                </a:solidFill>
                <a:latin typeface="宋体" panose="02010600030101010101" pitchFamily="2" charset="-122"/>
                <a:cs typeface="宋体" panose="02010600030101010101" pitchFamily="2" charset="-122"/>
              </a:rPr>
              <a:t> </a:t>
            </a:r>
            <a:r>
              <a:rPr sz="1600" dirty="0" err="1">
                <a:solidFill>
                  <a:schemeClr val="bg1"/>
                </a:solidFill>
                <a:latin typeface="宋体" panose="02010600030101010101" pitchFamily="2" charset="-122"/>
                <a:cs typeface="宋体" panose="02010600030101010101" pitchFamily="2" charset="-122"/>
              </a:rPr>
              <a:t>强磁场存在一定的安全隐患</a:t>
            </a:r>
            <a:r>
              <a:rPr lang="en-US" sz="1600" dirty="0">
                <a:solidFill>
                  <a:schemeClr val="bg1"/>
                </a:solidFill>
                <a:latin typeface="宋体" panose="02010600030101010101" pitchFamily="2" charset="-122"/>
                <a:cs typeface="宋体" panose="02010600030101010101" pitchFamily="2" charset="-122"/>
              </a:rPr>
              <a:t> </a:t>
            </a:r>
            <a:endParaRPr sz="1600" dirty="0">
              <a:solidFill>
                <a:schemeClr val="bg1"/>
              </a:solidFill>
              <a:latin typeface="宋体" panose="02010600030101010101" pitchFamily="2" charset="-122"/>
              <a:cs typeface="宋体" panose="02010600030101010101" pitchFamily="2" charset="-122"/>
            </a:endParaRPr>
          </a:p>
        </p:txBody>
      </p:sp>
      <p:sp>
        <p:nvSpPr>
          <p:cNvPr id="10" name="等腰三角形 9"/>
          <p:cNvSpPr/>
          <p:nvPr/>
        </p:nvSpPr>
        <p:spPr>
          <a:xfrm>
            <a:off x="8099270" y="4528483"/>
            <a:ext cx="216024" cy="163923"/>
          </a:xfrm>
          <a:prstGeom prst="triangle">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11" name="等腰三角形 10"/>
          <p:cNvSpPr/>
          <p:nvPr/>
        </p:nvSpPr>
        <p:spPr>
          <a:xfrm>
            <a:off x="539582" y="4523488"/>
            <a:ext cx="216024" cy="163923"/>
          </a:xfrm>
          <a:prstGeom prst="triangle">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grpSp>
        <p:nvGrpSpPr>
          <p:cNvPr id="7" name="组合 6"/>
          <p:cNvGrpSpPr/>
          <p:nvPr/>
        </p:nvGrpSpPr>
        <p:grpSpPr>
          <a:xfrm>
            <a:off x="784146" y="244240"/>
            <a:ext cx="1945341" cy="373605"/>
            <a:chOff x="3779912" y="1777380"/>
            <a:chExt cx="4896544" cy="498269"/>
          </a:xfrm>
        </p:grpSpPr>
        <p:sp>
          <p:nvSpPr>
            <p:cNvPr id="8" name="矩形 7"/>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p>
              <a:pPr algn="ctr">
                <a:defRPr/>
              </a:pPr>
              <a:endParaRPr lang="zh-CN" altLang="en-US" sz="1600" kern="0" dirty="0">
                <a:solidFill>
                  <a:sysClr val="window" lastClr="FFFFFF"/>
                </a:solidFill>
                <a:ea typeface="微软雅黑" panose="020B0503020204020204" charset="-122"/>
              </a:endParaRPr>
            </a:p>
          </p:txBody>
        </p:sp>
        <p:sp>
          <p:nvSpPr>
            <p:cNvPr id="9" name="矩形 8"/>
            <p:cNvSpPr/>
            <p:nvPr/>
          </p:nvSpPr>
          <p:spPr>
            <a:xfrm>
              <a:off x="3779912" y="1777380"/>
              <a:ext cx="903260" cy="431912"/>
            </a:xfrm>
            <a:prstGeom prst="rect">
              <a:avLst/>
            </a:prstGeom>
            <a:solidFill>
              <a:schemeClr val="tx2"/>
            </a:solidFill>
            <a:ln w="12700" cap="flat" cmpd="sng" algn="ctr">
              <a:solidFill>
                <a:schemeClr val="tx2"/>
              </a:solidFill>
              <a:prstDash val="solid"/>
            </a:ln>
            <a:effectLst/>
          </p:spPr>
          <p:txBody>
            <a:bodyPr rtlCol="0" anchor="ctr"/>
            <a:p>
              <a:pPr algn="ctr">
                <a:defRPr/>
              </a:pPr>
              <a:r>
                <a:rPr lang="en-US" altLang="zh-CN" sz="1600" kern="0" dirty="0">
                  <a:solidFill>
                    <a:sysClr val="window" lastClr="FFFFFF"/>
                  </a:solidFill>
                  <a:latin typeface="Broadway" panose="04040905080B02020502" pitchFamily="82" charset="0"/>
                  <a:ea typeface="微软雅黑" panose="020B0503020204020204" charset="-122"/>
                </a:rPr>
                <a:t>3</a:t>
              </a:r>
              <a:endParaRPr lang="zh-CN" altLang="en-US" sz="1600" kern="0" dirty="0">
                <a:solidFill>
                  <a:sysClr val="window" lastClr="FFFFFF"/>
                </a:solidFill>
                <a:latin typeface="Broadway" panose="04040905080B02020502" pitchFamily="82" charset="0"/>
                <a:ea typeface="微软雅黑" panose="020B0503020204020204" charset="-122"/>
              </a:endParaRPr>
            </a:p>
          </p:txBody>
        </p:sp>
        <p:sp>
          <p:nvSpPr>
            <p:cNvPr id="12" name="TextBox 37"/>
            <p:cNvSpPr txBox="1"/>
            <p:nvPr/>
          </p:nvSpPr>
          <p:spPr>
            <a:xfrm>
              <a:off x="4382368" y="1824127"/>
              <a:ext cx="4078063" cy="451522"/>
            </a:xfrm>
            <a:prstGeom prst="rect">
              <a:avLst/>
            </a:prstGeom>
            <a:noFill/>
          </p:spPr>
          <p:txBody>
            <a:bodyPr wrap="square" rtlCol="0">
              <a:spAutoFit/>
            </a:bodyPr>
            <a:p>
              <a:pPr algn="ctr">
                <a:defRPr/>
              </a:pPr>
              <a:r>
                <a:rPr lang="zh-CN" altLang="en-US" sz="1600" b="1" kern="0" dirty="0">
                  <a:solidFill>
                    <a:srgbClr val="1F497D"/>
                  </a:solidFill>
                  <a:latin typeface="微软雅黑" panose="020B0503020204020204" charset="-122"/>
                  <a:ea typeface="微软雅黑" panose="020B0503020204020204" charset="-122"/>
                  <a:sym typeface="+mn-ea"/>
                </a:rPr>
                <a:t>技 术 和 产 品</a:t>
              </a:r>
              <a:endParaRPr lang="zh-CN" altLang="en-US" sz="1600" b="1" kern="0" dirty="0">
                <a:solidFill>
                  <a:srgbClr val="1F497D"/>
                </a:solidFill>
                <a:latin typeface="微软雅黑" panose="020B0503020204020204" charset="-122"/>
                <a:ea typeface="微软雅黑" panose="020B0503020204020204"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5"/>
          <p:cNvSpPr/>
          <p:nvPr/>
        </p:nvSpPr>
        <p:spPr>
          <a:xfrm rot="4889412">
            <a:off x="4339778" y="1828310"/>
            <a:ext cx="597665" cy="549062"/>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ysClr val="window" lastClr="FFFFFF">
              <a:lumMod val="75000"/>
            </a:sysClr>
          </a:solidFill>
          <a:ln w="25400" cap="flat" cmpd="sng" algn="ctr">
            <a:noFill/>
            <a:prstDash val="solid"/>
          </a:ln>
          <a:effectLst/>
        </p:spPr>
        <p:txBody>
          <a:bodyPr rtlCol="0" anchor="ctr"/>
          <a:lstStyle/>
          <a:p>
            <a:pPr algn="ctr" defTabSz="685800">
              <a:defRPr/>
            </a:pPr>
            <a:endParaRPr lang="zh-CN" altLang="en-US" sz="1350" kern="0">
              <a:solidFill>
                <a:prstClr val="white"/>
              </a:solidFill>
              <a:latin typeface="Calibri" panose="020F0502020204030204"/>
              <a:ea typeface="宋体" panose="02010600030101010101" pitchFamily="2" charset="-122"/>
            </a:endParaRPr>
          </a:p>
        </p:txBody>
      </p:sp>
      <p:sp>
        <p:nvSpPr>
          <p:cNvPr id="5" name="矩形 5"/>
          <p:cNvSpPr/>
          <p:nvPr/>
        </p:nvSpPr>
        <p:spPr>
          <a:xfrm rot="18719445">
            <a:off x="3376474" y="1490769"/>
            <a:ext cx="597665" cy="549062"/>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ysClr val="window" lastClr="FFFFFF">
              <a:lumMod val="75000"/>
            </a:sysClr>
          </a:solidFill>
          <a:ln w="25400" cap="flat" cmpd="sng" algn="ctr">
            <a:noFill/>
            <a:prstDash val="solid"/>
          </a:ln>
          <a:effectLst/>
        </p:spPr>
        <p:txBody>
          <a:bodyPr rtlCol="0" anchor="ctr"/>
          <a:lstStyle/>
          <a:p>
            <a:pPr algn="ctr" defTabSz="685800">
              <a:defRPr/>
            </a:pPr>
            <a:endParaRPr lang="zh-CN" altLang="en-US" sz="1350" kern="0">
              <a:solidFill>
                <a:prstClr val="white"/>
              </a:solidFill>
              <a:latin typeface="Calibri" panose="020F0502020204030204"/>
              <a:ea typeface="宋体" panose="02010600030101010101" pitchFamily="2" charset="-122"/>
            </a:endParaRPr>
          </a:p>
        </p:txBody>
      </p:sp>
      <p:grpSp>
        <p:nvGrpSpPr>
          <p:cNvPr id="6" name="组合 5"/>
          <p:cNvGrpSpPr/>
          <p:nvPr/>
        </p:nvGrpSpPr>
        <p:grpSpPr>
          <a:xfrm>
            <a:off x="2950210" y="1151255"/>
            <a:ext cx="738505" cy="713740"/>
            <a:chOff x="4416945" y="2276872"/>
            <a:chExt cx="1008112" cy="1008112"/>
          </a:xfrm>
        </p:grpSpPr>
        <p:sp>
          <p:nvSpPr>
            <p:cNvPr id="7" name="椭圆 6"/>
            <p:cNvSpPr/>
            <p:nvPr/>
          </p:nvSpPr>
          <p:spPr>
            <a:xfrm>
              <a:off x="4416945" y="2276872"/>
              <a:ext cx="1008112" cy="1008112"/>
            </a:xfrm>
            <a:prstGeom prst="ellipse">
              <a:avLst/>
            </a:prstGeom>
            <a:gradFill>
              <a:gsLst>
                <a:gs pos="0">
                  <a:srgbClr val="0E1A40"/>
                </a:gs>
                <a:gs pos="100000">
                  <a:srgbClr val="2F5EB0"/>
                </a:gs>
              </a:gsLst>
              <a:lin ang="13800000" scaled="0"/>
            </a:gradFill>
            <a:ln w="25400" cap="flat" cmpd="sng" algn="ctr">
              <a:noFill/>
              <a:prstDash val="solid"/>
            </a:ln>
            <a:effectLst/>
          </p:spPr>
          <p:txBody>
            <a:bodyPr rtlCol="0" anchor="ctr"/>
            <a:lstStyle/>
            <a:p>
              <a:pPr algn="ctr" defTabSz="685800">
                <a:defRPr/>
              </a:pPr>
              <a:endParaRPr lang="zh-CN" altLang="en-US" sz="1350" kern="0">
                <a:solidFill>
                  <a:prstClr val="white"/>
                </a:solidFill>
                <a:latin typeface="Calibri" panose="020F0502020204030204"/>
                <a:ea typeface="宋体" panose="02010600030101010101" pitchFamily="2" charset="-122"/>
              </a:endParaRPr>
            </a:p>
          </p:txBody>
        </p:sp>
        <p:sp>
          <p:nvSpPr>
            <p:cNvPr id="8"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ysClr val="window" lastClr="FFFFFF"/>
            </a:solidFill>
            <a:ln>
              <a:noFill/>
            </a:ln>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grpSp>
      <p:grpSp>
        <p:nvGrpSpPr>
          <p:cNvPr id="9" name="组合 8"/>
          <p:cNvGrpSpPr/>
          <p:nvPr/>
        </p:nvGrpSpPr>
        <p:grpSpPr>
          <a:xfrm>
            <a:off x="3552202" y="1715060"/>
            <a:ext cx="964363" cy="964363"/>
            <a:chOff x="5290496" y="3068960"/>
            <a:chExt cx="1285817" cy="1285817"/>
          </a:xfrm>
        </p:grpSpPr>
        <p:sp>
          <p:nvSpPr>
            <p:cNvPr id="10" name="椭圆 9"/>
            <p:cNvSpPr/>
            <p:nvPr/>
          </p:nvSpPr>
          <p:spPr>
            <a:xfrm>
              <a:off x="5290496" y="3068960"/>
              <a:ext cx="1285817" cy="1285817"/>
            </a:xfrm>
            <a:prstGeom prst="ellipse">
              <a:avLst/>
            </a:prstGeom>
            <a:gradFill>
              <a:gsLst>
                <a:gs pos="0">
                  <a:srgbClr val="0E1A40"/>
                </a:gs>
                <a:gs pos="100000">
                  <a:srgbClr val="2F5EB0"/>
                </a:gs>
              </a:gsLst>
              <a:lin ang="13800000" scaled="0"/>
            </a:gradFill>
            <a:ln w="25400" cap="flat" cmpd="sng" algn="ctr">
              <a:noFill/>
              <a:prstDash val="solid"/>
            </a:ln>
            <a:effectLst/>
          </p:spPr>
          <p:txBody>
            <a:bodyPr rtlCol="0" anchor="ctr"/>
            <a:lstStyle/>
            <a:p>
              <a:pPr algn="ctr" defTabSz="685800">
                <a:defRPr/>
              </a:pPr>
              <a:endParaRPr lang="zh-CN" altLang="en-US" sz="1350" kern="0">
                <a:solidFill>
                  <a:prstClr val="white"/>
                </a:solidFill>
                <a:latin typeface="Calibri" panose="020F0502020204030204"/>
                <a:ea typeface="宋体" panose="02010600030101010101" pitchFamily="2" charset="-122"/>
              </a:endParaRPr>
            </a:p>
          </p:txBody>
        </p:sp>
        <p:sp>
          <p:nvSpPr>
            <p:cNvPr id="11"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ysClr val="window" lastClr="FFFFFF"/>
            </a:solidFill>
            <a:ln>
              <a:noFill/>
            </a:ln>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grpSp>
      <p:grpSp>
        <p:nvGrpSpPr>
          <p:cNvPr id="12" name="组合 11"/>
          <p:cNvGrpSpPr/>
          <p:nvPr/>
        </p:nvGrpSpPr>
        <p:grpSpPr>
          <a:xfrm>
            <a:off x="4660787" y="1400196"/>
            <a:ext cx="1134126" cy="1134126"/>
            <a:chOff x="6457627" y="1877786"/>
            <a:chExt cx="1512168" cy="1512168"/>
          </a:xfrm>
        </p:grpSpPr>
        <p:sp>
          <p:nvSpPr>
            <p:cNvPr id="13" name="椭圆 12"/>
            <p:cNvSpPr/>
            <p:nvPr/>
          </p:nvSpPr>
          <p:spPr>
            <a:xfrm>
              <a:off x="6457627" y="1877786"/>
              <a:ext cx="1512168" cy="1512168"/>
            </a:xfrm>
            <a:prstGeom prst="ellipse">
              <a:avLst/>
            </a:prstGeom>
            <a:gradFill>
              <a:gsLst>
                <a:gs pos="0">
                  <a:srgbClr val="0E1A40"/>
                </a:gs>
                <a:gs pos="100000">
                  <a:srgbClr val="2F5EB0"/>
                </a:gs>
              </a:gsLst>
              <a:lin ang="13800000" scaled="0"/>
            </a:gradFill>
            <a:ln w="25400" cap="flat" cmpd="sng" algn="ctr">
              <a:noFill/>
              <a:prstDash val="solid"/>
            </a:ln>
            <a:effectLst/>
          </p:spPr>
          <p:txBody>
            <a:bodyPr rtlCol="0" anchor="ctr"/>
            <a:lstStyle/>
            <a:p>
              <a:pPr algn="ctr" defTabSz="685800">
                <a:defRPr/>
              </a:pPr>
              <a:endParaRPr lang="zh-CN" altLang="en-US" sz="1350" kern="0">
                <a:solidFill>
                  <a:prstClr val="white"/>
                </a:solidFill>
                <a:latin typeface="Calibri" panose="020F0502020204030204"/>
                <a:ea typeface="宋体" panose="02010600030101010101" pitchFamily="2" charset="-122"/>
              </a:endParaRPr>
            </a:p>
          </p:txBody>
        </p:sp>
        <p:sp>
          <p:nvSpPr>
            <p:cNvPr id="14"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ysClr val="window" lastClr="FFFFFF"/>
            </a:solidFill>
            <a:ln>
              <a:noFill/>
            </a:ln>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grpSp>
      <p:sp>
        <p:nvSpPr>
          <p:cNvPr id="15" name="弧形 14"/>
          <p:cNvSpPr/>
          <p:nvPr/>
        </p:nvSpPr>
        <p:spPr>
          <a:xfrm rot="15641654">
            <a:off x="2881291" y="969655"/>
            <a:ext cx="876477" cy="1016371"/>
          </a:xfrm>
          <a:prstGeom prst="arc">
            <a:avLst>
              <a:gd name="adj1" fmla="val 15590862"/>
              <a:gd name="adj2" fmla="val 0"/>
            </a:avLst>
          </a:prstGeom>
          <a:noFill/>
          <a:ln w="19050" cap="flat" cmpd="sng" algn="ctr">
            <a:solidFill>
              <a:sysClr val="window" lastClr="FFFFFF">
                <a:lumMod val="75000"/>
              </a:sysClr>
            </a:solidFill>
            <a:prstDash val="solid"/>
            <a:headEnd type="triangle" w="med" len="med"/>
            <a:tailEnd type="none" w="med" len="med"/>
          </a:ln>
          <a:effectLst/>
        </p:spPr>
        <p:txBody>
          <a:bodyPr rtlCol="0" anchor="ctr"/>
          <a:lstStyle/>
          <a:p>
            <a:pPr algn="ctr" defTabSz="685800">
              <a:defRPr/>
            </a:pPr>
            <a:endParaRPr lang="zh-CN" altLang="en-US" sz="1350" kern="0">
              <a:solidFill>
                <a:prstClr val="black"/>
              </a:solidFill>
              <a:latin typeface="Calibri" panose="020F0502020204030204"/>
              <a:ea typeface="宋体" panose="02010600030101010101" pitchFamily="2" charset="-122"/>
            </a:endParaRPr>
          </a:p>
        </p:txBody>
      </p:sp>
      <p:sp>
        <p:nvSpPr>
          <p:cNvPr id="16" name="弧形 15"/>
          <p:cNvSpPr/>
          <p:nvPr/>
        </p:nvSpPr>
        <p:spPr>
          <a:xfrm rot="17565517">
            <a:off x="3382671" y="1642899"/>
            <a:ext cx="1160015" cy="1160015"/>
          </a:xfrm>
          <a:prstGeom prst="arc">
            <a:avLst>
              <a:gd name="adj1" fmla="val 13244638"/>
              <a:gd name="adj2" fmla="val 56923"/>
            </a:avLst>
          </a:prstGeom>
          <a:noFill/>
          <a:ln w="19050" cap="flat" cmpd="sng" algn="ctr">
            <a:solidFill>
              <a:sysClr val="window" lastClr="FFFFFF">
                <a:lumMod val="75000"/>
              </a:sysClr>
            </a:solidFill>
            <a:prstDash val="solid"/>
            <a:headEnd type="triangle" w="med" len="med"/>
            <a:tailEnd type="none" w="med" len="med"/>
          </a:ln>
          <a:effectLst/>
        </p:spPr>
        <p:txBody>
          <a:bodyPr rtlCol="0" anchor="ctr"/>
          <a:lstStyle/>
          <a:p>
            <a:pPr algn="ctr" defTabSz="685800">
              <a:defRPr/>
            </a:pPr>
            <a:endParaRPr lang="zh-CN" altLang="en-US" sz="1350" kern="0">
              <a:solidFill>
                <a:prstClr val="black"/>
              </a:solidFill>
              <a:latin typeface="Calibri" panose="020F0502020204030204"/>
              <a:ea typeface="宋体" panose="02010600030101010101" pitchFamily="2" charset="-122"/>
            </a:endParaRPr>
          </a:p>
        </p:txBody>
      </p:sp>
      <p:sp>
        <p:nvSpPr>
          <p:cNvPr id="17" name="椭圆 16"/>
          <p:cNvSpPr/>
          <p:nvPr/>
        </p:nvSpPr>
        <p:spPr>
          <a:xfrm>
            <a:off x="2933788" y="1276125"/>
            <a:ext cx="270030" cy="270030"/>
          </a:xfrm>
          <a:prstGeom prst="ellipse">
            <a:avLst/>
          </a:prstGeom>
          <a:solidFill>
            <a:srgbClr val="7F7F7F">
              <a:alpha val="74118"/>
            </a:srgbClr>
          </a:solidFill>
          <a:ln w="25400" cap="flat" cmpd="sng" algn="ctr">
            <a:noFill/>
            <a:prstDash val="solid"/>
          </a:ln>
          <a:effectLst/>
        </p:spPr>
        <p:txBody>
          <a:bodyPr rtlCol="0" anchor="ctr"/>
          <a:lstStyle/>
          <a:p>
            <a:pPr algn="ctr" defTabSz="685800">
              <a:defRPr/>
            </a:pPr>
            <a:endParaRPr lang="zh-CN" altLang="en-US" sz="1350" kern="0">
              <a:solidFill>
                <a:prstClr val="white"/>
              </a:solidFill>
              <a:latin typeface="Calibri" panose="020F0502020204030204"/>
              <a:ea typeface="宋体" panose="02010600030101010101" pitchFamily="2" charset="-122"/>
            </a:endParaRPr>
          </a:p>
        </p:txBody>
      </p:sp>
      <p:sp>
        <p:nvSpPr>
          <p:cNvPr id="18" name="标题 4"/>
          <p:cNvSpPr txBox="1"/>
          <p:nvPr/>
        </p:nvSpPr>
        <p:spPr>
          <a:xfrm>
            <a:off x="2937060" y="1276454"/>
            <a:ext cx="334349" cy="270031"/>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200" b="1" dirty="0">
                <a:solidFill>
                  <a:prstClr val="white"/>
                </a:solidFill>
                <a:latin typeface="Impact MT Std" pitchFamily="34" charset="0"/>
                <a:ea typeface="微软雅黑" panose="020B0503020204020204" charset="-122"/>
              </a:rPr>
              <a:t>01</a:t>
            </a:r>
            <a:endParaRPr lang="en-US" altLang="zh-CN" sz="1200" b="1" dirty="0">
              <a:solidFill>
                <a:prstClr val="white"/>
              </a:solidFill>
              <a:latin typeface="Impact MT Std" pitchFamily="34" charset="0"/>
              <a:ea typeface="微软雅黑" panose="020B0503020204020204" charset="-122"/>
            </a:endParaRPr>
          </a:p>
        </p:txBody>
      </p:sp>
      <p:sp>
        <p:nvSpPr>
          <p:cNvPr id="19" name="椭圆 18"/>
          <p:cNvSpPr/>
          <p:nvPr/>
        </p:nvSpPr>
        <p:spPr>
          <a:xfrm>
            <a:off x="3471339" y="2153171"/>
            <a:ext cx="270030" cy="270030"/>
          </a:xfrm>
          <a:prstGeom prst="ellipse">
            <a:avLst/>
          </a:prstGeom>
          <a:solidFill>
            <a:srgbClr val="7F7F7F">
              <a:alpha val="74118"/>
            </a:srgbClr>
          </a:solidFill>
          <a:ln w="25400" cap="flat" cmpd="sng" algn="ctr">
            <a:noFill/>
            <a:prstDash val="solid"/>
          </a:ln>
          <a:effectLst/>
        </p:spPr>
        <p:txBody>
          <a:bodyPr rtlCol="0" anchor="ctr"/>
          <a:lstStyle/>
          <a:p>
            <a:pPr algn="ctr" defTabSz="685800">
              <a:defRPr/>
            </a:pPr>
            <a:endParaRPr lang="zh-CN" altLang="en-US" sz="1350" kern="0">
              <a:solidFill>
                <a:prstClr val="white"/>
              </a:solidFill>
              <a:latin typeface="Calibri" panose="020F0502020204030204"/>
              <a:ea typeface="宋体" panose="02010600030101010101" pitchFamily="2" charset="-122"/>
            </a:endParaRPr>
          </a:p>
        </p:txBody>
      </p:sp>
      <p:sp>
        <p:nvSpPr>
          <p:cNvPr id="20" name="标题 4"/>
          <p:cNvSpPr txBox="1"/>
          <p:nvPr/>
        </p:nvSpPr>
        <p:spPr>
          <a:xfrm>
            <a:off x="3430157" y="2153170"/>
            <a:ext cx="334349" cy="270031"/>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200" b="1" dirty="0">
                <a:solidFill>
                  <a:prstClr val="white"/>
                </a:solidFill>
                <a:latin typeface="Impact MT Std" pitchFamily="34" charset="0"/>
                <a:ea typeface="微软雅黑" panose="020B0503020204020204" charset="-122"/>
              </a:rPr>
              <a:t>02</a:t>
            </a:r>
            <a:endParaRPr lang="en-US" altLang="zh-CN" sz="1200" b="1" dirty="0">
              <a:solidFill>
                <a:prstClr val="white"/>
              </a:solidFill>
              <a:latin typeface="Impact MT Std" pitchFamily="34" charset="0"/>
              <a:ea typeface="微软雅黑" panose="020B0503020204020204" charset="-122"/>
            </a:endParaRPr>
          </a:p>
        </p:txBody>
      </p:sp>
      <p:sp>
        <p:nvSpPr>
          <p:cNvPr id="21" name="椭圆 20"/>
          <p:cNvSpPr/>
          <p:nvPr/>
        </p:nvSpPr>
        <p:spPr>
          <a:xfrm>
            <a:off x="5191000" y="1383925"/>
            <a:ext cx="270030" cy="270030"/>
          </a:xfrm>
          <a:prstGeom prst="ellipse">
            <a:avLst/>
          </a:prstGeom>
          <a:solidFill>
            <a:srgbClr val="7F7F7F">
              <a:alpha val="74118"/>
            </a:srgbClr>
          </a:solidFill>
          <a:ln w="25400" cap="flat" cmpd="sng" algn="ctr">
            <a:noFill/>
            <a:prstDash val="solid"/>
          </a:ln>
          <a:effectLst/>
        </p:spPr>
        <p:txBody>
          <a:bodyPr rtlCol="0" anchor="ctr"/>
          <a:lstStyle/>
          <a:p>
            <a:pPr algn="ctr" defTabSz="685800">
              <a:defRPr/>
            </a:pPr>
            <a:endParaRPr lang="zh-CN" altLang="en-US" sz="1350" kern="0">
              <a:solidFill>
                <a:prstClr val="white"/>
              </a:solidFill>
              <a:latin typeface="Calibri" panose="020F0502020204030204"/>
              <a:ea typeface="宋体" panose="02010600030101010101" pitchFamily="2" charset="-122"/>
            </a:endParaRPr>
          </a:p>
        </p:txBody>
      </p:sp>
      <p:sp>
        <p:nvSpPr>
          <p:cNvPr id="22" name="标题 4"/>
          <p:cNvSpPr txBox="1"/>
          <p:nvPr/>
        </p:nvSpPr>
        <p:spPr>
          <a:xfrm>
            <a:off x="5191000" y="1383924"/>
            <a:ext cx="334349" cy="270031"/>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200" b="1" dirty="0">
                <a:solidFill>
                  <a:prstClr val="white"/>
                </a:solidFill>
                <a:latin typeface="Impact MT Std" pitchFamily="34" charset="0"/>
                <a:ea typeface="微软雅黑" panose="020B0503020204020204" charset="-122"/>
              </a:rPr>
              <a:t>03</a:t>
            </a:r>
            <a:endParaRPr lang="en-US" altLang="zh-CN" sz="1200" b="1" dirty="0">
              <a:solidFill>
                <a:prstClr val="white"/>
              </a:solidFill>
              <a:latin typeface="Impact MT Std" pitchFamily="34" charset="0"/>
              <a:ea typeface="微软雅黑" panose="020B0503020204020204" charset="-122"/>
            </a:endParaRPr>
          </a:p>
        </p:txBody>
      </p:sp>
      <p:pic>
        <p:nvPicPr>
          <p:cNvPr id="30" name="图片 29"/>
          <p:cNvPicPr>
            <a:picLocks noChangeAspect="1"/>
          </p:cNvPicPr>
          <p:nvPr/>
        </p:nvPicPr>
        <p:blipFill>
          <a:blip r:embed="rId1"/>
          <a:stretch>
            <a:fillRect/>
          </a:stretch>
        </p:blipFill>
        <p:spPr>
          <a:xfrm>
            <a:off x="215469" y="963021"/>
            <a:ext cx="2543298" cy="1962815"/>
          </a:xfrm>
          <a:prstGeom prst="rect">
            <a:avLst/>
          </a:prstGeom>
        </p:spPr>
      </p:pic>
      <p:pic>
        <p:nvPicPr>
          <p:cNvPr id="33" name="图片 32"/>
          <p:cNvPicPr>
            <a:picLocks noChangeAspect="1"/>
          </p:cNvPicPr>
          <p:nvPr/>
        </p:nvPicPr>
        <p:blipFill>
          <a:blip r:embed="rId2"/>
          <a:stretch>
            <a:fillRect/>
          </a:stretch>
        </p:blipFill>
        <p:spPr>
          <a:xfrm>
            <a:off x="2477770" y="2740660"/>
            <a:ext cx="2715260" cy="2252980"/>
          </a:xfrm>
          <a:prstGeom prst="rect">
            <a:avLst/>
          </a:prstGeom>
        </p:spPr>
      </p:pic>
      <p:sp>
        <p:nvSpPr>
          <p:cNvPr id="34" name="弧形 33"/>
          <p:cNvSpPr/>
          <p:nvPr/>
        </p:nvSpPr>
        <p:spPr>
          <a:xfrm rot="8699236">
            <a:off x="4644622" y="1441112"/>
            <a:ext cx="1226779" cy="1169852"/>
          </a:xfrm>
          <a:prstGeom prst="arc">
            <a:avLst>
              <a:gd name="adj1" fmla="val 13244638"/>
              <a:gd name="adj2" fmla="val 56923"/>
            </a:avLst>
          </a:prstGeom>
          <a:noFill/>
          <a:ln w="19050" cap="flat" cmpd="sng" algn="ctr">
            <a:solidFill>
              <a:sysClr val="window" lastClr="FFFFFF">
                <a:lumMod val="75000"/>
              </a:sysClr>
            </a:solidFill>
            <a:prstDash val="solid"/>
            <a:headEnd type="triangle" w="med" len="med"/>
            <a:tailEnd type="none" w="med" len="med"/>
          </a:ln>
          <a:effectLst/>
        </p:spPr>
        <p:txBody>
          <a:bodyPr rtlCol="0" anchor="ctr"/>
          <a:lstStyle/>
          <a:p>
            <a:pPr algn="ctr" defTabSz="685800">
              <a:defRPr/>
            </a:pPr>
            <a:endParaRPr lang="zh-CN" altLang="en-US" sz="1350" kern="0">
              <a:solidFill>
                <a:prstClr val="black"/>
              </a:solidFill>
              <a:latin typeface="Calibri" panose="020F0502020204030204"/>
              <a:ea typeface="宋体" panose="02010600030101010101" pitchFamily="2" charset="-122"/>
            </a:endParaRPr>
          </a:p>
        </p:txBody>
      </p:sp>
      <p:grpSp>
        <p:nvGrpSpPr>
          <p:cNvPr id="36" name="组合 35"/>
          <p:cNvGrpSpPr/>
          <p:nvPr/>
        </p:nvGrpSpPr>
        <p:grpSpPr>
          <a:xfrm>
            <a:off x="291668" y="208513"/>
            <a:ext cx="1981201" cy="341180"/>
            <a:chOff x="3779910" y="1754077"/>
            <a:chExt cx="4896546" cy="455351"/>
          </a:xfrm>
        </p:grpSpPr>
        <p:sp>
          <p:nvSpPr>
            <p:cNvPr id="37" name="矩形 36"/>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a:solidFill>
                  <a:sysClr val="window" lastClr="FFFFFF"/>
                </a:solidFill>
                <a:latin typeface="微软雅黑" panose="020B0503020204020204" charset="-122"/>
                <a:ea typeface="微软雅黑" panose="020B0503020204020204" charset="-122"/>
              </a:endParaRPr>
            </a:p>
          </p:txBody>
        </p:sp>
        <p:sp>
          <p:nvSpPr>
            <p:cNvPr id="38" name="矩形 37"/>
            <p:cNvSpPr/>
            <p:nvPr/>
          </p:nvSpPr>
          <p:spPr>
            <a:xfrm>
              <a:off x="3779910" y="1777380"/>
              <a:ext cx="602456" cy="432048"/>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2</a:t>
              </a:r>
              <a:endParaRPr lang="en-US" altLang="zh-CN" sz="1600" b="1" kern="0" dirty="0">
                <a:solidFill>
                  <a:sysClr val="window" lastClr="FFFFFF"/>
                </a:solidFill>
                <a:latin typeface="微软雅黑" panose="020B0503020204020204" charset="-122"/>
                <a:ea typeface="微软雅黑" panose="020B0503020204020204" charset="-122"/>
              </a:endParaRPr>
            </a:p>
          </p:txBody>
        </p:sp>
        <p:sp>
          <p:nvSpPr>
            <p:cNvPr id="39" name="TextBox 37"/>
            <p:cNvSpPr txBox="1"/>
            <p:nvPr/>
          </p:nvSpPr>
          <p:spPr>
            <a:xfrm>
              <a:off x="4382366" y="1754077"/>
              <a:ext cx="4078063" cy="451846"/>
            </a:xfrm>
            <a:prstGeom prst="rect">
              <a:avLst/>
            </a:prstGeom>
            <a:noFill/>
          </p:spPr>
          <p:txBody>
            <a:bodyPr wrap="square" rtlCol="0">
              <a:spAutoFit/>
            </a:bodyPr>
            <a:lstStyle/>
            <a:p>
              <a:pPr algn="ctr" defTabSz="913765">
                <a:defRPr/>
              </a:pPr>
              <a:r>
                <a:rPr lang="zh-CN" altLang="en-US" sz="1600" b="1" dirty="0">
                  <a:solidFill>
                    <a:srgbClr val="1F497D"/>
                  </a:solidFill>
                  <a:latin typeface="微软雅黑" panose="020B0503020204020204" charset="-122"/>
                  <a:ea typeface="微软雅黑" panose="020B0503020204020204" charset="-122"/>
                </a:rPr>
                <a:t>研 究 背 景</a:t>
              </a:r>
              <a:endParaRPr lang="zh-CN" altLang="en-US" sz="1600" b="1" dirty="0">
                <a:solidFill>
                  <a:srgbClr val="1F497D"/>
                </a:solidFill>
                <a:latin typeface="微软雅黑" panose="020B0503020204020204" charset="-122"/>
                <a:ea typeface="微软雅黑" panose="020B0503020204020204" charset="-122"/>
              </a:endParaRPr>
            </a:p>
          </p:txBody>
        </p:sp>
      </p:grpSp>
      <p:sp>
        <p:nvSpPr>
          <p:cNvPr id="40" name="标题 12"/>
          <p:cNvSpPr txBox="1"/>
          <p:nvPr/>
        </p:nvSpPr>
        <p:spPr>
          <a:xfrm>
            <a:off x="796518" y="665695"/>
            <a:ext cx="3237865" cy="355600"/>
          </a:xfrm>
          <a:prstGeom prst="rect">
            <a:avLst/>
          </a:prstGeom>
        </p:spPr>
        <p:txBody>
          <a:bodyPr wrap="square" lIns="0" tIns="0" rIns="0" bIns="0">
            <a:normAutofit/>
          </a:bodyPr>
          <a:lstStyle>
            <a:lvl1pPr>
              <a:defRPr sz="2700" b="0" i="0">
                <a:solidFill>
                  <a:schemeClr val="tx1"/>
                </a:solidFill>
                <a:latin typeface="微软雅黑" panose="020B0503020204020204" charset="-122"/>
                <a:ea typeface="+mj-ea"/>
                <a:cs typeface="微软雅黑" panose="020B0503020204020204" charset="-122"/>
              </a:defRPr>
            </a:lvl1pPr>
          </a:lstStyle>
          <a:p>
            <a:pPr algn="l"/>
            <a:r>
              <a:rPr lang="zh-CN" sz="1600" b="1" kern="1200" dirty="0">
                <a:solidFill>
                  <a:schemeClr val="tx2"/>
                </a:solidFill>
                <a:latin typeface="+mn-lt"/>
                <a:ea typeface="+mn-ea"/>
                <a:cs typeface="Arial" panose="020B0604020202020204" pitchFamily="34" charset="0"/>
              </a:rPr>
              <a:t>改善脑功能状态的研究进展</a:t>
            </a:r>
            <a:endParaRPr lang="zh-CN" sz="1600" b="1" kern="1200" dirty="0">
              <a:solidFill>
                <a:schemeClr val="tx2"/>
              </a:solidFill>
              <a:latin typeface="+mn-lt"/>
              <a:ea typeface="+mn-ea"/>
              <a:cs typeface="Arial" panose="020B0604020202020204" pitchFamily="34" charset="0"/>
            </a:endParaRPr>
          </a:p>
        </p:txBody>
      </p:sp>
      <p:graphicFrame>
        <p:nvGraphicFramePr>
          <p:cNvPr id="42" name="对象 41"/>
          <p:cNvGraphicFramePr/>
          <p:nvPr/>
        </p:nvGraphicFramePr>
        <p:xfrm>
          <a:off x="6035677" y="1098325"/>
          <a:ext cx="2543298" cy="3763300"/>
        </p:xfrm>
        <a:graphic>
          <a:graphicData uri="http://schemas.openxmlformats.org/presentationml/2006/ole">
            <mc:AlternateContent xmlns:mc="http://schemas.openxmlformats.org/markup-compatibility/2006">
              <mc:Choice xmlns:v="urn:schemas-microsoft-com:vml" Requires="v">
                <p:oleObj spid="_x0000_s2" name="" r:id="rId3" imgW="7800975" imgH="9344025" progId="Paint.Picture">
                  <p:embed/>
                </p:oleObj>
              </mc:Choice>
              <mc:Fallback>
                <p:oleObj name="" r:id="rId3" imgW="7800975" imgH="9344025" progId="Paint.Picture">
                  <p:embed/>
                  <p:pic>
                    <p:nvPicPr>
                      <p:cNvPr id="0" name="对象 41"/>
                      <p:cNvPicPr/>
                      <p:nvPr/>
                    </p:nvPicPr>
                    <p:blipFill>
                      <a:blip r:embed="rId4"/>
                      <a:stretch>
                        <a:fillRect/>
                      </a:stretch>
                    </p:blipFill>
                    <p:spPr>
                      <a:xfrm>
                        <a:off x="6035677" y="1098325"/>
                        <a:ext cx="2543298" cy="3763300"/>
                      </a:xfrm>
                      <a:prstGeom prst="rect">
                        <a:avLst/>
                      </a:prstGeom>
                    </p:spPr>
                  </p:pic>
                </p:oleObj>
              </mc:Fallback>
            </mc:AlternateContent>
          </a:graphicData>
        </a:graphic>
      </p:graphicFrame>
      <p:pic>
        <p:nvPicPr>
          <p:cNvPr id="31" name="图片 30" descr="卡通人物&#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68630" y="3291205"/>
            <a:ext cx="1474470" cy="1048385"/>
          </a:xfrm>
          <a:prstGeom prst="rect">
            <a:avLst/>
          </a:prstGeom>
        </p:spPr>
      </p:pic>
      <p:pic>
        <p:nvPicPr>
          <p:cNvPr id="3" name="图片 2"/>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28918" y="209782"/>
            <a:ext cx="1899568" cy="344335"/>
            <a:chOff x="3779912" y="1750197"/>
            <a:chExt cx="4896544" cy="459232"/>
          </a:xfrm>
        </p:grpSpPr>
        <p:sp>
          <p:nvSpPr>
            <p:cNvPr id="15" name="矩形 14"/>
            <p:cNvSpPr/>
            <p:nvPr/>
          </p:nvSpPr>
          <p:spPr>
            <a:xfrm>
              <a:off x="3779912" y="1777381"/>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dirty="0">
                <a:solidFill>
                  <a:sysClr val="window" lastClr="FFFFFF"/>
                </a:solidFill>
                <a:latin typeface="微软雅黑" panose="020B0503020204020204" charset="-122"/>
                <a:ea typeface="微软雅黑" panose="020B0503020204020204" charset="-122"/>
              </a:endParaRPr>
            </a:p>
          </p:txBody>
        </p:sp>
        <p:sp>
          <p:nvSpPr>
            <p:cNvPr id="16" name="矩形 15"/>
            <p:cNvSpPr/>
            <p:nvPr/>
          </p:nvSpPr>
          <p:spPr>
            <a:xfrm>
              <a:off x="3779912" y="1777380"/>
              <a:ext cx="927598" cy="431912"/>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sym typeface="+mn-ea"/>
                </a:rPr>
                <a:t>3</a:t>
              </a:r>
              <a:endParaRPr lang="en-US" altLang="zh-CN" sz="1600" kern="0" dirty="0">
                <a:solidFill>
                  <a:sysClr val="window" lastClr="FFFFFF"/>
                </a:solidFill>
                <a:latin typeface="微软雅黑" panose="020B0503020204020204" charset="-122"/>
                <a:ea typeface="微软雅黑" panose="020B0503020204020204" charset="-122"/>
              </a:endParaRPr>
            </a:p>
          </p:txBody>
        </p:sp>
        <p:sp>
          <p:nvSpPr>
            <p:cNvPr id="17" name="TextBox 37"/>
            <p:cNvSpPr txBox="1"/>
            <p:nvPr/>
          </p:nvSpPr>
          <p:spPr>
            <a:xfrm>
              <a:off x="4494730" y="1750197"/>
              <a:ext cx="4078063" cy="451522"/>
            </a:xfrm>
            <a:prstGeom prst="rect">
              <a:avLst/>
            </a:prstGeom>
            <a:noFill/>
          </p:spPr>
          <p:txBody>
            <a:bodyPr wrap="square" rtlCol="0">
              <a:spAutoFit/>
            </a:bodyPr>
            <a:lstStyle/>
            <a:p>
              <a:pPr algn="ctr">
                <a:defRPr/>
              </a:pPr>
              <a:r>
                <a:rPr lang="zh-CN" altLang="en-US" sz="1600" b="1" kern="0" dirty="0">
                  <a:solidFill>
                    <a:srgbClr val="1F497D"/>
                  </a:solidFill>
                  <a:latin typeface="微软雅黑" panose="020B0503020204020204" charset="-122"/>
                  <a:ea typeface="微软雅黑" panose="020B0503020204020204" charset="-122"/>
                </a:rPr>
                <a:t>技 术 和 产 品</a:t>
              </a:r>
              <a:endParaRPr lang="zh-CN" altLang="en-US" sz="1600" b="1" kern="0" dirty="0">
                <a:solidFill>
                  <a:srgbClr val="1F497D"/>
                </a:solidFill>
                <a:latin typeface="微软雅黑" panose="020B0503020204020204" charset="-122"/>
                <a:ea typeface="微软雅黑" panose="020B0503020204020204" charset="-122"/>
              </a:endParaRPr>
            </a:p>
          </p:txBody>
        </p:sp>
      </p:grpSp>
      <p:graphicFrame>
        <p:nvGraphicFramePr>
          <p:cNvPr id="3" name="object 3"/>
          <p:cNvGraphicFramePr>
            <a:graphicFrameLocks noGrp="1"/>
          </p:cNvGraphicFramePr>
          <p:nvPr>
            <p:custDataLst>
              <p:tags r:id="rId1"/>
            </p:custDataLst>
          </p:nvPr>
        </p:nvGraphicFramePr>
        <p:xfrm>
          <a:off x="530345" y="997740"/>
          <a:ext cx="7920990" cy="439420"/>
        </p:xfrm>
        <a:graphic>
          <a:graphicData uri="http://schemas.openxmlformats.org/drawingml/2006/table">
            <a:tbl>
              <a:tblPr firstRow="1" bandRow="1">
                <a:tableStyleId>{2D5ABB26-0587-4C30-8999-92F81FD0307C}</a:tableStyleId>
              </a:tblPr>
              <a:tblGrid>
                <a:gridCol w="1492555"/>
                <a:gridCol w="1586894"/>
                <a:gridCol w="1631535"/>
                <a:gridCol w="1626481"/>
                <a:gridCol w="1583525"/>
              </a:tblGrid>
              <a:tr h="193040">
                <a:tc>
                  <a:txBody>
                    <a:bodyPr/>
                    <a:lstStyle/>
                    <a:p>
                      <a:pPr marL="635" algn="ctr">
                        <a:lnSpc>
                          <a:spcPct val="100000"/>
                        </a:lnSpc>
                        <a:spcBef>
                          <a:spcPts val="320"/>
                        </a:spcBef>
                      </a:pPr>
                      <a:r>
                        <a:rPr sz="1200" dirty="0">
                          <a:latin typeface="仿宋" panose="02010609060101010101" pitchFamily="49" charset="-122"/>
                          <a:ea typeface="仿宋" panose="02010609060101010101" pitchFamily="49" charset="-122"/>
                          <a:cs typeface="宋体" panose="02010600030101010101" pitchFamily="2" charset="-122"/>
                        </a:rPr>
                        <a:t>磁场类</a:t>
                      </a:r>
                      <a:r>
                        <a:rPr sz="1200" spc="5" dirty="0">
                          <a:latin typeface="仿宋" panose="02010609060101010101" pitchFamily="49" charset="-122"/>
                          <a:ea typeface="仿宋" panose="02010609060101010101" pitchFamily="49" charset="-122"/>
                          <a:cs typeface="宋体" panose="02010600030101010101" pitchFamily="2" charset="-122"/>
                        </a:rPr>
                        <a:t>别</a:t>
                      </a:r>
                      <a:endParaRPr sz="1200" spc="5" dirty="0">
                        <a:latin typeface="仿宋" panose="02010609060101010101" pitchFamily="49" charset="-122"/>
                        <a:ea typeface="仿宋" panose="02010609060101010101" pitchFamily="49" charset="-122"/>
                        <a:cs typeface="宋体" panose="02010600030101010101" pitchFamily="2" charset="-122"/>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20"/>
                        </a:spcBef>
                      </a:pPr>
                      <a:r>
                        <a:rPr sz="1200"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rPr>
                        <a:t>低磁</a:t>
                      </a:r>
                      <a:r>
                        <a:rPr sz="1200" spc="5"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rPr>
                        <a:t>场</a:t>
                      </a:r>
                      <a:endParaRPr sz="1200" spc="5"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66700">
                        <a:lnSpc>
                          <a:spcPct val="100000"/>
                        </a:lnSpc>
                        <a:spcBef>
                          <a:spcPts val="320"/>
                        </a:spcBef>
                      </a:pPr>
                      <a:r>
                        <a:rPr sz="1200" dirty="0">
                          <a:solidFill>
                            <a:srgbClr val="FF0000"/>
                          </a:solidFill>
                          <a:latin typeface="仿宋" panose="02010609060101010101" pitchFamily="49" charset="-122"/>
                          <a:ea typeface="仿宋" panose="02010609060101010101" pitchFamily="49" charset="-122"/>
                          <a:cs typeface="宋体" panose="02010600030101010101" pitchFamily="2" charset="-122"/>
                        </a:rPr>
                        <a:t>中磁</a:t>
                      </a:r>
                      <a:r>
                        <a:rPr sz="1200" spc="5" dirty="0">
                          <a:solidFill>
                            <a:srgbClr val="FF0000"/>
                          </a:solidFill>
                          <a:latin typeface="仿宋" panose="02010609060101010101" pitchFamily="49" charset="-122"/>
                          <a:ea typeface="仿宋" panose="02010609060101010101" pitchFamily="49" charset="-122"/>
                          <a:cs typeface="宋体" panose="02010600030101010101" pitchFamily="2" charset="-122"/>
                        </a:rPr>
                        <a:t>场</a:t>
                      </a:r>
                      <a:endParaRPr sz="1200" spc="5" dirty="0">
                        <a:solidFill>
                          <a:srgbClr val="FF0000"/>
                        </a:solidFill>
                        <a:latin typeface="仿宋" panose="02010609060101010101" pitchFamily="49" charset="-122"/>
                        <a:ea typeface="仿宋" panose="02010609060101010101" pitchFamily="49" charset="-122"/>
                        <a:cs typeface="宋体" panose="02010600030101010101" pitchFamily="2" charset="-122"/>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200" dirty="0">
                          <a:solidFill>
                            <a:srgbClr val="FF0000"/>
                          </a:solidFill>
                          <a:latin typeface="仿宋" panose="02010609060101010101" pitchFamily="49" charset="-122"/>
                          <a:ea typeface="仿宋" panose="02010609060101010101" pitchFamily="49" charset="-122"/>
                          <a:cs typeface="宋体" panose="02010600030101010101" pitchFamily="2" charset="-122"/>
                        </a:rPr>
                        <a:t>高磁</a:t>
                      </a:r>
                      <a:r>
                        <a:rPr sz="1200" spc="5" dirty="0">
                          <a:solidFill>
                            <a:srgbClr val="FF0000"/>
                          </a:solidFill>
                          <a:latin typeface="仿宋" panose="02010609060101010101" pitchFamily="49" charset="-122"/>
                          <a:ea typeface="仿宋" panose="02010609060101010101" pitchFamily="49" charset="-122"/>
                          <a:cs typeface="宋体" panose="02010600030101010101" pitchFamily="2" charset="-122"/>
                        </a:rPr>
                        <a:t>场</a:t>
                      </a:r>
                      <a:endParaRPr sz="1200" spc="5" dirty="0">
                        <a:solidFill>
                          <a:srgbClr val="FF0000"/>
                        </a:solidFill>
                        <a:latin typeface="仿宋" panose="02010609060101010101" pitchFamily="49" charset="-122"/>
                        <a:ea typeface="仿宋" panose="02010609060101010101" pitchFamily="49" charset="-122"/>
                        <a:cs typeface="宋体" panose="02010600030101010101" pitchFamily="2" charset="-122"/>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20"/>
                        </a:spcBef>
                      </a:pPr>
                      <a:r>
                        <a:rPr sz="1200"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rPr>
                        <a:t>强磁</a:t>
                      </a:r>
                      <a:r>
                        <a:rPr sz="1200" spc="5"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rPr>
                        <a:t>场</a:t>
                      </a:r>
                      <a:endParaRPr sz="1200" spc="5"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185420">
                <a:tc>
                  <a:txBody>
                    <a:bodyPr/>
                    <a:lstStyle/>
                    <a:p>
                      <a:pPr marL="635" algn="ctr">
                        <a:lnSpc>
                          <a:spcPct val="100000"/>
                        </a:lnSpc>
                        <a:spcBef>
                          <a:spcPts val="260"/>
                        </a:spcBef>
                      </a:pPr>
                      <a:r>
                        <a:rPr sz="1200" dirty="0">
                          <a:latin typeface="仿宋" panose="02010609060101010101" pitchFamily="49" charset="-122"/>
                          <a:ea typeface="仿宋" panose="02010609060101010101" pitchFamily="49" charset="-122"/>
                          <a:cs typeface="宋体" panose="02010600030101010101" pitchFamily="2" charset="-122"/>
                        </a:rPr>
                        <a:t>磁场强</a:t>
                      </a:r>
                      <a:r>
                        <a:rPr sz="1200" spc="5" dirty="0">
                          <a:latin typeface="仿宋" panose="02010609060101010101" pitchFamily="49" charset="-122"/>
                          <a:ea typeface="仿宋" panose="02010609060101010101" pitchFamily="49" charset="-122"/>
                          <a:cs typeface="宋体" panose="02010600030101010101" pitchFamily="2" charset="-122"/>
                        </a:rPr>
                        <a:t>度</a:t>
                      </a:r>
                      <a:endParaRPr sz="1200" spc="5" dirty="0">
                        <a:latin typeface="仿宋" panose="02010609060101010101" pitchFamily="49" charset="-122"/>
                        <a:ea typeface="仿宋" panose="02010609060101010101" pitchFamily="49" charset="-122"/>
                        <a:cs typeface="宋体" panose="02010600030101010101" pitchFamily="2" charset="-122"/>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60"/>
                        </a:spcBef>
                      </a:pPr>
                      <a:r>
                        <a:rPr sz="1200"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rPr>
                        <a:t>小于</a:t>
                      </a:r>
                      <a:r>
                        <a:rPr sz="1200" spc="-5"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rPr>
                        <a:t>50mT</a:t>
                      </a:r>
                      <a:endParaRPr sz="1200" spc="-5"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9080">
                        <a:lnSpc>
                          <a:spcPct val="100000"/>
                        </a:lnSpc>
                        <a:spcBef>
                          <a:spcPts val="260"/>
                        </a:spcBef>
                      </a:pPr>
                      <a:r>
                        <a:rPr sz="1200" spc="-5" dirty="0">
                          <a:solidFill>
                            <a:srgbClr val="FF0000"/>
                          </a:solidFill>
                          <a:latin typeface="仿宋" panose="02010609060101010101" pitchFamily="49" charset="-122"/>
                          <a:ea typeface="仿宋" panose="02010609060101010101" pitchFamily="49" charset="-122"/>
                          <a:cs typeface="宋体" panose="02010600030101010101" pitchFamily="2" charset="-122"/>
                        </a:rPr>
                        <a:t>50-150mT</a:t>
                      </a:r>
                      <a:endParaRPr sz="1200" spc="-5" dirty="0">
                        <a:solidFill>
                          <a:srgbClr val="FF0000"/>
                        </a:solidFill>
                        <a:latin typeface="仿宋" panose="02010609060101010101" pitchFamily="49" charset="-122"/>
                        <a:ea typeface="仿宋" panose="02010609060101010101" pitchFamily="49" charset="-122"/>
                        <a:cs typeface="宋体" panose="02010600030101010101" pitchFamily="2" charset="-122"/>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60"/>
                        </a:spcBef>
                      </a:pPr>
                      <a:r>
                        <a:rPr sz="1200" spc="-5" dirty="0">
                          <a:solidFill>
                            <a:srgbClr val="FF0000"/>
                          </a:solidFill>
                          <a:latin typeface="仿宋" panose="02010609060101010101" pitchFamily="49" charset="-122"/>
                          <a:ea typeface="仿宋" panose="02010609060101010101" pitchFamily="49" charset="-122"/>
                          <a:cs typeface="宋体" panose="02010600030101010101" pitchFamily="2" charset="-122"/>
                        </a:rPr>
                        <a:t>150-300mT</a:t>
                      </a:r>
                      <a:endParaRPr sz="1200" spc="-5" dirty="0">
                        <a:solidFill>
                          <a:srgbClr val="FF0000"/>
                        </a:solidFill>
                        <a:latin typeface="仿宋" panose="02010609060101010101" pitchFamily="49" charset="-122"/>
                        <a:ea typeface="仿宋" panose="02010609060101010101" pitchFamily="49" charset="-122"/>
                        <a:cs typeface="宋体" panose="02010600030101010101" pitchFamily="2" charset="-122"/>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60"/>
                        </a:spcBef>
                      </a:pPr>
                      <a:r>
                        <a:rPr sz="1200" spc="-5"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rPr>
                        <a:t>300mT</a:t>
                      </a:r>
                      <a:r>
                        <a:rPr sz="1200"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rPr>
                        <a:t>以</a:t>
                      </a:r>
                      <a:r>
                        <a:rPr sz="1200" spc="5"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rPr>
                        <a:t>上</a:t>
                      </a:r>
                      <a:endParaRPr sz="1200" spc="5" dirty="0">
                        <a:solidFill>
                          <a:schemeClr val="bg2">
                            <a:lumMod val="50000"/>
                          </a:schemeClr>
                        </a:solidFill>
                        <a:latin typeface="仿宋" panose="02010609060101010101" pitchFamily="49" charset="-122"/>
                        <a:ea typeface="仿宋" panose="02010609060101010101" pitchFamily="49" charset="-122"/>
                        <a:cs typeface="宋体" panose="02010600030101010101" pitchFamily="2" charset="-122"/>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2" name="文本框 1"/>
          <p:cNvSpPr txBox="1"/>
          <p:nvPr/>
        </p:nvSpPr>
        <p:spPr>
          <a:xfrm>
            <a:off x="879245" y="568719"/>
            <a:ext cx="2879793" cy="364074"/>
          </a:xfrm>
          <a:prstGeom prst="rect">
            <a:avLst/>
          </a:prstGeom>
          <a:noFill/>
        </p:spPr>
        <p:txBody>
          <a:bodyPr wrap="square" rtlCol="0">
            <a:spAutoFit/>
          </a:bodyPr>
          <a:lstStyle/>
          <a:p>
            <a:pPr algn="l">
              <a:lnSpc>
                <a:spcPct val="120000"/>
              </a:lnSpc>
              <a:buClrTx/>
              <a:buSzTx/>
            </a:pPr>
            <a:r>
              <a:rPr lang="zh-CN" altLang="en-US" sz="1600" b="1" dirty="0">
                <a:solidFill>
                  <a:schemeClr val="tx2"/>
                </a:solidFill>
                <a:cs typeface="Arial" panose="020B0604020202020204" pitchFamily="34" charset="0"/>
                <a:sym typeface="+mn-ea"/>
              </a:rPr>
              <a:t>研发基础和结果</a:t>
            </a:r>
            <a:endParaRPr lang="zh-CN" altLang="en-US" sz="1600" b="1" dirty="0">
              <a:solidFill>
                <a:schemeClr val="tx2"/>
              </a:solidFill>
              <a:cs typeface="Arial" panose="020B0604020202020204" pitchFamily="34" charset="0"/>
              <a:sym typeface="+mn-ea"/>
            </a:endParaRPr>
          </a:p>
        </p:txBody>
      </p:sp>
      <p:sp>
        <p:nvSpPr>
          <p:cNvPr id="4" name="文本框 3"/>
          <p:cNvSpPr txBox="1"/>
          <p:nvPr/>
        </p:nvSpPr>
        <p:spPr>
          <a:xfrm>
            <a:off x="609599" y="3469873"/>
            <a:ext cx="7860665" cy="296171"/>
          </a:xfrm>
          <a:prstGeom prst="rect">
            <a:avLst/>
          </a:prstGeom>
          <a:noFill/>
        </p:spPr>
        <p:txBody>
          <a:bodyPr wrap="square" rtlCol="0">
            <a:spAutoFit/>
          </a:bodyPr>
          <a:lstStyle/>
          <a:p>
            <a:pPr marL="266700" indent="-266700" algn="l">
              <a:lnSpc>
                <a:spcPct val="120000"/>
              </a:lnSpc>
              <a:buClrTx/>
              <a:buSzTx/>
              <a:buNone/>
            </a:pPr>
            <a:r>
              <a:rPr lang="zh-CN" sz="1200" dirty="0">
                <a:solidFill>
                  <a:srgbClr val="000000"/>
                </a:solidFill>
                <a:ea typeface="宋体" panose="02010600030101010101" pitchFamily="2" charset="-122"/>
                <a:sym typeface="+mn-ea"/>
              </a:rPr>
              <a:t>1、</a:t>
            </a:r>
            <a:endParaRPr lang="zh-CN" altLang="zh-CN" sz="1200" b="0" dirty="0">
              <a:solidFill>
                <a:srgbClr val="000000"/>
              </a:solidFill>
              <a:latin typeface="仿宋" panose="02010609060101010101" pitchFamily="49" charset="-122"/>
              <a:ea typeface="仿宋" panose="02010609060101010101" pitchFamily="49" charset="-122"/>
            </a:endParaRPr>
          </a:p>
        </p:txBody>
      </p:sp>
      <p:sp>
        <p:nvSpPr>
          <p:cNvPr id="5" name="文本框 4"/>
          <p:cNvSpPr txBox="1"/>
          <p:nvPr/>
        </p:nvSpPr>
        <p:spPr>
          <a:xfrm>
            <a:off x="549274" y="2126562"/>
            <a:ext cx="7920990" cy="829945"/>
          </a:xfrm>
          <a:prstGeom prst="rect">
            <a:avLst/>
          </a:prstGeom>
          <a:ln w="9525"/>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charset="0"/>
              <a:buChar char="u"/>
            </a:pPr>
            <a:r>
              <a:rPr lang="zh-CN" sz="1200" dirty="0">
                <a:solidFill>
                  <a:srgbClr val="000000"/>
                </a:solidFill>
                <a:latin typeface="仿宋" panose="02010609060101010101" pitchFamily="49" charset="-122"/>
                <a:ea typeface="仿宋" panose="02010609060101010101" pitchFamily="49" charset="-122"/>
                <a:sym typeface="+mn-ea"/>
              </a:rPr>
              <a:t>公司最终选择了</a:t>
            </a:r>
            <a:r>
              <a:rPr lang="zh-CN" sz="1200" dirty="0">
                <a:solidFill>
                  <a:srgbClr val="000000"/>
                </a:solidFill>
                <a:latin typeface="仿宋" panose="02010609060101010101" pitchFamily="49" charset="-122"/>
                <a:ea typeface="仿宋" panose="02010609060101010101" pitchFamily="49" charset="-122"/>
                <a:cs typeface="Arial" panose="020B0604020202020204" pitchFamily="34" charset="0"/>
                <a:sym typeface="+mn-ea"/>
              </a:rPr>
              <a:t>与国家规定安全值临界，且能穿透颅骨保证有效性的</a:t>
            </a:r>
            <a:r>
              <a:rPr lang="zh-CN" sz="1200" b="1" dirty="0">
                <a:solidFill>
                  <a:srgbClr val="FF0000"/>
                </a:solidFill>
                <a:latin typeface="仿宋" panose="02010609060101010101" pitchFamily="49" charset="-122"/>
                <a:ea typeface="仿宋" panose="02010609060101010101" pitchFamily="49" charset="-122"/>
                <a:sym typeface="+mn-ea"/>
              </a:rPr>
              <a:t>中高磁技术</a:t>
            </a:r>
            <a:r>
              <a:rPr lang="zh-CN" sz="1200" dirty="0">
                <a:solidFill>
                  <a:srgbClr val="000000"/>
                </a:solidFill>
                <a:latin typeface="仿宋" panose="02010609060101010101" pitchFamily="49" charset="-122"/>
                <a:ea typeface="仿宋" panose="02010609060101010101" pitchFamily="49" charset="-122"/>
                <a:sym typeface="+mn-ea"/>
              </a:rPr>
              <a:t>，通过技术有效的将康贝经颅电磁场强控制到</a:t>
            </a:r>
            <a:r>
              <a:rPr lang="en-US" sz="1200" dirty="0">
                <a:solidFill>
                  <a:srgbClr val="000000"/>
                </a:solidFill>
                <a:latin typeface="仿宋" panose="02010609060101010101" pitchFamily="49" charset="-122"/>
                <a:ea typeface="仿宋" panose="02010609060101010101" pitchFamily="49" charset="-122"/>
                <a:sym typeface="+mn-ea"/>
              </a:rPr>
              <a:t>160mT</a:t>
            </a:r>
            <a:r>
              <a:rPr lang="zh-CN" sz="1200" dirty="0">
                <a:solidFill>
                  <a:srgbClr val="000000"/>
                </a:solidFill>
                <a:latin typeface="仿宋" panose="02010609060101010101" pitchFamily="49" charset="-122"/>
                <a:ea typeface="仿宋" panose="02010609060101010101" pitchFamily="49" charset="-122"/>
                <a:sym typeface="+mn-ea"/>
              </a:rPr>
              <a:t>左右（磁场输出频率：</a:t>
            </a:r>
            <a:r>
              <a:rPr lang="en-US" sz="1200" dirty="0">
                <a:solidFill>
                  <a:srgbClr val="000000"/>
                </a:solidFill>
                <a:latin typeface="仿宋" panose="02010609060101010101" pitchFamily="49" charset="-122"/>
                <a:ea typeface="仿宋" panose="02010609060101010101" pitchFamily="49" charset="-122"/>
                <a:sym typeface="+mn-ea"/>
              </a:rPr>
              <a:t>0.5-50H</a:t>
            </a:r>
            <a:r>
              <a:rPr lang="zh-CN" sz="1200" dirty="0">
                <a:solidFill>
                  <a:srgbClr val="000000"/>
                </a:solidFill>
                <a:latin typeface="仿宋" panose="02010609060101010101" pitchFamily="49" charset="-122"/>
                <a:ea typeface="仿宋" panose="02010609060101010101" pitchFamily="49" charset="-122"/>
                <a:sym typeface="+mn-ea"/>
              </a:rPr>
              <a:t>z，分5级可调），</a:t>
            </a:r>
            <a:r>
              <a:rPr lang="zh-CN" sz="1200" dirty="0">
                <a:solidFill>
                  <a:srgbClr val="FF0000"/>
                </a:solidFill>
                <a:latin typeface="仿宋" panose="02010609060101010101" pitchFamily="49" charset="-122"/>
                <a:ea typeface="仿宋" panose="02010609060101010101" pitchFamily="49" charset="-122"/>
                <a:sym typeface="+mn-ea"/>
              </a:rPr>
              <a:t>填补了市场的空白</a:t>
            </a:r>
            <a:endParaRPr lang="zh-CN" sz="1200" dirty="0">
              <a:solidFill>
                <a:srgbClr val="000000"/>
              </a:solidFill>
              <a:latin typeface="仿宋" panose="02010609060101010101" pitchFamily="49" charset="-122"/>
              <a:ea typeface="仿宋" panose="02010609060101010101" pitchFamily="49" charset="-122"/>
              <a:sym typeface="+mn-ea"/>
            </a:endParaRPr>
          </a:p>
          <a:p>
            <a:pPr indent="0">
              <a:buFont typeface="Wingdings" panose="05000000000000000000" charset="0"/>
              <a:buNone/>
            </a:pPr>
            <a:endParaRPr lang="zh-CN" sz="1200" b="0" dirty="0">
              <a:solidFill>
                <a:srgbClr val="000000"/>
              </a:solidFill>
              <a:latin typeface="仿宋" panose="02010609060101010101" pitchFamily="49" charset="-122"/>
              <a:ea typeface="仿宋" panose="02010609060101010101" pitchFamily="49" charset="-122"/>
            </a:endParaRPr>
          </a:p>
          <a:p>
            <a:pPr marL="285750" indent="-285750">
              <a:buFont typeface="Wingdings" panose="05000000000000000000" charset="0"/>
              <a:buChar char="u"/>
            </a:pPr>
            <a:r>
              <a:rPr lang="zh-CN" altLang="en-US" sz="1200" dirty="0">
                <a:solidFill>
                  <a:srgbClr val="000000"/>
                </a:solidFill>
                <a:latin typeface="仿宋" panose="02010609060101010101" pitchFamily="49" charset="-122"/>
                <a:ea typeface="仿宋" panose="02010609060101010101" pitchFamily="49" charset="-122"/>
                <a:sym typeface="+mn-ea"/>
              </a:rPr>
              <a:t>选择了经颅磁和经颅电同时刺激大脑和小脑的干预方式，</a:t>
            </a:r>
            <a:r>
              <a:rPr lang="zh-CN" altLang="en-US" sz="1200" dirty="0">
                <a:solidFill>
                  <a:srgbClr val="FF0000"/>
                </a:solidFill>
                <a:latin typeface="仿宋" panose="02010609060101010101" pitchFamily="49" charset="-122"/>
                <a:ea typeface="仿宋" panose="02010609060101010101" pitchFamily="49" charset="-122"/>
                <a:sym typeface="+mn-ea"/>
              </a:rPr>
              <a:t>开创了磁电联合治疗的先河</a:t>
            </a:r>
            <a:endParaRPr lang="zh-CN" altLang="en-US" sz="1400" dirty="0">
              <a:solidFill>
                <a:srgbClr val="000000"/>
              </a:solidFill>
              <a:ea typeface="宋体" panose="02010600030101010101" pitchFamily="2" charset="-122"/>
            </a:endParaRPr>
          </a:p>
        </p:txBody>
      </p:sp>
      <p:sp>
        <p:nvSpPr>
          <p:cNvPr id="12" name="下箭头 10"/>
          <p:cNvSpPr/>
          <p:nvPr/>
        </p:nvSpPr>
        <p:spPr>
          <a:xfrm>
            <a:off x="1143000" y="1596390"/>
            <a:ext cx="5841365" cy="449580"/>
          </a:xfrm>
          <a:prstGeom prst="downArrow">
            <a:avLst/>
          </a:prstGeom>
          <a:solidFill>
            <a:srgbClr val="0070C0"/>
          </a:solidFill>
          <a:ln>
            <a:solidFill>
              <a:schemeClr val="accent6">
                <a:lumMod val="40000"/>
                <a:lumOff val="60000"/>
              </a:schemeClr>
            </a:solidFill>
          </a:ln>
          <a:effectLst>
            <a:glow rad="63500">
              <a:schemeClr val="accent1">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charset="-122"/>
              <a:ea typeface="微软雅黑" panose="020B0503020204020204" charset="-122"/>
            </a:endParaRPr>
          </a:p>
        </p:txBody>
      </p:sp>
      <p:sp>
        <p:nvSpPr>
          <p:cNvPr id="13" name="下箭头 10"/>
          <p:cNvSpPr/>
          <p:nvPr/>
        </p:nvSpPr>
        <p:spPr>
          <a:xfrm flipV="1">
            <a:off x="1143000" y="3035935"/>
            <a:ext cx="5841365" cy="427355"/>
          </a:xfrm>
          <a:prstGeom prst="downArrow">
            <a:avLst/>
          </a:prstGeom>
          <a:solidFill>
            <a:srgbClr val="0070C0"/>
          </a:solidFill>
          <a:ln>
            <a:solidFill>
              <a:schemeClr val="accent6">
                <a:lumMod val="40000"/>
                <a:lumOff val="60000"/>
              </a:schemeClr>
            </a:solidFill>
          </a:ln>
          <a:effectLst>
            <a:glow rad="63500">
              <a:schemeClr val="accent1">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微软雅黑" panose="020B0503020204020204" charset="-122"/>
              <a:ea typeface="微软雅黑" panose="020B0503020204020204" charset="-122"/>
            </a:endParaRPr>
          </a:p>
        </p:txBody>
      </p:sp>
      <p:sp>
        <p:nvSpPr>
          <p:cNvPr id="22" name="文本框 21"/>
          <p:cNvSpPr txBox="1"/>
          <p:nvPr/>
        </p:nvSpPr>
        <p:spPr>
          <a:xfrm>
            <a:off x="528918" y="3469873"/>
            <a:ext cx="7920990" cy="1625766"/>
          </a:xfrm>
          <a:prstGeom prst="rect">
            <a:avLst/>
          </a:prstGeom>
          <a:ln w="9525"/>
        </p:spPr>
        <p:style>
          <a:lnRef idx="2">
            <a:schemeClr val="accent1"/>
          </a:lnRef>
          <a:fillRef idx="1">
            <a:schemeClr val="lt1"/>
          </a:fillRef>
          <a:effectRef idx="0">
            <a:schemeClr val="accent1"/>
          </a:effectRef>
          <a:fontRef idx="minor">
            <a:schemeClr val="dk1"/>
          </a:fontRef>
        </p:style>
        <p:txBody>
          <a:bodyPr wrap="square" rtlCol="0">
            <a:spAutoFit/>
          </a:bodyPr>
          <a:lstStyle/>
          <a:p>
            <a:pPr marL="266700" indent="-266700" algn="l">
              <a:lnSpc>
                <a:spcPct val="120000"/>
              </a:lnSpc>
              <a:buClrTx/>
              <a:buSzTx/>
              <a:buFont typeface="Wingdings" panose="05000000000000000000" pitchFamily="2" charset="2"/>
              <a:buChar char="Ø"/>
            </a:pPr>
            <a:r>
              <a:rPr lang="zh-CN" altLang="zh-CN" sz="1200" dirty="0">
                <a:solidFill>
                  <a:srgbClr val="000000"/>
                </a:solidFill>
                <a:latin typeface="仿宋" panose="02010609060101010101" pitchFamily="49" charset="-122"/>
                <a:ea typeface="仿宋" panose="02010609060101010101" pitchFamily="49" charset="-122"/>
                <a:sym typeface="+mn-ea"/>
              </a:rPr>
              <a:t>依据脑功能是有多个功能区的</a:t>
            </a:r>
            <a:r>
              <a:rPr lang="zh-CN" altLang="zh-CN" sz="1200" dirty="0">
                <a:solidFill>
                  <a:srgbClr val="FF0000"/>
                </a:solidFill>
                <a:latin typeface="仿宋" panose="02010609060101010101" pitchFamily="49" charset="-122"/>
                <a:ea typeface="仿宋" panose="02010609060101010101" pitchFamily="49" charset="-122"/>
                <a:sym typeface="+mn-ea"/>
              </a:rPr>
              <a:t>神经网络</a:t>
            </a:r>
            <a:r>
              <a:rPr lang="zh-CN" altLang="zh-CN" sz="1200" dirty="0">
                <a:solidFill>
                  <a:srgbClr val="000000"/>
                </a:solidFill>
                <a:latin typeface="仿宋" panose="02010609060101010101" pitchFamily="49" charset="-122"/>
                <a:ea typeface="仿宋" panose="02010609060101010101" pitchFamily="49" charset="-122"/>
                <a:sym typeface="+mn-ea"/>
              </a:rPr>
              <a:t>组成的基础特性</a:t>
            </a:r>
            <a:endParaRPr lang="en-US" altLang="zh-CN" sz="1200" dirty="0">
              <a:solidFill>
                <a:srgbClr val="000000"/>
              </a:solidFill>
              <a:latin typeface="仿宋" panose="02010609060101010101" pitchFamily="49" charset="-122"/>
              <a:ea typeface="仿宋" panose="02010609060101010101" pitchFamily="49" charset="-122"/>
              <a:sym typeface="+mn-ea"/>
            </a:endParaRPr>
          </a:p>
          <a:p>
            <a:pPr marL="266700" indent="-266700" algn="l">
              <a:lnSpc>
                <a:spcPct val="120000"/>
              </a:lnSpc>
              <a:buClrTx/>
              <a:buSzTx/>
              <a:buFont typeface="Wingdings" panose="05000000000000000000" pitchFamily="2" charset="2"/>
              <a:buChar char="Ø"/>
            </a:pPr>
            <a:r>
              <a:rPr lang="zh-CN" altLang="zh-CN" sz="1200" dirty="0">
                <a:solidFill>
                  <a:srgbClr val="000000"/>
                </a:solidFill>
                <a:latin typeface="仿宋" panose="02010609060101010101" pitchFamily="49" charset="-122"/>
                <a:ea typeface="仿宋" panose="02010609060101010101" pitchFamily="49" charset="-122"/>
                <a:sym typeface="+mn-ea"/>
              </a:rPr>
              <a:t>依据《现代物理治疗学》中对磁场治疗的</a:t>
            </a:r>
            <a:r>
              <a:rPr lang="zh-CN" altLang="zh-CN" sz="1200" dirty="0">
                <a:solidFill>
                  <a:srgbClr val="FF0000"/>
                </a:solidFill>
                <a:latin typeface="仿宋" panose="02010609060101010101" pitchFamily="49" charset="-122"/>
                <a:ea typeface="仿宋" panose="02010609060101010101" pitchFamily="49" charset="-122"/>
                <a:sym typeface="+mn-ea"/>
              </a:rPr>
              <a:t>定义和分类</a:t>
            </a:r>
            <a:endParaRPr lang="en-US" altLang="zh-CN" sz="1200" dirty="0">
              <a:solidFill>
                <a:srgbClr val="FF0000"/>
              </a:solidFill>
              <a:latin typeface="仿宋" panose="02010609060101010101" pitchFamily="49" charset="-122"/>
              <a:ea typeface="仿宋" panose="02010609060101010101" pitchFamily="49" charset="-122"/>
              <a:sym typeface="+mn-ea"/>
            </a:endParaRPr>
          </a:p>
          <a:p>
            <a:pPr marL="266700" indent="-266700" algn="l">
              <a:lnSpc>
                <a:spcPct val="120000"/>
              </a:lnSpc>
              <a:buClrTx/>
              <a:buSzTx/>
              <a:buFont typeface="Wingdings" panose="05000000000000000000" pitchFamily="2" charset="2"/>
              <a:buChar char="Ø"/>
            </a:pPr>
            <a:r>
              <a:rPr lang="zh-CN" altLang="zh-CN" sz="1200" b="0" dirty="0">
                <a:solidFill>
                  <a:srgbClr val="000000"/>
                </a:solidFill>
                <a:latin typeface="仿宋" panose="02010609060101010101" pitchFamily="49" charset="-122"/>
                <a:ea typeface="仿宋" panose="02010609060101010101" pitchFamily="49" charset="-122"/>
              </a:rPr>
              <a:t>依据磁场治疗</a:t>
            </a:r>
            <a:r>
              <a:rPr lang="zh-CN" altLang="zh-CN" sz="1200" b="0" dirty="0">
                <a:solidFill>
                  <a:srgbClr val="FF0000"/>
                </a:solidFill>
                <a:latin typeface="仿宋" panose="02010609060101010101" pitchFamily="49" charset="-122"/>
                <a:ea typeface="仿宋" panose="02010609060101010101" pitchFamily="49" charset="-122"/>
              </a:rPr>
              <a:t>有效性的研究</a:t>
            </a:r>
            <a:r>
              <a:rPr lang="zh-CN" altLang="zh-CN" sz="1200" b="0" dirty="0">
                <a:solidFill>
                  <a:srgbClr val="000000"/>
                </a:solidFill>
                <a:latin typeface="仿宋" panose="02010609060101010101" pitchFamily="49" charset="-122"/>
                <a:ea typeface="仿宋" panose="02010609060101010101" pitchFamily="49" charset="-122"/>
              </a:rPr>
              <a:t>：场强越大，生物学效应越明显</a:t>
            </a:r>
            <a:endParaRPr lang="en-US" altLang="zh-CN" sz="1200" b="0" dirty="0">
              <a:solidFill>
                <a:srgbClr val="000000"/>
              </a:solidFill>
              <a:latin typeface="仿宋" panose="02010609060101010101" pitchFamily="49" charset="-122"/>
              <a:ea typeface="仿宋" panose="02010609060101010101" pitchFamily="49" charset="-122"/>
            </a:endParaRPr>
          </a:p>
          <a:p>
            <a:pPr marL="266700" indent="-266700" algn="l">
              <a:lnSpc>
                <a:spcPct val="120000"/>
              </a:lnSpc>
              <a:buClrTx/>
              <a:buSzTx/>
              <a:buFont typeface="Wingdings" panose="05000000000000000000" pitchFamily="2" charset="2"/>
              <a:buChar char="Ø"/>
            </a:pPr>
            <a:r>
              <a:rPr lang="zh-CN" altLang="zh-CN" sz="1200" b="0" dirty="0">
                <a:solidFill>
                  <a:srgbClr val="000000"/>
                </a:solidFill>
                <a:latin typeface="仿宋" panose="02010609060101010101" pitchFamily="49" charset="-122"/>
                <a:ea typeface="仿宋" panose="02010609060101010101" pitchFamily="49" charset="-122"/>
              </a:rPr>
              <a:t>依据国家药品食品监督管理局对</a:t>
            </a:r>
            <a:r>
              <a:rPr lang="zh-CN" altLang="zh-CN" sz="1200" b="0" dirty="0">
                <a:solidFill>
                  <a:srgbClr val="FF0000"/>
                </a:solidFill>
                <a:latin typeface="仿宋" panose="02010609060101010101" pitchFamily="49" charset="-122"/>
                <a:ea typeface="仿宋" panose="02010609060101010101" pitchFamily="49" charset="-122"/>
              </a:rPr>
              <a:t>安全性的规定</a:t>
            </a:r>
            <a:r>
              <a:rPr lang="zh-CN" altLang="zh-CN" sz="1200" b="0" dirty="0">
                <a:solidFill>
                  <a:srgbClr val="000000"/>
                </a:solidFill>
                <a:latin typeface="仿宋" panose="02010609060101010101" pitchFamily="49" charset="-122"/>
                <a:ea typeface="仿宋" panose="02010609060101010101" pitchFamily="49" charset="-122"/>
              </a:rPr>
              <a:t>，磁疗产品注册技术审查申报产品磁场强度</a:t>
            </a:r>
            <a:r>
              <a:rPr lang="zh-CN" altLang="zh-CN" sz="1200" b="0" dirty="0">
                <a:solidFill>
                  <a:srgbClr val="FF0000"/>
                </a:solidFill>
                <a:latin typeface="仿宋" panose="02010609060101010101" pitchFamily="49" charset="-122"/>
                <a:ea typeface="仿宋" panose="02010609060101010101" pitchFamily="49" charset="-122"/>
              </a:rPr>
              <a:t>超过</a:t>
            </a:r>
            <a:r>
              <a:rPr lang="en-US" altLang="zh-CN" sz="1200" b="0" dirty="0">
                <a:solidFill>
                  <a:srgbClr val="FF0000"/>
                </a:solidFill>
                <a:latin typeface="仿宋" panose="02010609060101010101" pitchFamily="49" charset="-122"/>
                <a:ea typeface="仿宋" panose="02010609060101010101" pitchFamily="49" charset="-122"/>
              </a:rPr>
              <a:t>200mT</a:t>
            </a:r>
            <a:r>
              <a:rPr lang="zh-CN" altLang="zh-CN" sz="1200" b="0" dirty="0">
                <a:solidFill>
                  <a:srgbClr val="FF0000"/>
                </a:solidFill>
                <a:latin typeface="仿宋" panose="02010609060101010101" pitchFamily="49" charset="-122"/>
                <a:ea typeface="仿宋" panose="02010609060101010101" pitchFamily="49" charset="-122"/>
              </a:rPr>
              <a:t>要关注作用于人体的安全性</a:t>
            </a:r>
            <a:endParaRPr lang="en-US" altLang="zh-CN" sz="1200" dirty="0">
              <a:solidFill>
                <a:srgbClr val="000000"/>
              </a:solidFill>
              <a:latin typeface="仿宋" panose="02010609060101010101" pitchFamily="49" charset="-122"/>
              <a:ea typeface="仿宋" panose="02010609060101010101" pitchFamily="49" charset="-122"/>
            </a:endParaRPr>
          </a:p>
          <a:p>
            <a:pPr marL="266700" indent="-266700" algn="l">
              <a:lnSpc>
                <a:spcPct val="120000"/>
              </a:lnSpc>
              <a:buClrTx/>
              <a:buSzTx/>
              <a:buFont typeface="Wingdings" panose="05000000000000000000" pitchFamily="2" charset="2"/>
              <a:buChar char="Ø"/>
            </a:pPr>
            <a:r>
              <a:rPr lang="zh-CN" altLang="en-US" sz="1200" b="0" dirty="0">
                <a:solidFill>
                  <a:srgbClr val="000000"/>
                </a:solidFill>
                <a:latin typeface="仿宋" panose="02010609060101010101" pitchFamily="49" charset="-122"/>
                <a:ea typeface="仿宋" panose="02010609060101010101" pitchFamily="49" charset="-122"/>
              </a:rPr>
              <a:t>依据联合治疗的特性和要求</a:t>
            </a:r>
            <a:endParaRPr lang="en-US" altLang="zh-CN" sz="1200" b="0" dirty="0">
              <a:solidFill>
                <a:srgbClr val="000000"/>
              </a:solidFill>
              <a:latin typeface="仿宋" panose="02010609060101010101" pitchFamily="49" charset="-122"/>
              <a:ea typeface="仿宋" panose="02010609060101010101" pitchFamily="49" charset="-122"/>
            </a:endParaRPr>
          </a:p>
          <a:p>
            <a:pPr marL="266700" indent="-266700" algn="l">
              <a:lnSpc>
                <a:spcPct val="120000"/>
              </a:lnSpc>
              <a:buClrTx/>
              <a:buSzTx/>
              <a:buFont typeface="Wingdings" panose="05000000000000000000" pitchFamily="2" charset="2"/>
              <a:buChar char="Ø"/>
            </a:pPr>
            <a:r>
              <a:rPr lang="en-US" altLang="zh-CN" sz="1200" b="0" dirty="0">
                <a:solidFill>
                  <a:srgbClr val="000000"/>
                </a:solidFill>
                <a:latin typeface="仿宋" panose="02010609060101010101" pitchFamily="49" charset="-122"/>
                <a:ea typeface="仿宋" panose="02010609060101010101" pitchFamily="49" charset="-122"/>
              </a:rPr>
              <a:t>……</a:t>
            </a:r>
            <a:endParaRPr lang="zh-CN" altLang="en-US" sz="1400" dirty="0">
              <a:solidFill>
                <a:srgbClr val="000000"/>
              </a:solidFill>
              <a:ea typeface="宋体" panose="02010600030101010101" pitchFamily="2" charset="-122"/>
            </a:endParaRPr>
          </a:p>
        </p:txBody>
      </p:sp>
      <p:pic>
        <p:nvPicPr>
          <p:cNvPr id="8" name="图片 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淘宝店chenying0907出品 53"/>
          <p:cNvSpPr/>
          <p:nvPr/>
        </p:nvSpPr>
        <p:spPr>
          <a:xfrm>
            <a:off x="914400" y="1665056"/>
            <a:ext cx="2552454" cy="2485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defTabSz="897890"/>
            <a:endParaRPr lang="zh-CN" altLang="en-US" sz="1200">
              <a:solidFill>
                <a:prstClr val="white"/>
              </a:solidFill>
              <a:latin typeface="微软雅黑" panose="020B0503020204020204" charset="-122"/>
              <a:ea typeface="微软雅黑" panose="020B0503020204020204" charset="-122"/>
              <a:sym typeface="微软雅黑" panose="020B0503020204020204" charset="-122"/>
            </a:endParaRPr>
          </a:p>
        </p:txBody>
      </p:sp>
      <p:grpSp>
        <p:nvGrpSpPr>
          <p:cNvPr id="9" name="淘宝店chenying0907出品 48"/>
          <p:cNvGrpSpPr/>
          <p:nvPr/>
        </p:nvGrpSpPr>
        <p:grpSpPr>
          <a:xfrm>
            <a:off x="1542119" y="1292710"/>
            <a:ext cx="1588081" cy="515620"/>
            <a:chOff x="177333" y="673100"/>
            <a:chExt cx="4127967" cy="4043241"/>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7890"/>
              <a:endParaRPr lang="zh-CN" altLang="en-US" sz="1275">
                <a:solidFill>
                  <a:prstClr val="black"/>
                </a:solidFill>
                <a:latin typeface="微软雅黑" panose="020B0503020204020204" charset="-122"/>
                <a:ea typeface="微软雅黑" panose="020B0503020204020204" charset="-122"/>
                <a:sym typeface="微软雅黑" panose="020B0503020204020204" charset="-122"/>
              </a:endParaRPr>
            </a:p>
          </p:txBody>
        </p:sp>
        <p:sp>
          <p:nvSpPr>
            <p:cNvPr id="11" name="淘宝店chenying0907出品 50"/>
            <p:cNvSpPr/>
            <p:nvPr/>
          </p:nvSpPr>
          <p:spPr>
            <a:xfrm>
              <a:off x="177333" y="752770"/>
              <a:ext cx="3987808" cy="396357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7890"/>
              <a:r>
                <a:rPr lang="en-US" altLang="zh-CN" sz="1275" b="1" dirty="0">
                  <a:solidFill>
                    <a:srgbClr val="00B3E0"/>
                  </a:solidFill>
                  <a:latin typeface="微软雅黑" panose="020B0503020204020204" charset="-122"/>
                  <a:ea typeface="微软雅黑" panose="020B0503020204020204" charset="-122"/>
                  <a:sym typeface="微软雅黑" panose="020B0503020204020204" charset="-122"/>
                </a:rPr>
                <a:t> </a:t>
              </a:r>
              <a:r>
                <a:rPr lang="zh-CN" altLang="en-US" sz="1275" b="1" dirty="0">
                  <a:solidFill>
                    <a:schemeClr val="tx2"/>
                  </a:solidFill>
                  <a:latin typeface="微软雅黑" panose="020B0503020204020204" charset="-122"/>
                  <a:ea typeface="微软雅黑" panose="020B0503020204020204" charset="-122"/>
                  <a:sym typeface="微软雅黑" panose="020B0503020204020204" charset="-122"/>
                </a:rPr>
                <a:t>经颅磁刺激</a:t>
              </a:r>
              <a:endParaRPr lang="zh-CN" altLang="en-US" sz="1275" b="1" dirty="0">
                <a:solidFill>
                  <a:schemeClr val="tx2"/>
                </a:solidFill>
                <a:latin typeface="微软雅黑" panose="020B0503020204020204" charset="-122"/>
                <a:ea typeface="微软雅黑" panose="020B0503020204020204" charset="-122"/>
                <a:sym typeface="微软雅黑" panose="020B0503020204020204" charset="-122"/>
              </a:endParaRPr>
            </a:p>
          </p:txBody>
        </p:sp>
      </p:grpSp>
      <p:sp>
        <p:nvSpPr>
          <p:cNvPr id="14" name="文本框 13"/>
          <p:cNvSpPr txBox="1"/>
          <p:nvPr/>
        </p:nvSpPr>
        <p:spPr>
          <a:xfrm>
            <a:off x="1004800" y="1699762"/>
            <a:ext cx="2371654" cy="2123658"/>
          </a:xfrm>
          <a:prstGeom prst="rect">
            <a:avLst/>
          </a:prstGeom>
          <a:noFill/>
        </p:spPr>
        <p:txBody>
          <a:bodyPr wrap="square">
            <a:spAutoFit/>
          </a:bodyPr>
          <a:lstStyle/>
          <a:p>
            <a:pPr marL="0" indent="0">
              <a:buNone/>
            </a:pPr>
            <a:endParaRPr lang="en-US" altLang="zh-CN" sz="1200" b="1" dirty="0">
              <a:solidFill>
                <a:schemeClr val="tx2"/>
              </a:solidFill>
            </a:endParaRPr>
          </a:p>
          <a:p>
            <a:pPr marL="0" indent="0">
              <a:buNone/>
            </a:pPr>
            <a:endParaRPr lang="zh-CN" altLang="en-US" sz="1200" b="1" dirty="0">
              <a:solidFill>
                <a:schemeClr val="tx2"/>
              </a:solidFill>
            </a:endParaRPr>
          </a:p>
          <a:p>
            <a:pPr marL="0" indent="0">
              <a:buNone/>
            </a:pPr>
            <a:r>
              <a:rPr lang="zh-CN" altLang="en-US" sz="1200" dirty="0"/>
              <a:t>    </a:t>
            </a:r>
            <a:r>
              <a:rPr lang="zh-CN" altLang="en-US" sz="1200" dirty="0">
                <a:latin typeface="仿宋" panose="02010609060101010101" pitchFamily="49" charset="-122"/>
                <a:ea typeface="仿宋" panose="02010609060101010101" pitchFamily="49" charset="-122"/>
              </a:rPr>
              <a:t>刺激线圈瞬变电流产生的磁场穿透颅骨，产生</a:t>
            </a:r>
            <a:r>
              <a:rPr lang="zh-CN" altLang="en-US" sz="1200" dirty="0">
                <a:solidFill>
                  <a:srgbClr val="FF0000"/>
                </a:solidFill>
                <a:latin typeface="仿宋" panose="02010609060101010101" pitchFamily="49" charset="-122"/>
                <a:ea typeface="仿宋" panose="02010609060101010101" pitchFamily="49" charset="-122"/>
              </a:rPr>
              <a:t>感应电流</a:t>
            </a:r>
            <a:r>
              <a:rPr lang="zh-CN" altLang="en-US" sz="1200" dirty="0">
                <a:latin typeface="仿宋" panose="02010609060101010101" pitchFamily="49" charset="-122"/>
                <a:ea typeface="仿宋" panose="02010609060101010101" pitchFamily="49" charset="-122"/>
              </a:rPr>
              <a:t>刺激</a:t>
            </a:r>
            <a:r>
              <a:rPr lang="zh-CN" altLang="en-US" sz="1200" dirty="0">
                <a:solidFill>
                  <a:srgbClr val="FF0000"/>
                </a:solidFill>
                <a:latin typeface="仿宋" panose="02010609060101010101" pitchFamily="49" charset="-122"/>
                <a:ea typeface="仿宋" panose="02010609060101010101" pitchFamily="49" charset="-122"/>
              </a:rPr>
              <a:t>神经元引发一系列生理生化反应</a:t>
            </a:r>
            <a:r>
              <a:rPr lang="zh-CN" altLang="en-US" sz="1200" dirty="0">
                <a:latin typeface="仿宋" panose="02010609060101010101" pitchFamily="49" charset="-122"/>
                <a:ea typeface="仿宋" panose="02010609060101010101" pitchFamily="49" charset="-122"/>
              </a:rPr>
              <a:t>，作用于人脑引起神经活动的变化，可检测到运动诱发电位、</a:t>
            </a:r>
            <a:r>
              <a:rPr lang="zh-CN" altLang="en-US" sz="1200" dirty="0">
                <a:solidFill>
                  <a:schemeClr val="tx1"/>
                </a:solidFill>
                <a:latin typeface="仿宋" panose="02010609060101010101" pitchFamily="49" charset="-122"/>
                <a:ea typeface="仿宋" panose="02010609060101010101" pitchFamily="49" charset="-122"/>
              </a:rPr>
              <a:t>脑电活动变化、脑血流、代谢</a:t>
            </a:r>
            <a:r>
              <a:rPr lang="zh-CN" altLang="en-US" sz="1200" dirty="0">
                <a:latin typeface="仿宋" panose="02010609060101010101" pitchFamily="49" charset="-122"/>
                <a:ea typeface="仿宋" panose="02010609060101010101" pitchFamily="49" charset="-122"/>
              </a:rPr>
              <a:t>和大脑功能改变。</a:t>
            </a:r>
            <a:r>
              <a:rPr lang="en-US" altLang="zh-CN" sz="1200" dirty="0">
                <a:latin typeface="仿宋" panose="02010609060101010101" pitchFamily="49" charset="-122"/>
                <a:ea typeface="仿宋" panose="02010609060101010101" pitchFamily="49" charset="-122"/>
              </a:rPr>
              <a:t> </a:t>
            </a:r>
            <a:r>
              <a:rPr lang="zh-CN" altLang="en-US" sz="1200" dirty="0">
                <a:latin typeface="仿宋" panose="02010609060101010101" pitchFamily="49" charset="-122"/>
                <a:ea typeface="仿宋" panose="02010609060101010101" pitchFamily="49" charset="-122"/>
              </a:rPr>
              <a:t>微观作用包括</a:t>
            </a:r>
            <a:r>
              <a:rPr lang="zh-CN" altLang="en-US" sz="1200" dirty="0">
                <a:solidFill>
                  <a:schemeClr val="tx1"/>
                </a:solidFill>
                <a:latin typeface="仿宋" panose="02010609060101010101" pitchFamily="49" charset="-122"/>
                <a:ea typeface="仿宋" panose="02010609060101010101" pitchFamily="49" charset="-122"/>
              </a:rPr>
              <a:t>细胞膜电位、动作电位、神</a:t>
            </a:r>
            <a:r>
              <a:rPr lang="zh-CN" altLang="en-US" sz="1200" dirty="0">
                <a:latin typeface="仿宋" panose="02010609060101010101" pitchFamily="49" charset="-122"/>
                <a:ea typeface="仿宋" panose="02010609060101010101" pitchFamily="49" charset="-122"/>
              </a:rPr>
              <a:t>经递质、受体、突触、神经可塑性发生变化</a:t>
            </a:r>
            <a:endParaRPr lang="zh-CN" altLang="en-US" sz="1200" dirty="0"/>
          </a:p>
        </p:txBody>
      </p:sp>
      <p:pic>
        <p:nvPicPr>
          <p:cNvPr id="15" name="图片 14"/>
          <p:cNvPicPr>
            <a:picLocks noChangeAspect="1"/>
          </p:cNvPicPr>
          <p:nvPr/>
        </p:nvPicPr>
        <p:blipFill>
          <a:blip r:embed="rId1"/>
          <a:stretch>
            <a:fillRect/>
          </a:stretch>
        </p:blipFill>
        <p:spPr>
          <a:xfrm>
            <a:off x="768906" y="895555"/>
            <a:ext cx="828904" cy="976122"/>
          </a:xfrm>
          <a:prstGeom prst="rect">
            <a:avLst/>
          </a:prstGeom>
        </p:spPr>
      </p:pic>
      <p:sp>
        <p:nvSpPr>
          <p:cNvPr id="16" name="圆角淘宝店chenying0907出品 53"/>
          <p:cNvSpPr/>
          <p:nvPr/>
        </p:nvSpPr>
        <p:spPr>
          <a:xfrm>
            <a:off x="3557254" y="1721954"/>
            <a:ext cx="3107664" cy="242906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defTabSz="897890"/>
            <a:endParaRPr lang="zh-CN" altLang="en-US" sz="1200">
              <a:solidFill>
                <a:prstClr val="white"/>
              </a:solidFill>
              <a:latin typeface="微软雅黑" panose="020B0503020204020204" charset="-122"/>
              <a:ea typeface="微软雅黑" panose="020B0503020204020204" charset="-122"/>
              <a:sym typeface="微软雅黑" panose="020B0503020204020204" charset="-122"/>
            </a:endParaRPr>
          </a:p>
        </p:txBody>
      </p:sp>
      <p:sp>
        <p:nvSpPr>
          <p:cNvPr id="18" name="文本框 17"/>
          <p:cNvSpPr txBox="1"/>
          <p:nvPr/>
        </p:nvSpPr>
        <p:spPr>
          <a:xfrm>
            <a:off x="3592740" y="1782326"/>
            <a:ext cx="3107664" cy="2308324"/>
          </a:xfrm>
          <a:prstGeom prst="rect">
            <a:avLst/>
          </a:prstGeom>
          <a:noFill/>
        </p:spPr>
        <p:txBody>
          <a:bodyPr wrap="square">
            <a:spAutoFit/>
          </a:bodyPr>
          <a:lstStyle/>
          <a:p>
            <a:pPr indent="0" algn="l">
              <a:spcBef>
                <a:spcPct val="20000"/>
              </a:spcBef>
              <a:buClrTx/>
              <a:buSzTx/>
              <a:buFont typeface="Arial" panose="020B0604020202020204" pitchFamily="34" charset="0"/>
              <a:buNone/>
            </a:pPr>
            <a:r>
              <a:rPr lang="zh-CN" altLang="en-US" sz="1200" dirty="0">
                <a:latin typeface="仿宋" panose="02010609060101010101" pitchFamily="49" charset="-122"/>
                <a:ea typeface="仿宋" panose="02010609060101010101" pitchFamily="49" charset="-122"/>
                <a:sym typeface="+mn-ea"/>
              </a:rPr>
              <a:t>电刺激</a:t>
            </a:r>
            <a:r>
              <a:rPr lang="zh-CN" altLang="en-US" sz="1200" dirty="0">
                <a:solidFill>
                  <a:srgbClr val="FF0000"/>
                </a:solidFill>
                <a:latin typeface="仿宋" panose="02010609060101010101" pitchFamily="49" charset="-122"/>
                <a:ea typeface="仿宋" panose="02010609060101010101" pitchFamily="49" charset="-122"/>
                <a:sym typeface="+mn-ea"/>
              </a:rPr>
              <a:t>小脑顶核</a:t>
            </a:r>
            <a:r>
              <a:rPr lang="zh-CN" altLang="en-US" sz="1200" dirty="0">
                <a:latin typeface="仿宋" panose="02010609060101010101" pitchFamily="49" charset="-122"/>
                <a:ea typeface="仿宋" panose="02010609060101010101" pitchFamily="49" charset="-122"/>
                <a:sym typeface="+mn-ea"/>
              </a:rPr>
              <a:t>，可以反射性引起</a:t>
            </a:r>
            <a:r>
              <a:rPr lang="zh-CN" altLang="en-US" sz="1200" dirty="0">
                <a:solidFill>
                  <a:srgbClr val="FF0000"/>
                </a:solidFill>
                <a:latin typeface="仿宋" panose="02010609060101010101" pitchFamily="49" charset="-122"/>
                <a:ea typeface="仿宋" panose="02010609060101010101" pitchFamily="49" charset="-122"/>
                <a:sym typeface="+mn-ea"/>
              </a:rPr>
              <a:t>血管扩张和脑血流量增加</a:t>
            </a:r>
            <a:r>
              <a:rPr lang="zh-CN" altLang="en-US" sz="1200" dirty="0">
                <a:latin typeface="仿宋" panose="02010609060101010101" pitchFamily="49" charset="-122"/>
                <a:ea typeface="仿宋" panose="02010609060101010101" pitchFamily="49" charset="-122"/>
                <a:sym typeface="+mn-ea"/>
              </a:rPr>
              <a:t>，称之为顶核加压反应</a:t>
            </a:r>
            <a:r>
              <a:rPr lang="en-US" altLang="zh-CN" sz="1200" dirty="0">
                <a:latin typeface="仿宋" panose="02010609060101010101" pitchFamily="49" charset="-122"/>
                <a:ea typeface="仿宋" panose="02010609060101010101" pitchFamily="49" charset="-122"/>
                <a:sym typeface="+mn-ea"/>
              </a:rPr>
              <a:t>;</a:t>
            </a:r>
            <a:r>
              <a:rPr lang="zh-CN" altLang="en-US" sz="1200" dirty="0">
                <a:latin typeface="仿宋" panose="02010609060101010101" pitchFamily="49" charset="-122"/>
                <a:ea typeface="仿宋" panose="02010609060101010101" pitchFamily="49" charset="-122"/>
                <a:sym typeface="+mn-ea"/>
              </a:rPr>
              <a:t>魏玲丽等专家研究发现∶与治疗前相比，小脑顶核刺激治疗后大脑前动脉、大脑中动脉、大脑后动脉、椎动脉及基底动脉的收缩期峰流速率、舒张末期血流速率、平均血流速率都有明显的改变，说明小脑顶核刺激可以对脑血管生物流体力学参数产生影响，从而改善脑血流量，其机制可能是脑内固有神经传导通路受到刺激以及通过改善血液的粘滞性和细胞的变形能力有所改善，</a:t>
            </a:r>
            <a:r>
              <a:rPr lang="zh-CN" altLang="en-US" sz="1200" dirty="0">
                <a:solidFill>
                  <a:srgbClr val="FF0000"/>
                </a:solidFill>
                <a:latin typeface="仿宋" panose="02010609060101010101" pitchFamily="49" charset="-122"/>
                <a:ea typeface="仿宋" panose="02010609060101010101" pitchFamily="49" charset="-122"/>
                <a:sym typeface="+mn-ea"/>
              </a:rPr>
              <a:t>加快脑血流速度、促进脑循环</a:t>
            </a:r>
            <a:endParaRPr lang="zh-CN" altLang="en-US" sz="1200" dirty="0">
              <a:solidFill>
                <a:srgbClr val="FF0000"/>
              </a:solidFill>
              <a:latin typeface="仿宋" panose="02010609060101010101" pitchFamily="49" charset="-122"/>
              <a:ea typeface="仿宋" panose="02010609060101010101" pitchFamily="49" charset="-122"/>
              <a:sym typeface="+mn-ea"/>
            </a:endParaRPr>
          </a:p>
        </p:txBody>
      </p:sp>
      <p:grpSp>
        <p:nvGrpSpPr>
          <p:cNvPr id="19" name="淘宝店chenying0907出品 48"/>
          <p:cNvGrpSpPr/>
          <p:nvPr/>
        </p:nvGrpSpPr>
        <p:grpSpPr>
          <a:xfrm>
            <a:off x="4386408" y="1295332"/>
            <a:ext cx="1667019" cy="515412"/>
            <a:chOff x="177333" y="673100"/>
            <a:chExt cx="4127967" cy="4041610"/>
          </a:xfrm>
          <a:effectLst>
            <a:outerShdw blurRad="444500" dist="254000" dir="8100000" algn="tr" rotWithShape="0">
              <a:prstClr val="black">
                <a:alpha val="50000"/>
              </a:prstClr>
            </a:outerShdw>
          </a:effectLst>
        </p:grpSpPr>
        <p:sp>
          <p:nvSpPr>
            <p:cNvPr id="2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7890"/>
              <a:endParaRPr lang="zh-CN" altLang="en-US" sz="1275">
                <a:solidFill>
                  <a:prstClr val="black"/>
                </a:solidFill>
                <a:latin typeface="微软雅黑" panose="020B0503020204020204" charset="-122"/>
                <a:ea typeface="微软雅黑" panose="020B0503020204020204" charset="-122"/>
                <a:sym typeface="微软雅黑" panose="020B0503020204020204" charset="-122"/>
              </a:endParaRPr>
            </a:p>
          </p:txBody>
        </p:sp>
        <p:sp>
          <p:nvSpPr>
            <p:cNvPr id="21" name="淘宝店chenying0907出品 50"/>
            <p:cNvSpPr/>
            <p:nvPr/>
          </p:nvSpPr>
          <p:spPr>
            <a:xfrm>
              <a:off x="177333" y="753374"/>
              <a:ext cx="3825873" cy="396133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7890"/>
              <a:r>
                <a:rPr lang="en-US" altLang="zh-CN" sz="1275" b="1" dirty="0">
                  <a:solidFill>
                    <a:srgbClr val="00B3E0"/>
                  </a:solidFill>
                  <a:latin typeface="微软雅黑" panose="020B0503020204020204" charset="-122"/>
                  <a:ea typeface="微软雅黑" panose="020B0503020204020204" charset="-122"/>
                  <a:sym typeface="微软雅黑" panose="020B0503020204020204" charset="-122"/>
                </a:rPr>
                <a:t> </a:t>
              </a:r>
              <a:r>
                <a:rPr lang="zh-CN" altLang="en-US" sz="1275" b="1" dirty="0">
                  <a:solidFill>
                    <a:schemeClr val="tx2"/>
                  </a:solidFill>
                  <a:latin typeface="微软雅黑" panose="020B0503020204020204" charset="-122"/>
                  <a:ea typeface="微软雅黑" panose="020B0503020204020204" charset="-122"/>
                  <a:sym typeface="微软雅黑" panose="020B0503020204020204" charset="-122"/>
                </a:rPr>
                <a:t>经颅电刺激</a:t>
              </a:r>
              <a:endParaRPr lang="zh-CN" altLang="en-US" sz="1275" b="1" dirty="0">
                <a:solidFill>
                  <a:schemeClr val="tx2"/>
                </a:solidFill>
                <a:latin typeface="微软雅黑" panose="020B0503020204020204" charset="-122"/>
                <a:ea typeface="微软雅黑" panose="020B0503020204020204" charset="-122"/>
                <a:sym typeface="微软雅黑" panose="020B0503020204020204" charset="-122"/>
              </a:endParaRPr>
            </a:p>
          </p:txBody>
        </p:sp>
      </p:grpSp>
      <p:pic>
        <p:nvPicPr>
          <p:cNvPr id="22" name="图片 21"/>
          <p:cNvPicPr>
            <a:picLocks noChangeAspect="1"/>
          </p:cNvPicPr>
          <p:nvPr>
            <p:custDataLst>
              <p:tags r:id="rId2"/>
            </p:custDataLst>
          </p:nvPr>
        </p:nvPicPr>
        <p:blipFill>
          <a:blip r:embed="rId3"/>
          <a:stretch>
            <a:fillRect/>
          </a:stretch>
        </p:blipFill>
        <p:spPr>
          <a:xfrm>
            <a:off x="5943496" y="795738"/>
            <a:ext cx="779363" cy="1015163"/>
          </a:xfrm>
          <a:prstGeom prst="rect">
            <a:avLst/>
          </a:prstGeom>
        </p:spPr>
      </p:pic>
      <p:pic>
        <p:nvPicPr>
          <p:cNvPr id="23" name="图片 22"/>
          <p:cNvPicPr>
            <a:picLocks noChangeAspect="1"/>
          </p:cNvPicPr>
          <p:nvPr/>
        </p:nvPicPr>
        <p:blipFill>
          <a:blip r:embed="rId4"/>
          <a:stretch>
            <a:fillRect/>
          </a:stretch>
        </p:blipFill>
        <p:spPr>
          <a:xfrm>
            <a:off x="6844570" y="862413"/>
            <a:ext cx="1731010" cy="1246505"/>
          </a:xfrm>
          <a:prstGeom prst="rect">
            <a:avLst/>
          </a:prstGeom>
        </p:spPr>
      </p:pic>
      <p:pic>
        <p:nvPicPr>
          <p:cNvPr id="24" name="图片 23"/>
          <p:cNvPicPr/>
          <p:nvPr/>
        </p:nvPicPr>
        <p:blipFill>
          <a:blip r:embed="rId5"/>
          <a:stretch>
            <a:fillRect/>
          </a:stretch>
        </p:blipFill>
        <p:spPr>
          <a:xfrm>
            <a:off x="6844570" y="2740238"/>
            <a:ext cx="1731010" cy="1230840"/>
          </a:xfrm>
          <a:prstGeom prst="rect">
            <a:avLst/>
          </a:prstGeom>
          <a:noFill/>
          <a:ln w="9525">
            <a:noFill/>
          </a:ln>
        </p:spPr>
      </p:pic>
      <p:sp>
        <p:nvSpPr>
          <p:cNvPr id="25" name="文本框 24"/>
          <p:cNvSpPr txBox="1"/>
          <p:nvPr/>
        </p:nvSpPr>
        <p:spPr>
          <a:xfrm>
            <a:off x="895393" y="4281256"/>
            <a:ext cx="7806674" cy="818160"/>
          </a:xfrm>
          <a:prstGeom prst="rect">
            <a:avLst/>
          </a:prstGeom>
          <a:noFill/>
        </p:spPr>
        <p:txBody>
          <a:bodyPr wrap="square" lIns="68578" tIns="34289" rIns="68578" bIns="34289" rtlCol="0" anchor="t">
            <a:noAutofit/>
          </a:bodyPr>
          <a:lstStyle/>
          <a:p>
            <a:pPr>
              <a:lnSpc>
                <a:spcPct val="120000"/>
              </a:lnSpc>
            </a:pPr>
            <a:r>
              <a:rPr lang="zh-CN" altLang="en-US" sz="1200" dirty="0">
                <a:solidFill>
                  <a:schemeClr val="tx2"/>
                </a:solidFill>
                <a:latin typeface="仿宋" panose="02010609060101010101" pitchFamily="49" charset="-122"/>
                <a:ea typeface="仿宋" panose="02010609060101010101" pitchFamily="49" charset="-122"/>
                <a:cs typeface="黑体" panose="02010609060101010101" charset="-122"/>
                <a:sym typeface="+mn-ea"/>
              </a:rPr>
              <a:t>    近几年来经颅磁、电在网络功能调节以及行为能力改善上的成果</a:t>
            </a:r>
            <a:r>
              <a:rPr lang="en-US" altLang="zh-CN" sz="1200" dirty="0">
                <a:solidFill>
                  <a:schemeClr val="tx2"/>
                </a:solidFill>
                <a:latin typeface="仿宋" panose="02010609060101010101" pitchFamily="49" charset="-122"/>
                <a:ea typeface="仿宋" panose="02010609060101010101" pitchFamily="49" charset="-122"/>
                <a:cs typeface="黑体" panose="02010609060101010101" charset="-122"/>
                <a:sym typeface="+mn-ea"/>
              </a:rPr>
              <a:t>,</a:t>
            </a:r>
            <a:r>
              <a:rPr lang="zh-CN" altLang="en-US" sz="1200" dirty="0">
                <a:solidFill>
                  <a:schemeClr val="tx2"/>
                </a:solidFill>
                <a:latin typeface="仿宋" panose="02010609060101010101" pitchFamily="49" charset="-122"/>
                <a:ea typeface="仿宋" panose="02010609060101010101" pitchFamily="49" charset="-122"/>
                <a:cs typeface="黑体" panose="02010609060101010101" charset="-122"/>
                <a:sym typeface="+mn-ea"/>
              </a:rPr>
              <a:t>使其成为一种潜在的神经功能康复工具。主要是通过电场或磁场诱导电流刺激大脑，可以无创、安全地兴奋或抑制刺激部位的脑活动，激活功能脑区，以提高突触的可塑性从而促进康复</a:t>
            </a:r>
            <a:endParaRPr lang="zh-CN" altLang="en-US" sz="1200" dirty="0">
              <a:solidFill>
                <a:schemeClr val="tx2"/>
              </a:solidFill>
              <a:latin typeface="仿宋" panose="02010609060101010101" pitchFamily="49" charset="-122"/>
              <a:ea typeface="仿宋" panose="02010609060101010101" pitchFamily="49" charset="-122"/>
              <a:cs typeface="黑体" panose="02010609060101010101" charset="-122"/>
              <a:sym typeface="+mn-ea"/>
            </a:endParaRPr>
          </a:p>
        </p:txBody>
      </p:sp>
      <p:sp>
        <p:nvSpPr>
          <p:cNvPr id="28" name="箭头: 右 27"/>
          <p:cNvSpPr/>
          <p:nvPr/>
        </p:nvSpPr>
        <p:spPr>
          <a:xfrm rot="5400000">
            <a:off x="7390731" y="2255301"/>
            <a:ext cx="561278" cy="338554"/>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805186" y="448938"/>
            <a:ext cx="2221735" cy="366186"/>
            <a:chOff x="3779912" y="1777379"/>
            <a:chExt cx="4896544" cy="488871"/>
          </a:xfrm>
        </p:grpSpPr>
        <p:sp>
          <p:nvSpPr>
            <p:cNvPr id="30" name="矩形 29"/>
            <p:cNvSpPr/>
            <p:nvPr/>
          </p:nvSpPr>
          <p:spPr>
            <a:xfrm>
              <a:off x="3779912" y="1777379"/>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350" kern="0">
                <a:solidFill>
                  <a:sysClr val="window" lastClr="FFFFFF"/>
                </a:solidFill>
                <a:ea typeface="微软雅黑" panose="020B0503020204020204" charset="-122"/>
              </a:endParaRPr>
            </a:p>
          </p:txBody>
        </p:sp>
        <p:sp>
          <p:nvSpPr>
            <p:cNvPr id="31" name="矩形 30"/>
            <p:cNvSpPr/>
            <p:nvPr/>
          </p:nvSpPr>
          <p:spPr>
            <a:xfrm>
              <a:off x="3779912" y="1777380"/>
              <a:ext cx="512094" cy="432048"/>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2</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32" name="TextBox 37"/>
            <p:cNvSpPr txBox="1"/>
            <p:nvPr/>
          </p:nvSpPr>
          <p:spPr>
            <a:xfrm>
              <a:off x="4292006" y="1814267"/>
              <a:ext cx="3781993" cy="451983"/>
            </a:xfrm>
            <a:prstGeom prst="rect">
              <a:avLst/>
            </a:prstGeom>
            <a:noFill/>
          </p:spPr>
          <p:txBody>
            <a:bodyPr wrap="square" rtlCol="0">
              <a:spAutoFit/>
            </a:bodyPr>
            <a:lstStyle/>
            <a:p>
              <a:pPr algn="ctr" defTabSz="913765">
                <a:defRPr/>
              </a:pPr>
              <a:r>
                <a:rPr lang="zh-CN" altLang="en-US" sz="1600" b="1" dirty="0">
                  <a:solidFill>
                    <a:srgbClr val="1F497D"/>
                  </a:solidFill>
                  <a:latin typeface="微软雅黑" panose="020B0503020204020204" charset="-122"/>
                  <a:ea typeface="微软雅黑" panose="020B0503020204020204" charset="-122"/>
                </a:rPr>
                <a:t>研 究 背 景</a:t>
              </a:r>
              <a:endParaRPr lang="zh-CN" altLang="en-US" sz="1600" b="1" dirty="0">
                <a:solidFill>
                  <a:srgbClr val="1F497D"/>
                </a:solidFill>
                <a:latin typeface="微软雅黑" panose="020B0503020204020204" charset="-122"/>
                <a:ea typeface="微软雅黑" panose="020B0503020204020204" charset="-122"/>
              </a:endParaRPr>
            </a:p>
          </p:txBody>
        </p:sp>
      </p:grpSp>
      <p:sp>
        <p:nvSpPr>
          <p:cNvPr id="34" name="圆角淘宝店chenying0907出品 53"/>
          <p:cNvSpPr/>
          <p:nvPr/>
        </p:nvSpPr>
        <p:spPr>
          <a:xfrm>
            <a:off x="914400" y="4224284"/>
            <a:ext cx="7740477" cy="8298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defTabSz="897890"/>
            <a:endParaRPr lang="zh-CN" altLang="en-US" sz="1200">
              <a:solidFill>
                <a:prstClr val="white"/>
              </a:solidFill>
              <a:latin typeface="微软雅黑" panose="020B0503020204020204" charset="-122"/>
              <a:ea typeface="微软雅黑" panose="020B0503020204020204" charset="-122"/>
              <a:sym typeface="微软雅黑" panose="020B0503020204020204" charset="-122"/>
            </a:endParaRPr>
          </a:p>
        </p:txBody>
      </p:sp>
      <p:pic>
        <p:nvPicPr>
          <p:cNvPr id="2" name="图片 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肘形连接符 3"/>
          <p:cNvCxnSpPr/>
          <p:nvPr/>
        </p:nvCxnSpPr>
        <p:spPr>
          <a:xfrm flipV="1">
            <a:off x="2436458" y="1289895"/>
            <a:ext cx="1180738" cy="1004025"/>
          </a:xfrm>
          <a:prstGeom prst="bentConnector3">
            <a:avLst>
              <a:gd name="adj1" fmla="val 50000"/>
            </a:avLst>
          </a:prstGeom>
          <a:noFill/>
          <a:ln w="9525" cap="rnd" cmpd="sng" algn="ctr">
            <a:solidFill>
              <a:sysClr val="windowText" lastClr="000000">
                <a:lumMod val="50000"/>
                <a:lumOff val="50000"/>
              </a:sysClr>
            </a:solidFill>
            <a:prstDash val="solid"/>
          </a:ln>
          <a:effectLst/>
        </p:spPr>
      </p:cxnSp>
      <p:cxnSp>
        <p:nvCxnSpPr>
          <p:cNvPr id="5" name="肘形连接符 4"/>
          <p:cNvCxnSpPr/>
          <p:nvPr/>
        </p:nvCxnSpPr>
        <p:spPr>
          <a:xfrm>
            <a:off x="2303652" y="2336810"/>
            <a:ext cx="1492109" cy="614626"/>
          </a:xfrm>
          <a:prstGeom prst="bentConnector3">
            <a:avLst>
              <a:gd name="adj1" fmla="val 50000"/>
            </a:avLst>
          </a:prstGeom>
          <a:noFill/>
          <a:ln w="9525" cap="flat" cmpd="sng" algn="ctr">
            <a:solidFill>
              <a:sysClr val="windowText" lastClr="000000">
                <a:lumMod val="50000"/>
                <a:lumOff val="50000"/>
              </a:sysClr>
            </a:solidFill>
            <a:prstDash val="solid"/>
          </a:ln>
          <a:effectLst/>
        </p:spPr>
      </p:cxnSp>
      <p:sp>
        <p:nvSpPr>
          <p:cNvPr id="6" name="椭圆 5"/>
          <p:cNvSpPr/>
          <p:nvPr/>
        </p:nvSpPr>
        <p:spPr>
          <a:xfrm>
            <a:off x="3689329" y="1140217"/>
            <a:ext cx="410201" cy="410201"/>
          </a:xfrm>
          <a:prstGeom prst="ellipse">
            <a:avLst/>
          </a:prstGeom>
          <a:gradFill>
            <a:gsLst>
              <a:gs pos="0">
                <a:srgbClr val="0E1A40"/>
              </a:gs>
              <a:gs pos="100000">
                <a:srgbClr val="2F5EB0"/>
              </a:gs>
            </a:gsLst>
            <a:lin ang="13800000" scaled="0"/>
          </a:gradFill>
          <a:ln w="25400" cap="flat" cmpd="sng" algn="ctr">
            <a:noFill/>
            <a:prstDash val="solid"/>
          </a:ln>
          <a:effectLst/>
        </p:spPr>
        <p:txBody>
          <a:bodyPr rtlCol="0" anchor="ctr"/>
          <a:lstStyle/>
          <a:p>
            <a:pPr algn="ctr" defTabSz="685800">
              <a:defRPr/>
            </a:pPr>
            <a:endParaRPr lang="zh-CN" altLang="en-US" sz="1500" kern="0">
              <a:solidFill>
                <a:prstClr val="white"/>
              </a:solidFill>
              <a:latin typeface="Impact MT Std" pitchFamily="34" charset="0"/>
              <a:ea typeface="方正兰亭黑简体" panose="02000000000000000000" pitchFamily="2" charset="-122"/>
            </a:endParaRPr>
          </a:p>
        </p:txBody>
      </p:sp>
      <p:sp>
        <p:nvSpPr>
          <p:cNvPr id="7" name="标题 4"/>
          <p:cNvSpPr txBox="1"/>
          <p:nvPr/>
        </p:nvSpPr>
        <p:spPr>
          <a:xfrm>
            <a:off x="3711176" y="1196504"/>
            <a:ext cx="388354" cy="270031"/>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500" b="1" dirty="0">
                <a:solidFill>
                  <a:prstClr val="white"/>
                </a:solidFill>
                <a:latin typeface="Impact MT Std" pitchFamily="34" charset="0"/>
                <a:ea typeface="方正兰亭黑简体" panose="02000000000000000000" pitchFamily="2" charset="-122"/>
              </a:rPr>
              <a:t>01</a:t>
            </a:r>
            <a:endParaRPr lang="en-US" altLang="zh-CN" sz="1500" b="1" dirty="0">
              <a:solidFill>
                <a:prstClr val="white"/>
              </a:solidFill>
              <a:latin typeface="Impact MT Std" pitchFamily="34" charset="0"/>
              <a:ea typeface="方正兰亭黑简体" panose="02000000000000000000" pitchFamily="2" charset="-122"/>
            </a:endParaRPr>
          </a:p>
        </p:txBody>
      </p:sp>
      <p:sp>
        <p:nvSpPr>
          <p:cNvPr id="12" name="椭圆 11"/>
          <p:cNvSpPr/>
          <p:nvPr/>
        </p:nvSpPr>
        <p:spPr>
          <a:xfrm>
            <a:off x="3813086" y="2812235"/>
            <a:ext cx="410201" cy="410201"/>
          </a:xfrm>
          <a:prstGeom prst="ellipse">
            <a:avLst/>
          </a:prstGeom>
          <a:gradFill>
            <a:gsLst>
              <a:gs pos="0">
                <a:srgbClr val="0E1A40"/>
              </a:gs>
              <a:gs pos="100000">
                <a:srgbClr val="2F5EB0"/>
              </a:gs>
            </a:gsLst>
            <a:lin ang="13800000" scaled="0"/>
          </a:gradFill>
          <a:ln w="25400" cap="flat" cmpd="sng" algn="ctr">
            <a:noFill/>
            <a:prstDash val="solid"/>
          </a:ln>
          <a:effectLst/>
        </p:spPr>
        <p:txBody>
          <a:bodyPr rtlCol="0" anchor="ctr"/>
          <a:lstStyle/>
          <a:p>
            <a:pPr algn="ctr" defTabSz="685800">
              <a:defRPr/>
            </a:pPr>
            <a:endParaRPr lang="zh-CN" altLang="en-US" sz="1500" kern="0">
              <a:solidFill>
                <a:prstClr val="white"/>
              </a:solidFill>
              <a:latin typeface="Impact MT Std" pitchFamily="34" charset="0"/>
              <a:ea typeface="方正兰亭黑简体" panose="02000000000000000000" pitchFamily="2" charset="-122"/>
            </a:endParaRPr>
          </a:p>
        </p:txBody>
      </p:sp>
      <p:sp>
        <p:nvSpPr>
          <p:cNvPr id="13" name="标题 4"/>
          <p:cNvSpPr txBox="1"/>
          <p:nvPr/>
        </p:nvSpPr>
        <p:spPr>
          <a:xfrm>
            <a:off x="3850741" y="2864033"/>
            <a:ext cx="388354" cy="303581"/>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500" b="1" dirty="0">
                <a:solidFill>
                  <a:prstClr val="white"/>
                </a:solidFill>
                <a:latin typeface="Impact MT Std" pitchFamily="34" charset="0"/>
                <a:ea typeface="方正兰亭黑简体" panose="02000000000000000000" pitchFamily="2" charset="-122"/>
              </a:rPr>
              <a:t>02</a:t>
            </a:r>
            <a:endParaRPr lang="en-US" altLang="zh-CN" sz="1500" b="1" dirty="0">
              <a:solidFill>
                <a:prstClr val="white"/>
              </a:solidFill>
              <a:latin typeface="Impact MT Std" pitchFamily="34" charset="0"/>
              <a:ea typeface="方正兰亭黑简体" panose="02000000000000000000" pitchFamily="2" charset="-122"/>
            </a:endParaRPr>
          </a:p>
        </p:txBody>
      </p:sp>
      <p:sp>
        <p:nvSpPr>
          <p:cNvPr id="17" name="KSO_Shape"/>
          <p:cNvSpPr/>
          <p:nvPr/>
        </p:nvSpPr>
        <p:spPr bwMode="auto">
          <a:xfrm>
            <a:off x="1383361" y="2509990"/>
            <a:ext cx="475757" cy="475757"/>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sz="1500">
              <a:solidFill>
                <a:prstClr val="white"/>
              </a:solidFill>
              <a:latin typeface="微软雅黑" panose="020B0503020204020204" charset="-122"/>
              <a:ea typeface="微软雅黑" panose="020B0503020204020204" charset="-122"/>
            </a:endParaRPr>
          </a:p>
        </p:txBody>
      </p:sp>
      <p:sp>
        <p:nvSpPr>
          <p:cNvPr id="18" name="矩形 17"/>
          <p:cNvSpPr/>
          <p:nvPr/>
        </p:nvSpPr>
        <p:spPr>
          <a:xfrm>
            <a:off x="920287" y="3096173"/>
            <a:ext cx="1565659" cy="276993"/>
          </a:xfrm>
          <a:prstGeom prst="rect">
            <a:avLst/>
          </a:prstGeom>
        </p:spPr>
        <p:txBody>
          <a:bodyPr wrap="square" lIns="68573" tIns="34287" rIns="68573" bIns="34287">
            <a:spAutoFit/>
          </a:bodyPr>
          <a:lstStyle/>
          <a:p>
            <a:pPr algn="ctr"/>
            <a:r>
              <a:rPr lang="zh-CN" altLang="en-US" sz="1350" b="1" dirty="0">
                <a:solidFill>
                  <a:prstClr val="white"/>
                </a:solidFill>
                <a:latin typeface="微软雅黑" panose="020B0503020204020204" charset="-122"/>
                <a:ea typeface="微软雅黑" panose="020B0503020204020204" charset="-122"/>
                <a:cs typeface="Arial" panose="020B0604020202020204" pitchFamily="34" charset="0"/>
              </a:rPr>
              <a:t>政策环境塑造</a:t>
            </a:r>
            <a:endParaRPr lang="zh-CN" altLang="en-US" sz="1350" b="1" dirty="0">
              <a:solidFill>
                <a:prstClr val="white"/>
              </a:solidFill>
              <a:latin typeface="微软雅黑" panose="020B0503020204020204" charset="-122"/>
              <a:ea typeface="微软雅黑" panose="020B0503020204020204" charset="-122"/>
              <a:cs typeface="Arial" panose="020B0604020202020204" pitchFamily="34" charset="0"/>
            </a:endParaRPr>
          </a:p>
        </p:txBody>
      </p:sp>
      <p:sp>
        <p:nvSpPr>
          <p:cNvPr id="20" name="矩形 19"/>
          <p:cNvSpPr/>
          <p:nvPr/>
        </p:nvSpPr>
        <p:spPr>
          <a:xfrm>
            <a:off x="4099530" y="1204638"/>
            <a:ext cx="3785451" cy="242433"/>
          </a:xfrm>
          <a:prstGeom prst="rect">
            <a:avLst/>
          </a:prstGeom>
        </p:spPr>
        <p:txBody>
          <a:bodyPr wrap="square" lIns="68573" tIns="34287" rIns="68573" bIns="34287">
            <a:spAutoFit/>
          </a:bodyPr>
          <a:lstStyle/>
          <a:p>
            <a:pPr>
              <a:lnSpc>
                <a:spcPct val="80000"/>
              </a:lnSpc>
            </a:pPr>
            <a:r>
              <a:rPr lang="zh-CN" altLang="zh-CN" sz="1400" b="1" dirty="0">
                <a:solidFill>
                  <a:schemeClr val="tx2"/>
                </a:solidFill>
                <a:cs typeface="Arial" panose="020B0604020202020204" pitchFamily="34" charset="0"/>
              </a:rPr>
              <a:t>国家在指导</a:t>
            </a:r>
            <a:endParaRPr lang="zh-CN" altLang="zh-CN" sz="1400" b="1" dirty="0">
              <a:solidFill>
                <a:schemeClr val="tx2"/>
              </a:solidFill>
              <a:cs typeface="Arial" panose="020B0604020202020204" pitchFamily="34" charset="0"/>
            </a:endParaRPr>
          </a:p>
        </p:txBody>
      </p:sp>
      <p:sp>
        <p:nvSpPr>
          <p:cNvPr id="21" name="矩形 47"/>
          <p:cNvSpPr>
            <a:spLocks noChangeArrowheads="1"/>
          </p:cNvSpPr>
          <p:nvPr/>
        </p:nvSpPr>
        <p:spPr bwMode="auto">
          <a:xfrm>
            <a:off x="4358640" y="1525905"/>
            <a:ext cx="452564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80000"/>
              </a:lnSpc>
              <a:buNone/>
            </a:pPr>
            <a:r>
              <a:rPr lang="zh-CN" altLang="zh-CN" sz="1050" b="1" dirty="0">
                <a:solidFill>
                  <a:srgbClr val="FF0000"/>
                </a:solidFill>
                <a:latin typeface="仿宋" panose="02010609060101010101" pitchFamily="49" charset="-122"/>
                <a:ea typeface="仿宋" panose="02010609060101010101" pitchFamily="49" charset="-122"/>
                <a:cs typeface="Arial" panose="020B0604020202020204" pitchFamily="34" charset="0"/>
              </a:rPr>
              <a:t>中国脑科学计划</a:t>
            </a:r>
            <a:endParaRPr lang="en-US" altLang="zh-CN" sz="1050" b="1" dirty="0">
              <a:solidFill>
                <a:srgbClr val="FF0000"/>
              </a:solidFill>
              <a:latin typeface="仿宋" panose="02010609060101010101" pitchFamily="49" charset="-122"/>
              <a:ea typeface="仿宋" panose="02010609060101010101" pitchFamily="49" charset="-122"/>
              <a:cs typeface="Arial" panose="020B0604020202020204" pitchFamily="34" charset="0"/>
            </a:endParaRPr>
          </a:p>
          <a:p>
            <a:pPr>
              <a:lnSpc>
                <a:spcPct val="80000"/>
              </a:lnSpc>
              <a:buNone/>
            </a:pPr>
            <a:endParaRPr lang="en-US" altLang="zh-CN" sz="1050" b="1" dirty="0">
              <a:solidFill>
                <a:srgbClr val="FF0000"/>
              </a:solidFill>
              <a:latin typeface="仿宋" panose="02010609060101010101" pitchFamily="49" charset="-122"/>
              <a:ea typeface="仿宋" panose="02010609060101010101" pitchFamily="49" charset="-122"/>
              <a:cs typeface="Arial" panose="020B0604020202020204" pitchFamily="34" charset="0"/>
            </a:endParaRPr>
          </a:p>
          <a:p>
            <a:pPr>
              <a:lnSpc>
                <a:spcPct val="80000"/>
              </a:lnSpc>
              <a:buNone/>
            </a:pPr>
            <a:r>
              <a:rPr lang="zh-CN" altLang="zh-CN" sz="1050" b="1" dirty="0">
                <a:solidFill>
                  <a:schemeClr val="tx2"/>
                </a:solidFill>
                <a:latin typeface="仿宋" panose="02010609060101010101" pitchFamily="49" charset="-122"/>
                <a:ea typeface="仿宋" panose="02010609060101010101" pitchFamily="49" charset="-122"/>
                <a:cs typeface="Arial" panose="020B0604020202020204" pitchFamily="34" charset="0"/>
                <a:sym typeface="+mn-ea"/>
              </a:rPr>
              <a:t>是国家</a:t>
            </a:r>
            <a:r>
              <a:rPr lang="zh-CN" altLang="zh-CN" sz="1050" b="1" dirty="0">
                <a:solidFill>
                  <a:schemeClr val="tx2"/>
                </a:solidFill>
                <a:latin typeface="仿宋" panose="02010609060101010101" pitchFamily="49" charset="-122"/>
                <a:ea typeface="仿宋" panose="02010609060101010101" pitchFamily="49" charset="-122"/>
                <a:cs typeface="Arial" panose="020B0604020202020204" pitchFamily="34" charset="0"/>
              </a:rPr>
              <a:t>“十四五”发展重点：</a:t>
            </a:r>
            <a:r>
              <a:rPr lang="zh-CN" sz="1050" b="1" dirty="0">
                <a:solidFill>
                  <a:schemeClr val="tx2"/>
                </a:solidFill>
                <a:latin typeface="+mn-lt"/>
                <a:ea typeface="+mn-ea"/>
                <a:cs typeface="Arial" panose="020B0604020202020204" pitchFamily="34" charset="0"/>
                <a:sym typeface="+mn-ea"/>
              </a:rPr>
              <a:t>认识脑、保护脑、创造脑</a:t>
            </a:r>
            <a:endParaRPr lang="en-US" altLang="zh-CN" sz="1050" b="1" dirty="0">
              <a:solidFill>
                <a:schemeClr val="tx2"/>
              </a:solidFill>
              <a:latin typeface="仿宋" panose="02010609060101010101" pitchFamily="49" charset="-122"/>
              <a:ea typeface="仿宋" panose="02010609060101010101" pitchFamily="49" charset="-122"/>
              <a:cs typeface="Arial" panose="020B0604020202020204" pitchFamily="34" charset="0"/>
            </a:endParaRPr>
          </a:p>
          <a:p>
            <a:pPr>
              <a:lnSpc>
                <a:spcPct val="120000"/>
              </a:lnSpc>
              <a:spcBef>
                <a:spcPts val="20"/>
              </a:spcBef>
              <a:spcAft>
                <a:spcPts val="0"/>
              </a:spcAft>
              <a:buNone/>
            </a:pPr>
            <a:endParaRPr lang="en-US" altLang="zh-CN" sz="1050" b="1" dirty="0">
              <a:solidFill>
                <a:schemeClr val="tx2"/>
              </a:solidFill>
              <a:latin typeface="仿宋" panose="02010609060101010101" pitchFamily="49" charset="-122"/>
              <a:ea typeface="仿宋" panose="02010609060101010101" pitchFamily="49" charset="-122"/>
              <a:cs typeface="Arial" panose="020B0604020202020204" pitchFamily="34" charset="0"/>
            </a:endParaRPr>
          </a:p>
          <a:p>
            <a:pPr>
              <a:lnSpc>
                <a:spcPct val="120000"/>
              </a:lnSpc>
              <a:spcBef>
                <a:spcPts val="20"/>
              </a:spcBef>
              <a:spcAft>
                <a:spcPts val="0"/>
              </a:spcAft>
              <a:buNone/>
            </a:pPr>
            <a:r>
              <a:rPr lang="zh-CN" altLang="zh-CN" sz="1200" b="1" dirty="0">
                <a:solidFill>
                  <a:schemeClr val="tx2"/>
                </a:solidFill>
                <a:latin typeface="仿宋" panose="02010609060101010101" pitchFamily="49" charset="-122"/>
                <a:ea typeface="仿宋" panose="02010609060101010101" pitchFamily="49" charset="-122"/>
                <a:cs typeface="Arial" panose="020B0604020202020204" pitchFamily="34" charset="0"/>
              </a:rPr>
              <a:t>“一体两翼”+五项研究重点，即以研究脑认知的神经原理为基础，用以</a:t>
            </a:r>
            <a:r>
              <a:rPr lang="zh-CN" altLang="zh-CN" sz="1200" b="1" dirty="0">
                <a:solidFill>
                  <a:srgbClr val="FF0000"/>
                </a:solidFill>
                <a:latin typeface="仿宋" panose="02010609060101010101" pitchFamily="49" charset="-122"/>
                <a:ea typeface="仿宋" panose="02010609060101010101" pitchFamily="49" charset="-122"/>
                <a:cs typeface="Arial" panose="020B0604020202020204" pitchFamily="34" charset="0"/>
              </a:rPr>
              <a:t>研发重大脑疾病的治疗方法</a:t>
            </a:r>
            <a:r>
              <a:rPr lang="zh-CN" altLang="zh-CN" sz="1200" b="1" dirty="0">
                <a:solidFill>
                  <a:schemeClr val="tx2"/>
                </a:solidFill>
                <a:latin typeface="仿宋" panose="02010609060101010101" pitchFamily="49" charset="-122"/>
                <a:ea typeface="仿宋" panose="02010609060101010101" pitchFamily="49" charset="-122"/>
                <a:cs typeface="Arial" panose="020B0604020202020204" pitchFamily="34" charset="0"/>
              </a:rPr>
              <a:t>和</a:t>
            </a:r>
            <a:r>
              <a:rPr lang="zh-CN" altLang="zh-CN" sz="1200" b="1" dirty="0">
                <a:solidFill>
                  <a:srgbClr val="FF0000"/>
                </a:solidFill>
                <a:latin typeface="仿宋" panose="02010609060101010101" pitchFamily="49" charset="-122"/>
                <a:ea typeface="仿宋" panose="02010609060101010101" pitchFamily="49" charset="-122"/>
                <a:cs typeface="Arial" panose="020B0604020202020204" pitchFamily="34" charset="0"/>
              </a:rPr>
              <a:t>推动新一代人工智能</a:t>
            </a:r>
            <a:r>
              <a:rPr lang="zh-CN" altLang="zh-CN" sz="1200" b="1" dirty="0">
                <a:solidFill>
                  <a:schemeClr val="tx2"/>
                </a:solidFill>
                <a:latin typeface="仿宋" panose="02010609060101010101" pitchFamily="49" charset="-122"/>
                <a:ea typeface="仿宋" panose="02010609060101010101" pitchFamily="49" charset="-122"/>
                <a:cs typeface="Arial" panose="020B0604020202020204" pitchFamily="34" charset="0"/>
              </a:rPr>
              <a:t>的发展</a:t>
            </a:r>
            <a:endParaRPr lang="zh-CN" altLang="en-US" sz="1200" b="1" dirty="0">
              <a:solidFill>
                <a:schemeClr val="tx2"/>
              </a:solidFill>
              <a:latin typeface="仿宋" panose="02010609060101010101" pitchFamily="49" charset="-122"/>
              <a:ea typeface="仿宋" panose="02010609060101010101" pitchFamily="49" charset="-122"/>
              <a:cs typeface="Arial" panose="020B0604020202020204" pitchFamily="34" charset="0"/>
            </a:endParaRPr>
          </a:p>
        </p:txBody>
      </p:sp>
      <p:pic>
        <p:nvPicPr>
          <p:cNvPr id="27" name="图片 26" descr="卡通人物&#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56830" y="1581150"/>
            <a:ext cx="763905" cy="527685"/>
          </a:xfrm>
          <a:prstGeom prst="rect">
            <a:avLst/>
          </a:prstGeom>
        </p:spPr>
      </p:pic>
      <p:sp>
        <p:nvSpPr>
          <p:cNvPr id="29" name="任意多边形 36"/>
          <p:cNvSpPr/>
          <p:nvPr/>
        </p:nvSpPr>
        <p:spPr>
          <a:xfrm flipH="1">
            <a:off x="4075430" y="1427480"/>
            <a:ext cx="330200" cy="167640"/>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任意多边形 36"/>
          <p:cNvSpPr/>
          <p:nvPr/>
        </p:nvSpPr>
        <p:spPr>
          <a:xfrm flipH="1">
            <a:off x="4018280" y="1470025"/>
            <a:ext cx="414020" cy="421640"/>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矩形 31"/>
          <p:cNvSpPr/>
          <p:nvPr/>
        </p:nvSpPr>
        <p:spPr>
          <a:xfrm>
            <a:off x="4223287" y="2892591"/>
            <a:ext cx="3785451" cy="242433"/>
          </a:xfrm>
          <a:prstGeom prst="rect">
            <a:avLst/>
          </a:prstGeom>
        </p:spPr>
        <p:txBody>
          <a:bodyPr wrap="square" lIns="68573" tIns="34287" rIns="68573" bIns="34287">
            <a:spAutoFit/>
          </a:bodyPr>
          <a:lstStyle/>
          <a:p>
            <a:pPr>
              <a:lnSpc>
                <a:spcPct val="80000"/>
              </a:lnSpc>
            </a:pPr>
            <a:r>
              <a:rPr lang="zh-CN" altLang="en-US" sz="1400" b="1" dirty="0">
                <a:solidFill>
                  <a:schemeClr val="tx2"/>
                </a:solidFill>
                <a:cs typeface="Arial" panose="020B0604020202020204" pitchFamily="34" charset="0"/>
              </a:rPr>
              <a:t>企业</a:t>
            </a:r>
            <a:r>
              <a:rPr lang="zh-CN" altLang="zh-CN" sz="1400" b="1" dirty="0">
                <a:solidFill>
                  <a:schemeClr val="tx2"/>
                </a:solidFill>
                <a:cs typeface="Arial" panose="020B0604020202020204" pitchFamily="34" charset="0"/>
              </a:rPr>
              <a:t>在</a:t>
            </a:r>
            <a:r>
              <a:rPr lang="zh-CN" altLang="en-US" sz="1400" b="1" dirty="0">
                <a:solidFill>
                  <a:schemeClr val="tx2"/>
                </a:solidFill>
                <a:cs typeface="Arial" panose="020B0604020202020204" pitchFamily="34" charset="0"/>
              </a:rPr>
              <a:t>行动</a:t>
            </a:r>
            <a:endParaRPr lang="zh-CN" altLang="zh-CN" sz="1400" b="1" dirty="0">
              <a:solidFill>
                <a:schemeClr val="tx2"/>
              </a:solidFill>
              <a:cs typeface="Arial" panose="020B0604020202020204" pitchFamily="34" charset="0"/>
            </a:endParaRPr>
          </a:p>
        </p:txBody>
      </p:sp>
      <p:sp>
        <p:nvSpPr>
          <p:cNvPr id="33" name="任意多边形 36"/>
          <p:cNvSpPr/>
          <p:nvPr/>
        </p:nvSpPr>
        <p:spPr>
          <a:xfrm flipH="1">
            <a:off x="4158615" y="3048000"/>
            <a:ext cx="353060" cy="199390"/>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任意多边形 36"/>
          <p:cNvSpPr/>
          <p:nvPr/>
        </p:nvSpPr>
        <p:spPr>
          <a:xfrm flipH="1">
            <a:off x="4123055" y="3105785"/>
            <a:ext cx="408305" cy="521970"/>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矩形 47"/>
          <p:cNvSpPr>
            <a:spLocks noChangeArrowheads="1"/>
          </p:cNvSpPr>
          <p:nvPr/>
        </p:nvSpPr>
        <p:spPr bwMode="auto">
          <a:xfrm>
            <a:off x="4495800" y="3167380"/>
            <a:ext cx="4305935" cy="165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80000"/>
              </a:lnSpc>
              <a:buNone/>
            </a:pPr>
            <a:r>
              <a:rPr lang="zh-CN" altLang="zh-CN" sz="1050" b="1" dirty="0">
                <a:solidFill>
                  <a:srgbClr val="FF0000"/>
                </a:solidFill>
                <a:latin typeface="仿宋" panose="02010609060101010101" pitchFamily="49" charset="-122"/>
                <a:ea typeface="仿宋" panose="02010609060101010101" pitchFamily="49" charset="-122"/>
                <a:cs typeface="Arial" panose="020B0604020202020204" pitchFamily="34" charset="0"/>
              </a:rPr>
              <a:t>融合力量，专注脑康复诊疗解决方案</a:t>
            </a:r>
            <a:r>
              <a:rPr lang="en-US" altLang="zh-CN" sz="1050" b="1" dirty="0">
                <a:latin typeface="仿宋" panose="02010609060101010101" pitchFamily="49" charset="-122"/>
                <a:ea typeface="仿宋" panose="02010609060101010101" pitchFamily="49" charset="-122"/>
                <a:cs typeface="Arial" panose="020B0604020202020204" pitchFamily="34" charset="0"/>
              </a:rPr>
              <a:t> </a:t>
            </a:r>
            <a:endParaRPr lang="en-US" altLang="zh-CN" sz="1050" b="1" dirty="0">
              <a:latin typeface="仿宋" panose="02010609060101010101" pitchFamily="49" charset="-122"/>
              <a:ea typeface="仿宋" panose="02010609060101010101" pitchFamily="49" charset="-122"/>
              <a:cs typeface="Arial" panose="020B0604020202020204" pitchFamily="34" charset="0"/>
            </a:endParaRPr>
          </a:p>
          <a:p>
            <a:pPr>
              <a:lnSpc>
                <a:spcPct val="80000"/>
              </a:lnSpc>
              <a:buNone/>
            </a:pPr>
            <a:endParaRPr lang="en-US" altLang="zh-CN" sz="105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endParaRPr>
          </a:p>
          <a:p>
            <a:pPr>
              <a:lnSpc>
                <a:spcPct val="110000"/>
              </a:lnSpc>
              <a:buNone/>
            </a:pPr>
            <a:r>
              <a:rPr lang="zh-CN" altLang="en-US" sz="105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结合产品优势，聚焦特殊群体和疾病：</a:t>
            </a:r>
            <a:endParaRPr lang="zh-CN" altLang="en-US" sz="105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endParaRPr>
          </a:p>
          <a:p>
            <a:pPr>
              <a:lnSpc>
                <a:spcPct val="110000"/>
              </a:lnSpc>
              <a:buNone/>
            </a:pPr>
            <a:r>
              <a:rPr lang="zh-CN" altLang="en-US" sz="105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 </a:t>
            </a:r>
            <a:r>
              <a:rPr lang="en-US" altLang="zh-CN" sz="105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    </a:t>
            </a:r>
            <a:r>
              <a:rPr lang="zh-CN" altLang="en-US" sz="105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儿童脑瘫</a:t>
            </a:r>
            <a:r>
              <a:rPr lang="en-US" altLang="zh-CN" sz="105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&amp;</a:t>
            </a:r>
            <a:r>
              <a:rPr lang="zh-CN" altLang="en-US" sz="105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孤独症、认知功能障碍、睡眠障碍</a:t>
            </a:r>
            <a:endParaRPr lang="zh-CN" altLang="en-US" sz="105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endParaRPr>
          </a:p>
          <a:p>
            <a:pPr>
              <a:lnSpc>
                <a:spcPct val="110000"/>
              </a:lnSpc>
              <a:buNone/>
            </a:pPr>
            <a:endParaRPr lang="en-US" altLang="zh-CN" sz="105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endParaRPr>
          </a:p>
          <a:p>
            <a:pPr>
              <a:lnSpc>
                <a:spcPct val="120000"/>
              </a:lnSpc>
              <a:spcBef>
                <a:spcPts val="20"/>
              </a:spcBef>
              <a:spcAft>
                <a:spcPts val="0"/>
              </a:spcAft>
              <a:buNone/>
            </a:pPr>
            <a:r>
              <a:rPr lang="zh-CN" altLang="en-US" sz="120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在</a:t>
            </a:r>
            <a:r>
              <a:rPr lang="zh-CN" altLang="en-US" sz="1200" b="1" dirty="0" err="1">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经过临床验证</a:t>
            </a:r>
            <a:r>
              <a:rPr lang="zh-CN" altLang="en-US" sz="120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的前提下，</a:t>
            </a:r>
            <a:r>
              <a:rPr lang="en-US" altLang="zh-CN" sz="120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结合物联网、互联网+医疗健康大数据，给产品赋能，建立全程</a:t>
            </a:r>
            <a:r>
              <a:rPr lang="en-US" altLang="zh-CN" sz="1200" b="1" dirty="0" err="1">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可监测、可追溯</a:t>
            </a:r>
            <a:r>
              <a:rPr lang="en-US" altLang="zh-CN" sz="120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的</a:t>
            </a:r>
            <a:r>
              <a:rPr lang="zh-CN" altLang="en-US" sz="1200" b="1" dirty="0">
                <a:solidFill>
                  <a:schemeClr val="tx2"/>
                </a:solidFill>
                <a:latin typeface="仿宋" panose="02010609060101010101" pitchFamily="49" charset="-122"/>
                <a:ea typeface="仿宋" panose="02010609060101010101" pitchFamily="49" charset="-122"/>
                <a:cs typeface="Arial" panose="020B0604020202020204" pitchFamily="34" charset="0"/>
                <a:sym typeface="+mn-ea"/>
              </a:rPr>
              <a:t>诊疗系统，</a:t>
            </a:r>
            <a:r>
              <a:rPr lang="en-US" altLang="zh-CN" sz="120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实现院内、院外治疗方案</a:t>
            </a:r>
            <a:r>
              <a:rPr lang="zh-CN" altLang="en-US" sz="120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相对</a:t>
            </a:r>
            <a:r>
              <a:rPr lang="en-US" altLang="zh-CN" sz="1200" b="1" dirty="0" err="1">
                <a:solidFill>
                  <a:schemeClr val="tx2"/>
                </a:solidFill>
                <a:latin typeface="仿宋" panose="02010609060101010101" pitchFamily="49" charset="-122"/>
                <a:ea typeface="仿宋" panose="02010609060101010101" pitchFamily="49" charset="-122"/>
                <a:cs typeface="Arial" panose="020B0604020202020204" pitchFamily="34" charset="0"/>
                <a:sym typeface="+mn-ea"/>
              </a:rPr>
              <a:t>统一的</a:t>
            </a:r>
            <a:r>
              <a:rPr lang="en-US" altLang="zh-CN" sz="1200" b="1" dirty="0" err="1">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数字化</a:t>
            </a:r>
            <a:r>
              <a:rPr lang="en-US" altLang="zh-CN" sz="1200" b="1" dirty="0" err="1">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延伸医疗服务</a:t>
            </a:r>
            <a:r>
              <a:rPr lang="zh-CN" altLang="en-US" sz="1200" b="1"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平台</a:t>
            </a:r>
            <a:endParaRPr lang="zh-CN" altLang="en-US" sz="1200" b="1"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endParaRPr>
          </a:p>
        </p:txBody>
      </p:sp>
      <p:sp>
        <p:nvSpPr>
          <p:cNvPr id="41" name="任意多边形 36"/>
          <p:cNvSpPr/>
          <p:nvPr/>
        </p:nvSpPr>
        <p:spPr>
          <a:xfrm flipH="1">
            <a:off x="3851910" y="1513840"/>
            <a:ext cx="572770" cy="757555"/>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2" name="任意多边形 36"/>
          <p:cNvSpPr/>
          <p:nvPr/>
        </p:nvSpPr>
        <p:spPr>
          <a:xfrm flipH="1">
            <a:off x="3997325" y="3183890"/>
            <a:ext cx="572770" cy="1066800"/>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44" name="图片 43" descr="蓝色的星球&#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542" y="1257917"/>
            <a:ext cx="2264111" cy="1727830"/>
          </a:xfrm>
          <a:prstGeom prst="rect">
            <a:avLst/>
          </a:prstGeom>
        </p:spPr>
      </p:pic>
      <p:grpSp>
        <p:nvGrpSpPr>
          <p:cNvPr id="45" name="组合 44"/>
          <p:cNvGrpSpPr/>
          <p:nvPr/>
        </p:nvGrpSpPr>
        <p:grpSpPr>
          <a:xfrm>
            <a:off x="517795" y="453747"/>
            <a:ext cx="2418008" cy="584775"/>
            <a:chOff x="3779912" y="1760341"/>
            <a:chExt cx="4896544" cy="780955"/>
          </a:xfrm>
        </p:grpSpPr>
        <p:sp>
          <p:nvSpPr>
            <p:cNvPr id="46" name="矩形 45"/>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a:solidFill>
                  <a:sysClr val="window" lastClr="FFFFFF"/>
                </a:solidFill>
                <a:latin typeface="微软雅黑" panose="020B0503020204020204" charset="-122"/>
                <a:ea typeface="微软雅黑" panose="020B0503020204020204" charset="-122"/>
              </a:endParaRPr>
            </a:p>
          </p:txBody>
        </p:sp>
        <p:sp>
          <p:nvSpPr>
            <p:cNvPr id="47" name="矩形 46"/>
            <p:cNvSpPr/>
            <p:nvPr/>
          </p:nvSpPr>
          <p:spPr>
            <a:xfrm>
              <a:off x="3779912" y="1777380"/>
              <a:ext cx="602455" cy="432048"/>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2</a:t>
              </a:r>
              <a:endParaRPr lang="en-US" altLang="zh-CN" sz="1600" b="1" kern="0" dirty="0">
                <a:solidFill>
                  <a:sysClr val="window" lastClr="FFFFFF"/>
                </a:solidFill>
                <a:latin typeface="微软雅黑" panose="020B0503020204020204" charset="-122"/>
                <a:ea typeface="微软雅黑" panose="020B0503020204020204" charset="-122"/>
              </a:endParaRPr>
            </a:p>
          </p:txBody>
        </p:sp>
        <p:sp>
          <p:nvSpPr>
            <p:cNvPr id="48" name="TextBox 37"/>
            <p:cNvSpPr txBox="1"/>
            <p:nvPr/>
          </p:nvSpPr>
          <p:spPr>
            <a:xfrm>
              <a:off x="4344317" y="1760341"/>
              <a:ext cx="4078064" cy="780955"/>
            </a:xfrm>
            <a:prstGeom prst="rect">
              <a:avLst/>
            </a:prstGeom>
            <a:noFill/>
          </p:spPr>
          <p:txBody>
            <a:bodyPr wrap="square" rtlCol="0">
              <a:spAutoFit/>
            </a:bodyPr>
            <a:lstStyle/>
            <a:p>
              <a:pPr algn="ctr" defTabSz="913765">
                <a:defRPr/>
              </a:pPr>
              <a:r>
                <a:rPr lang="zh-CN" altLang="en-US" sz="1600" b="1" dirty="0">
                  <a:solidFill>
                    <a:srgbClr val="1F497D"/>
                  </a:solidFill>
                  <a:latin typeface="微软雅黑" panose="020B0503020204020204" charset="-122"/>
                  <a:ea typeface="微软雅黑" panose="020B0503020204020204" charset="-122"/>
                </a:rPr>
                <a:t>研 究 背 景</a:t>
              </a:r>
              <a:endParaRPr lang="zh-CN" altLang="en-US" sz="1600" b="1" dirty="0">
                <a:solidFill>
                  <a:srgbClr val="1F497D"/>
                </a:solidFill>
                <a:latin typeface="微软雅黑" panose="020B0503020204020204" charset="-122"/>
                <a:ea typeface="微软雅黑" panose="020B0503020204020204" charset="-122"/>
                <a:sym typeface="+mn-ea"/>
              </a:endParaRPr>
            </a:p>
            <a:p>
              <a:pPr algn="ctr" defTabSz="913765">
                <a:defRPr/>
              </a:pPr>
              <a:endParaRPr lang="zh-CN" altLang="en-US" sz="1600" b="1" dirty="0">
                <a:solidFill>
                  <a:srgbClr val="1F497D"/>
                </a:solidFill>
                <a:latin typeface="微软雅黑" panose="020B0503020204020204" charset="-122"/>
                <a:ea typeface="微软雅黑" panose="020B0503020204020204" charset="-122"/>
              </a:endParaRPr>
            </a:p>
          </p:txBody>
        </p:sp>
      </p:grpSp>
      <p:pic>
        <p:nvPicPr>
          <p:cNvPr id="52" name="图片 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146" y="2998456"/>
            <a:ext cx="2342507" cy="185033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36"/>
          <p:cNvSpPr/>
          <p:nvPr/>
        </p:nvSpPr>
        <p:spPr>
          <a:xfrm flipH="1">
            <a:off x="3638356" y="3591603"/>
            <a:ext cx="1220818" cy="546857"/>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algn="ctr" defTabSz="685800">
              <a:defRPr/>
            </a:pPr>
            <a:endParaRPr lang="zh-CN" altLang="en-US" sz="1350" kern="0">
              <a:solidFill>
                <a:prstClr val="white"/>
              </a:solidFill>
              <a:latin typeface="Calibri" panose="020F0502020204030204"/>
              <a:ea typeface="宋体" panose="02010600030101010101" pitchFamily="2" charset="-122"/>
            </a:endParaRPr>
          </a:p>
        </p:txBody>
      </p:sp>
      <p:sp>
        <p:nvSpPr>
          <p:cNvPr id="38" name="任意多边形 37"/>
          <p:cNvSpPr/>
          <p:nvPr/>
        </p:nvSpPr>
        <p:spPr>
          <a:xfrm flipH="1" flipV="1">
            <a:off x="3943438" y="905692"/>
            <a:ext cx="1096442" cy="693671"/>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algn="ctr" defTabSz="685800">
              <a:defRPr/>
            </a:pPr>
            <a:endParaRPr lang="zh-CN" altLang="en-US" sz="1350" kern="0">
              <a:solidFill>
                <a:prstClr val="white"/>
              </a:solidFill>
              <a:latin typeface="Calibri" panose="020F0502020204030204"/>
              <a:ea typeface="宋体" panose="02010600030101010101" pitchFamily="2" charset="-122"/>
            </a:endParaRPr>
          </a:p>
        </p:txBody>
      </p:sp>
      <p:sp>
        <p:nvSpPr>
          <p:cNvPr id="40" name="AutoShape 12"/>
          <p:cNvSpPr>
            <a:spLocks noChangeAspect="1" noChangeArrowheads="1" noTextEdit="1"/>
          </p:cNvSpPr>
          <p:nvPr/>
        </p:nvSpPr>
        <p:spPr bwMode="auto">
          <a:xfrm>
            <a:off x="3754042" y="1110499"/>
            <a:ext cx="2269331" cy="256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prstClr val="black"/>
              </a:solidFill>
              <a:latin typeface="Calibri" panose="020F0502020204030204"/>
              <a:ea typeface="宋体" panose="02010600030101010101" pitchFamily="2" charset="-122"/>
            </a:endParaRPr>
          </a:p>
        </p:txBody>
      </p:sp>
      <p:sp>
        <p:nvSpPr>
          <p:cNvPr id="51" name="Freeform 14"/>
          <p:cNvSpPr/>
          <p:nvPr/>
        </p:nvSpPr>
        <p:spPr bwMode="auto">
          <a:xfrm>
            <a:off x="3408484" y="1217422"/>
            <a:ext cx="1634961" cy="1369219"/>
          </a:xfrm>
          <a:custGeom>
            <a:avLst/>
            <a:gdLst>
              <a:gd name="T0" fmla="*/ 1249 w 1249"/>
              <a:gd name="T1" fmla="*/ 1192 h 1272"/>
              <a:gd name="T2" fmla="*/ 1155 w 1249"/>
              <a:gd name="T3" fmla="*/ 728 h 1272"/>
              <a:gd name="T4" fmla="*/ 900 w 1249"/>
              <a:gd name="T5" fmla="*/ 349 h 1272"/>
              <a:gd name="T6" fmla="*/ 521 w 1249"/>
              <a:gd name="T7" fmla="*/ 94 h 1272"/>
              <a:gd name="T8" fmla="*/ 57 w 1249"/>
              <a:gd name="T9" fmla="*/ 0 h 1272"/>
              <a:gd name="T10" fmla="*/ 0 w 1249"/>
              <a:gd name="T11" fmla="*/ 1 h 1272"/>
              <a:gd name="T12" fmla="*/ 0 w 1249"/>
              <a:gd name="T13" fmla="*/ 603 h 1272"/>
              <a:gd name="T14" fmla="*/ 57 w 1249"/>
              <a:gd name="T15" fmla="*/ 600 h 1272"/>
              <a:gd name="T16" fmla="*/ 648 w 1249"/>
              <a:gd name="T17" fmla="*/ 1151 h 1272"/>
              <a:gd name="T18" fmla="*/ 1246 w 1249"/>
              <a:gd name="T19" fmla="*/ 1272 h 1272"/>
              <a:gd name="T20" fmla="*/ 1249 w 1249"/>
              <a:gd name="T21" fmla="*/ 1192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1272">
                <a:moveTo>
                  <a:pt x="1249" y="1192"/>
                </a:moveTo>
                <a:cubicBezTo>
                  <a:pt x="1249" y="1031"/>
                  <a:pt x="1217" y="875"/>
                  <a:pt x="1155" y="728"/>
                </a:cubicBezTo>
                <a:cubicBezTo>
                  <a:pt x="1095" y="586"/>
                  <a:pt x="1009" y="458"/>
                  <a:pt x="900" y="349"/>
                </a:cubicBezTo>
                <a:cubicBezTo>
                  <a:pt x="790" y="240"/>
                  <a:pt x="663" y="154"/>
                  <a:pt x="521" y="94"/>
                </a:cubicBezTo>
                <a:cubicBezTo>
                  <a:pt x="374" y="31"/>
                  <a:pt x="218" y="0"/>
                  <a:pt x="57" y="0"/>
                </a:cubicBezTo>
                <a:cubicBezTo>
                  <a:pt x="38" y="0"/>
                  <a:pt x="19" y="0"/>
                  <a:pt x="0" y="1"/>
                </a:cubicBezTo>
                <a:cubicBezTo>
                  <a:pt x="0" y="603"/>
                  <a:pt x="0" y="603"/>
                  <a:pt x="0" y="603"/>
                </a:cubicBezTo>
                <a:cubicBezTo>
                  <a:pt x="18" y="601"/>
                  <a:pt x="38" y="600"/>
                  <a:pt x="57" y="600"/>
                </a:cubicBezTo>
                <a:cubicBezTo>
                  <a:pt x="370" y="600"/>
                  <a:pt x="626" y="844"/>
                  <a:pt x="648" y="1151"/>
                </a:cubicBezTo>
                <a:cubicBezTo>
                  <a:pt x="1246" y="1272"/>
                  <a:pt x="1246" y="1272"/>
                  <a:pt x="1246" y="1272"/>
                </a:cubicBezTo>
                <a:cubicBezTo>
                  <a:pt x="1248" y="1246"/>
                  <a:pt x="1249" y="1219"/>
                  <a:pt x="1249" y="1192"/>
                </a:cubicBezTo>
                <a:close/>
              </a:path>
            </a:pathLst>
          </a:custGeom>
          <a:gradFill>
            <a:gsLst>
              <a:gs pos="0">
                <a:srgbClr val="0E1A40"/>
              </a:gs>
              <a:gs pos="100000">
                <a:srgbClr val="2F5EB0"/>
              </a:gs>
            </a:gsLst>
            <a:lin ang="13800000" scaled="0"/>
          </a:gradFill>
          <a:ln>
            <a:noFill/>
          </a:ln>
          <a:effectLst/>
        </p:spPr>
        <p:txBody>
          <a:bodyPr vert="horz" wrap="square" lIns="68580" tIns="34290" rIns="68580" bIns="34290" numCol="1" anchor="t" anchorCtr="0" compatLnSpc="1"/>
          <a:lstStyle/>
          <a:p>
            <a:endParaRPr lang="zh-CN" altLang="en-US" sz="1350">
              <a:solidFill>
                <a:prstClr val="black"/>
              </a:solidFill>
              <a:latin typeface="Calibri" panose="020F0502020204030204"/>
              <a:ea typeface="宋体" panose="02010600030101010101" pitchFamily="2" charset="-122"/>
            </a:endParaRPr>
          </a:p>
        </p:txBody>
      </p:sp>
      <p:sp>
        <p:nvSpPr>
          <p:cNvPr id="52" name="Freeform 15"/>
          <p:cNvSpPr/>
          <p:nvPr/>
        </p:nvSpPr>
        <p:spPr bwMode="auto">
          <a:xfrm>
            <a:off x="3227070" y="2524125"/>
            <a:ext cx="1717675" cy="1496060"/>
          </a:xfrm>
          <a:custGeom>
            <a:avLst/>
            <a:gdLst>
              <a:gd name="T0" fmla="*/ 381 w 1564"/>
              <a:gd name="T1" fmla="*/ 569 h 1169"/>
              <a:gd name="T2" fmla="*/ 301 w 1564"/>
              <a:gd name="T3" fmla="*/ 564 h 1169"/>
              <a:gd name="T4" fmla="*/ 0 w 1564"/>
              <a:gd name="T5" fmla="*/ 1107 h 1169"/>
              <a:gd name="T6" fmla="*/ 381 w 1564"/>
              <a:gd name="T7" fmla="*/ 1169 h 1169"/>
              <a:gd name="T8" fmla="*/ 845 w 1564"/>
              <a:gd name="T9" fmla="*/ 1075 h 1169"/>
              <a:gd name="T10" fmla="*/ 1224 w 1564"/>
              <a:gd name="T11" fmla="*/ 820 h 1169"/>
              <a:gd name="T12" fmla="*/ 1479 w 1564"/>
              <a:gd name="T13" fmla="*/ 441 h 1169"/>
              <a:gd name="T14" fmla="*/ 1564 w 1564"/>
              <a:gd name="T15" fmla="*/ 120 h 1169"/>
              <a:gd name="T16" fmla="*/ 972 w 1564"/>
              <a:gd name="T17" fmla="*/ 0 h 1169"/>
              <a:gd name="T18" fmla="*/ 381 w 1564"/>
              <a:gd name="T19" fmla="*/ 569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4" h="1169">
                <a:moveTo>
                  <a:pt x="381" y="569"/>
                </a:moveTo>
                <a:cubicBezTo>
                  <a:pt x="354" y="569"/>
                  <a:pt x="327" y="567"/>
                  <a:pt x="301" y="564"/>
                </a:cubicBezTo>
                <a:cubicBezTo>
                  <a:pt x="0" y="1107"/>
                  <a:pt x="0" y="1107"/>
                  <a:pt x="0" y="1107"/>
                </a:cubicBezTo>
                <a:cubicBezTo>
                  <a:pt x="122" y="1148"/>
                  <a:pt x="250" y="1169"/>
                  <a:pt x="381" y="1169"/>
                </a:cubicBezTo>
                <a:cubicBezTo>
                  <a:pt x="542" y="1169"/>
                  <a:pt x="698" y="1138"/>
                  <a:pt x="845" y="1075"/>
                </a:cubicBezTo>
                <a:cubicBezTo>
                  <a:pt x="987" y="1015"/>
                  <a:pt x="1114" y="929"/>
                  <a:pt x="1224" y="820"/>
                </a:cubicBezTo>
                <a:cubicBezTo>
                  <a:pt x="1333" y="711"/>
                  <a:pt x="1419" y="583"/>
                  <a:pt x="1479" y="441"/>
                </a:cubicBezTo>
                <a:cubicBezTo>
                  <a:pt x="1523" y="338"/>
                  <a:pt x="1551" y="231"/>
                  <a:pt x="1564" y="120"/>
                </a:cubicBezTo>
                <a:cubicBezTo>
                  <a:pt x="972" y="0"/>
                  <a:pt x="972" y="0"/>
                  <a:pt x="972" y="0"/>
                </a:cubicBezTo>
                <a:cubicBezTo>
                  <a:pt x="960" y="316"/>
                  <a:pt x="700" y="569"/>
                  <a:pt x="381" y="569"/>
                </a:cubicBezTo>
                <a:close/>
              </a:path>
            </a:pathLst>
          </a:custGeom>
          <a:gradFill>
            <a:gsLst>
              <a:gs pos="0">
                <a:srgbClr val="0E1A40"/>
              </a:gs>
              <a:gs pos="100000">
                <a:srgbClr val="2F5EB0"/>
              </a:gs>
            </a:gsLst>
            <a:lin ang="13800000" scaled="0"/>
          </a:gradFill>
          <a:ln>
            <a:noFill/>
          </a:ln>
          <a:effectLst/>
        </p:spPr>
        <p:txBody>
          <a:bodyPr vert="horz" wrap="square" lIns="68580" tIns="34290" rIns="68580" bIns="34290" numCol="1" anchor="t" anchorCtr="0" compatLnSpc="1"/>
          <a:lstStyle/>
          <a:p>
            <a:endParaRPr lang="zh-CN" altLang="en-US" sz="1350">
              <a:solidFill>
                <a:prstClr val="black"/>
              </a:solidFill>
              <a:latin typeface="Calibri" panose="020F0502020204030204"/>
              <a:ea typeface="宋体" panose="02010600030101010101" pitchFamily="2" charset="-122"/>
            </a:endParaRPr>
          </a:p>
        </p:txBody>
      </p:sp>
      <p:sp>
        <p:nvSpPr>
          <p:cNvPr id="54" name="Freeform 84"/>
          <p:cNvSpPr>
            <a:spLocks noEditPoints="1"/>
          </p:cNvSpPr>
          <p:nvPr/>
        </p:nvSpPr>
        <p:spPr bwMode="auto">
          <a:xfrm>
            <a:off x="4960144" y="2309458"/>
            <a:ext cx="190500" cy="364331"/>
          </a:xfrm>
          <a:custGeom>
            <a:avLst/>
            <a:gdLst>
              <a:gd name="T0" fmla="*/ 145 w 177"/>
              <a:gd name="T1" fmla="*/ 339 h 339"/>
              <a:gd name="T2" fmla="*/ 145 w 177"/>
              <a:gd name="T3" fmla="*/ 339 h 339"/>
              <a:gd name="T4" fmla="*/ 177 w 177"/>
              <a:gd name="T5" fmla="*/ 214 h 339"/>
              <a:gd name="T6" fmla="*/ 177 w 177"/>
              <a:gd name="T7" fmla="*/ 214 h 339"/>
              <a:gd name="T8" fmla="*/ 177 w 177"/>
              <a:gd name="T9" fmla="*/ 214 h 339"/>
              <a:gd name="T10" fmla="*/ 154 w 177"/>
              <a:gd name="T11" fmla="*/ 104 h 339"/>
              <a:gd name="T12" fmla="*/ 150 w 177"/>
              <a:gd name="T13" fmla="*/ 108 h 339"/>
              <a:gd name="T14" fmla="*/ 151 w 177"/>
              <a:gd name="T15" fmla="*/ 109 h 339"/>
              <a:gd name="T16" fmla="*/ 151 w 177"/>
              <a:gd name="T17" fmla="*/ 109 h 339"/>
              <a:gd name="T18" fmla="*/ 151 w 177"/>
              <a:gd name="T19" fmla="*/ 109 h 339"/>
              <a:gd name="T20" fmla="*/ 154 w 177"/>
              <a:gd name="T21" fmla="*/ 106 h 339"/>
              <a:gd name="T22" fmla="*/ 155 w 177"/>
              <a:gd name="T23" fmla="*/ 106 h 339"/>
              <a:gd name="T24" fmla="*/ 155 w 177"/>
              <a:gd name="T25" fmla="*/ 106 h 339"/>
              <a:gd name="T26" fmla="*/ 155 w 177"/>
              <a:gd name="T27" fmla="*/ 106 h 339"/>
              <a:gd name="T28" fmla="*/ 157 w 177"/>
              <a:gd name="T29" fmla="*/ 106 h 339"/>
              <a:gd name="T30" fmla="*/ 155 w 177"/>
              <a:gd name="T31" fmla="*/ 104 h 339"/>
              <a:gd name="T32" fmla="*/ 154 w 177"/>
              <a:gd name="T33" fmla="*/ 105 h 339"/>
              <a:gd name="T34" fmla="*/ 154 w 177"/>
              <a:gd name="T35" fmla="*/ 104 h 339"/>
              <a:gd name="T36" fmla="*/ 108 w 177"/>
              <a:gd name="T37" fmla="*/ 103 h 339"/>
              <a:gd name="T38" fmla="*/ 108 w 177"/>
              <a:gd name="T39" fmla="*/ 103 h 339"/>
              <a:gd name="T40" fmla="*/ 108 w 177"/>
              <a:gd name="T41" fmla="*/ 103 h 339"/>
              <a:gd name="T42" fmla="*/ 154 w 177"/>
              <a:gd name="T43" fmla="*/ 103 h 339"/>
              <a:gd name="T44" fmla="*/ 153 w 177"/>
              <a:gd name="T45" fmla="*/ 104 h 339"/>
              <a:gd name="T46" fmla="*/ 154 w 177"/>
              <a:gd name="T47" fmla="*/ 104 h 339"/>
              <a:gd name="T48" fmla="*/ 155 w 177"/>
              <a:gd name="T49" fmla="*/ 104 h 339"/>
              <a:gd name="T50" fmla="*/ 154 w 177"/>
              <a:gd name="T51" fmla="*/ 103 h 339"/>
              <a:gd name="T52" fmla="*/ 41 w 177"/>
              <a:gd name="T53" fmla="*/ 89 h 339"/>
              <a:gd name="T54" fmla="*/ 41 w 177"/>
              <a:gd name="T55" fmla="*/ 89 h 339"/>
              <a:gd name="T56" fmla="*/ 41 w 177"/>
              <a:gd name="T57" fmla="*/ 89 h 339"/>
              <a:gd name="T58" fmla="*/ 168 w 177"/>
              <a:gd name="T59" fmla="*/ 75 h 339"/>
              <a:gd name="T60" fmla="*/ 168 w 177"/>
              <a:gd name="T61" fmla="*/ 75 h 339"/>
              <a:gd name="T62" fmla="*/ 168 w 177"/>
              <a:gd name="T63" fmla="*/ 75 h 339"/>
              <a:gd name="T64" fmla="*/ 165 w 177"/>
              <a:gd name="T65" fmla="*/ 65 h 339"/>
              <a:gd name="T66" fmla="*/ 165 w 177"/>
              <a:gd name="T67" fmla="*/ 65 h 339"/>
              <a:gd name="T68" fmla="*/ 165 w 177"/>
              <a:gd name="T69" fmla="*/ 65 h 339"/>
              <a:gd name="T70" fmla="*/ 163 w 177"/>
              <a:gd name="T71" fmla="*/ 58 h 339"/>
              <a:gd name="T72" fmla="*/ 163 w 177"/>
              <a:gd name="T73" fmla="*/ 58 h 339"/>
              <a:gd name="T74" fmla="*/ 163 w 177"/>
              <a:gd name="T75" fmla="*/ 58 h 339"/>
              <a:gd name="T76" fmla="*/ 29 w 177"/>
              <a:gd name="T77" fmla="*/ 46 h 339"/>
              <a:gd name="T78" fmla="*/ 29 w 177"/>
              <a:gd name="T79" fmla="*/ 46 h 339"/>
              <a:gd name="T80" fmla="*/ 85 w 177"/>
              <a:gd name="T81" fmla="*/ 34 h 339"/>
              <a:gd name="T82" fmla="*/ 85 w 177"/>
              <a:gd name="T83" fmla="*/ 34 h 339"/>
              <a:gd name="T84" fmla="*/ 85 w 177"/>
              <a:gd name="T85" fmla="*/ 34 h 339"/>
              <a:gd name="T86" fmla="*/ 106 w 177"/>
              <a:gd name="T87" fmla="*/ 29 h 339"/>
              <a:gd name="T88" fmla="*/ 106 w 177"/>
              <a:gd name="T89" fmla="*/ 29 h 339"/>
              <a:gd name="T90" fmla="*/ 118 w 177"/>
              <a:gd name="T91" fmla="*/ 25 h 339"/>
              <a:gd name="T92" fmla="*/ 118 w 177"/>
              <a:gd name="T93" fmla="*/ 25 h 339"/>
              <a:gd name="T94" fmla="*/ 118 w 177"/>
              <a:gd name="T95" fmla="*/ 25 h 339"/>
              <a:gd name="T96" fmla="*/ 108 w 177"/>
              <a:gd name="T97" fmla="*/ 21 h 339"/>
              <a:gd name="T98" fmla="*/ 108 w 177"/>
              <a:gd name="T99" fmla="*/ 21 h 339"/>
              <a:gd name="T100" fmla="*/ 55 w 177"/>
              <a:gd name="T101" fmla="*/ 1 h 339"/>
              <a:gd name="T102" fmla="*/ 55 w 177"/>
              <a:gd name="T103" fmla="*/ 1 h 339"/>
              <a:gd name="T104" fmla="*/ 55 w 177"/>
              <a:gd name="T105" fmla="*/ 1 h 339"/>
              <a:gd name="T106" fmla="*/ 0 w 177"/>
              <a:gd name="T107" fmla="*/ 1 h 339"/>
              <a:gd name="T108" fmla="*/ 0 w 177"/>
              <a:gd name="T109" fmla="*/ 1 h 339"/>
              <a:gd name="T110" fmla="*/ 2 w 177"/>
              <a:gd name="T111" fmla="*/ 0 h 339"/>
              <a:gd name="T112" fmla="*/ 2 w 177"/>
              <a:gd name="T113" fmla="*/ 0 h 339"/>
              <a:gd name="T114" fmla="*/ 2 w 177"/>
              <a:gd name="T115"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7" h="339">
                <a:moveTo>
                  <a:pt x="145" y="339"/>
                </a:moveTo>
                <a:cubicBezTo>
                  <a:pt x="145" y="339"/>
                  <a:pt x="145" y="339"/>
                  <a:pt x="145" y="339"/>
                </a:cubicBezTo>
                <a:moveTo>
                  <a:pt x="177" y="214"/>
                </a:moveTo>
                <a:cubicBezTo>
                  <a:pt x="177" y="214"/>
                  <a:pt x="177" y="214"/>
                  <a:pt x="177" y="214"/>
                </a:cubicBezTo>
                <a:cubicBezTo>
                  <a:pt x="177" y="214"/>
                  <a:pt x="177" y="214"/>
                  <a:pt x="177" y="214"/>
                </a:cubicBezTo>
                <a:moveTo>
                  <a:pt x="154" y="104"/>
                </a:moveTo>
                <a:cubicBezTo>
                  <a:pt x="152" y="105"/>
                  <a:pt x="150" y="105"/>
                  <a:pt x="150" y="108"/>
                </a:cubicBezTo>
                <a:cubicBezTo>
                  <a:pt x="151" y="108"/>
                  <a:pt x="150" y="109"/>
                  <a:pt x="151" y="109"/>
                </a:cubicBezTo>
                <a:cubicBezTo>
                  <a:pt x="151" y="109"/>
                  <a:pt x="151" y="109"/>
                  <a:pt x="151" y="109"/>
                </a:cubicBezTo>
                <a:cubicBezTo>
                  <a:pt x="151" y="109"/>
                  <a:pt x="151" y="109"/>
                  <a:pt x="151" y="109"/>
                </a:cubicBezTo>
                <a:cubicBezTo>
                  <a:pt x="152" y="108"/>
                  <a:pt x="154" y="108"/>
                  <a:pt x="154" y="106"/>
                </a:cubicBezTo>
                <a:cubicBezTo>
                  <a:pt x="155" y="106"/>
                  <a:pt x="155" y="106"/>
                  <a:pt x="155" y="106"/>
                </a:cubicBezTo>
                <a:cubicBezTo>
                  <a:pt x="155" y="106"/>
                  <a:pt x="155" y="106"/>
                  <a:pt x="155" y="106"/>
                </a:cubicBezTo>
                <a:cubicBezTo>
                  <a:pt x="155" y="106"/>
                  <a:pt x="155" y="106"/>
                  <a:pt x="155" y="106"/>
                </a:cubicBezTo>
                <a:cubicBezTo>
                  <a:pt x="156" y="106"/>
                  <a:pt x="156" y="106"/>
                  <a:pt x="157" y="106"/>
                </a:cubicBezTo>
                <a:cubicBezTo>
                  <a:pt x="156" y="105"/>
                  <a:pt x="156" y="105"/>
                  <a:pt x="155" y="104"/>
                </a:cubicBezTo>
                <a:cubicBezTo>
                  <a:pt x="155" y="104"/>
                  <a:pt x="154" y="105"/>
                  <a:pt x="154" y="105"/>
                </a:cubicBezTo>
                <a:cubicBezTo>
                  <a:pt x="154" y="104"/>
                  <a:pt x="154" y="104"/>
                  <a:pt x="154" y="104"/>
                </a:cubicBezTo>
                <a:moveTo>
                  <a:pt x="108" y="103"/>
                </a:moveTo>
                <a:cubicBezTo>
                  <a:pt x="108" y="103"/>
                  <a:pt x="108" y="103"/>
                  <a:pt x="108" y="103"/>
                </a:cubicBezTo>
                <a:cubicBezTo>
                  <a:pt x="108" y="103"/>
                  <a:pt x="108" y="103"/>
                  <a:pt x="108" y="103"/>
                </a:cubicBezTo>
                <a:moveTo>
                  <a:pt x="154" y="103"/>
                </a:moveTo>
                <a:cubicBezTo>
                  <a:pt x="154" y="104"/>
                  <a:pt x="153" y="103"/>
                  <a:pt x="153" y="104"/>
                </a:cubicBezTo>
                <a:cubicBezTo>
                  <a:pt x="153" y="104"/>
                  <a:pt x="154" y="104"/>
                  <a:pt x="154" y="104"/>
                </a:cubicBezTo>
                <a:cubicBezTo>
                  <a:pt x="154" y="104"/>
                  <a:pt x="154" y="104"/>
                  <a:pt x="155" y="104"/>
                </a:cubicBezTo>
                <a:cubicBezTo>
                  <a:pt x="154" y="104"/>
                  <a:pt x="154" y="104"/>
                  <a:pt x="154" y="103"/>
                </a:cubicBezTo>
                <a:moveTo>
                  <a:pt x="41" y="89"/>
                </a:moveTo>
                <a:cubicBezTo>
                  <a:pt x="41" y="89"/>
                  <a:pt x="41" y="89"/>
                  <a:pt x="41" y="89"/>
                </a:cubicBezTo>
                <a:cubicBezTo>
                  <a:pt x="41" y="89"/>
                  <a:pt x="41" y="89"/>
                  <a:pt x="41" y="89"/>
                </a:cubicBezTo>
                <a:moveTo>
                  <a:pt x="168" y="75"/>
                </a:moveTo>
                <a:cubicBezTo>
                  <a:pt x="168" y="75"/>
                  <a:pt x="168" y="75"/>
                  <a:pt x="168" y="75"/>
                </a:cubicBezTo>
                <a:cubicBezTo>
                  <a:pt x="168" y="75"/>
                  <a:pt x="168" y="75"/>
                  <a:pt x="168" y="75"/>
                </a:cubicBezTo>
                <a:moveTo>
                  <a:pt x="165" y="65"/>
                </a:moveTo>
                <a:cubicBezTo>
                  <a:pt x="165" y="65"/>
                  <a:pt x="165" y="65"/>
                  <a:pt x="165" y="65"/>
                </a:cubicBezTo>
                <a:cubicBezTo>
                  <a:pt x="165" y="65"/>
                  <a:pt x="165" y="65"/>
                  <a:pt x="165" y="65"/>
                </a:cubicBezTo>
                <a:moveTo>
                  <a:pt x="163" y="58"/>
                </a:moveTo>
                <a:cubicBezTo>
                  <a:pt x="163" y="58"/>
                  <a:pt x="163" y="58"/>
                  <a:pt x="163" y="58"/>
                </a:cubicBezTo>
                <a:cubicBezTo>
                  <a:pt x="163" y="58"/>
                  <a:pt x="163" y="58"/>
                  <a:pt x="163" y="58"/>
                </a:cubicBezTo>
                <a:moveTo>
                  <a:pt x="29" y="46"/>
                </a:moveTo>
                <a:cubicBezTo>
                  <a:pt x="29" y="46"/>
                  <a:pt x="29" y="46"/>
                  <a:pt x="29" y="46"/>
                </a:cubicBezTo>
                <a:moveTo>
                  <a:pt x="85" y="34"/>
                </a:moveTo>
                <a:cubicBezTo>
                  <a:pt x="85" y="34"/>
                  <a:pt x="85" y="34"/>
                  <a:pt x="85" y="34"/>
                </a:cubicBezTo>
                <a:cubicBezTo>
                  <a:pt x="85" y="34"/>
                  <a:pt x="85" y="34"/>
                  <a:pt x="85" y="34"/>
                </a:cubicBezTo>
                <a:moveTo>
                  <a:pt x="106" y="29"/>
                </a:moveTo>
                <a:cubicBezTo>
                  <a:pt x="106" y="29"/>
                  <a:pt x="106" y="29"/>
                  <a:pt x="106" y="29"/>
                </a:cubicBezTo>
                <a:moveTo>
                  <a:pt x="118" y="25"/>
                </a:moveTo>
                <a:cubicBezTo>
                  <a:pt x="118" y="25"/>
                  <a:pt x="118" y="25"/>
                  <a:pt x="118" y="25"/>
                </a:cubicBezTo>
                <a:cubicBezTo>
                  <a:pt x="118" y="25"/>
                  <a:pt x="118" y="25"/>
                  <a:pt x="118" y="25"/>
                </a:cubicBezTo>
                <a:moveTo>
                  <a:pt x="108" y="21"/>
                </a:moveTo>
                <a:cubicBezTo>
                  <a:pt x="108" y="21"/>
                  <a:pt x="108" y="21"/>
                  <a:pt x="108" y="21"/>
                </a:cubicBezTo>
                <a:moveTo>
                  <a:pt x="55" y="1"/>
                </a:moveTo>
                <a:cubicBezTo>
                  <a:pt x="55" y="1"/>
                  <a:pt x="55" y="1"/>
                  <a:pt x="55" y="1"/>
                </a:cubicBezTo>
                <a:cubicBezTo>
                  <a:pt x="55" y="1"/>
                  <a:pt x="55" y="1"/>
                  <a:pt x="55" y="1"/>
                </a:cubicBezTo>
                <a:moveTo>
                  <a:pt x="0" y="1"/>
                </a:moveTo>
                <a:cubicBezTo>
                  <a:pt x="0" y="1"/>
                  <a:pt x="0" y="1"/>
                  <a:pt x="0" y="1"/>
                </a:cubicBezTo>
                <a:moveTo>
                  <a:pt x="2" y="0"/>
                </a:moveTo>
                <a:cubicBezTo>
                  <a:pt x="2" y="0"/>
                  <a:pt x="2" y="0"/>
                  <a:pt x="2" y="0"/>
                </a:cubicBezTo>
                <a:cubicBezTo>
                  <a:pt x="2" y="0"/>
                  <a:pt x="2" y="0"/>
                  <a:pt x="2" y="0"/>
                </a:cubicBezTo>
              </a:path>
            </a:pathLst>
          </a:custGeom>
          <a:solidFill>
            <a:srgbClr val="9A989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latin typeface="Calibri" panose="020F0502020204030204"/>
              <a:ea typeface="宋体" panose="02010600030101010101" pitchFamily="2" charset="-122"/>
            </a:endParaRPr>
          </a:p>
        </p:txBody>
      </p:sp>
      <p:grpSp>
        <p:nvGrpSpPr>
          <p:cNvPr id="88" name="组合 87"/>
          <p:cNvGrpSpPr/>
          <p:nvPr/>
        </p:nvGrpSpPr>
        <p:grpSpPr>
          <a:xfrm>
            <a:off x="4396067" y="2940124"/>
            <a:ext cx="283556" cy="384455"/>
            <a:chOff x="5581650" y="2728913"/>
            <a:chExt cx="1035050" cy="1403350"/>
          </a:xfrm>
          <a:solidFill>
            <a:sysClr val="window" lastClr="FFFFFF"/>
          </a:solidFill>
        </p:grpSpPr>
        <p:sp>
          <p:nvSpPr>
            <p:cNvPr id="89" name="Freeform 132"/>
            <p:cNvSpPr>
              <a:spLocks noEditPoints="1"/>
            </p:cNvSpPr>
            <p:nvPr/>
          </p:nvSpPr>
          <p:spPr bwMode="auto">
            <a:xfrm>
              <a:off x="5581650" y="2728913"/>
              <a:ext cx="1035050" cy="1403350"/>
            </a:xfrm>
            <a:custGeom>
              <a:avLst/>
              <a:gdLst>
                <a:gd name="T0" fmla="*/ 255 w 273"/>
                <a:gd name="T1" fmla="*/ 0 h 371"/>
                <a:gd name="T2" fmla="*/ 79 w 273"/>
                <a:gd name="T3" fmla="*/ 0 h 371"/>
                <a:gd name="T4" fmla="*/ 0 w 273"/>
                <a:gd name="T5" fmla="*/ 85 h 371"/>
                <a:gd name="T6" fmla="*/ 0 w 273"/>
                <a:gd name="T7" fmla="*/ 353 h 371"/>
                <a:gd name="T8" fmla="*/ 17 w 273"/>
                <a:gd name="T9" fmla="*/ 371 h 371"/>
                <a:gd name="T10" fmla="*/ 255 w 273"/>
                <a:gd name="T11" fmla="*/ 371 h 371"/>
                <a:gd name="T12" fmla="*/ 273 w 273"/>
                <a:gd name="T13" fmla="*/ 353 h 371"/>
                <a:gd name="T14" fmla="*/ 273 w 273"/>
                <a:gd name="T15" fmla="*/ 17 h 371"/>
                <a:gd name="T16" fmla="*/ 255 w 273"/>
                <a:gd name="T17" fmla="*/ 0 h 371"/>
                <a:gd name="T18" fmla="*/ 259 w 273"/>
                <a:gd name="T19" fmla="*/ 353 h 371"/>
                <a:gd name="T20" fmla="*/ 258 w 273"/>
                <a:gd name="T21" fmla="*/ 356 h 371"/>
                <a:gd name="T22" fmla="*/ 255 w 273"/>
                <a:gd name="T23" fmla="*/ 357 h 371"/>
                <a:gd name="T24" fmla="*/ 17 w 273"/>
                <a:gd name="T25" fmla="*/ 357 h 371"/>
                <a:gd name="T26" fmla="*/ 14 w 273"/>
                <a:gd name="T27" fmla="*/ 356 h 371"/>
                <a:gd name="T28" fmla="*/ 13 w 273"/>
                <a:gd name="T29" fmla="*/ 353 h 371"/>
                <a:gd name="T30" fmla="*/ 13 w 273"/>
                <a:gd name="T31" fmla="*/ 91 h 371"/>
                <a:gd name="T32" fmla="*/ 85 w 273"/>
                <a:gd name="T33" fmla="*/ 91 h 371"/>
                <a:gd name="T34" fmla="*/ 88 w 273"/>
                <a:gd name="T35" fmla="*/ 14 h 371"/>
                <a:gd name="T36" fmla="*/ 255 w 273"/>
                <a:gd name="T37" fmla="*/ 14 h 371"/>
                <a:gd name="T38" fmla="*/ 258 w 273"/>
                <a:gd name="T39" fmla="*/ 15 h 371"/>
                <a:gd name="T40" fmla="*/ 259 w 273"/>
                <a:gd name="T41" fmla="*/ 17 h 371"/>
                <a:gd name="T42" fmla="*/ 259 w 273"/>
                <a:gd name="T43" fmla="*/ 35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3" h="371">
                  <a:moveTo>
                    <a:pt x="255" y="0"/>
                  </a:moveTo>
                  <a:cubicBezTo>
                    <a:pt x="79" y="0"/>
                    <a:pt x="79" y="0"/>
                    <a:pt x="79" y="0"/>
                  </a:cubicBezTo>
                  <a:cubicBezTo>
                    <a:pt x="0" y="85"/>
                    <a:pt x="0" y="85"/>
                    <a:pt x="0" y="85"/>
                  </a:cubicBezTo>
                  <a:cubicBezTo>
                    <a:pt x="0" y="353"/>
                    <a:pt x="0" y="353"/>
                    <a:pt x="0" y="353"/>
                  </a:cubicBezTo>
                  <a:cubicBezTo>
                    <a:pt x="0" y="363"/>
                    <a:pt x="7" y="371"/>
                    <a:pt x="17" y="371"/>
                  </a:cubicBezTo>
                  <a:cubicBezTo>
                    <a:pt x="255" y="371"/>
                    <a:pt x="255" y="371"/>
                    <a:pt x="255" y="371"/>
                  </a:cubicBezTo>
                  <a:cubicBezTo>
                    <a:pt x="265" y="371"/>
                    <a:pt x="273" y="363"/>
                    <a:pt x="273" y="353"/>
                  </a:cubicBezTo>
                  <a:cubicBezTo>
                    <a:pt x="273" y="17"/>
                    <a:pt x="273" y="17"/>
                    <a:pt x="273" y="17"/>
                  </a:cubicBezTo>
                  <a:cubicBezTo>
                    <a:pt x="273" y="8"/>
                    <a:pt x="265" y="0"/>
                    <a:pt x="255" y="0"/>
                  </a:cubicBezTo>
                  <a:close/>
                  <a:moveTo>
                    <a:pt x="259" y="353"/>
                  </a:moveTo>
                  <a:cubicBezTo>
                    <a:pt x="259" y="354"/>
                    <a:pt x="259" y="355"/>
                    <a:pt x="258" y="356"/>
                  </a:cubicBezTo>
                  <a:cubicBezTo>
                    <a:pt x="257" y="357"/>
                    <a:pt x="256" y="357"/>
                    <a:pt x="255" y="357"/>
                  </a:cubicBezTo>
                  <a:cubicBezTo>
                    <a:pt x="17" y="357"/>
                    <a:pt x="17" y="357"/>
                    <a:pt x="17" y="357"/>
                  </a:cubicBezTo>
                  <a:cubicBezTo>
                    <a:pt x="16" y="357"/>
                    <a:pt x="15" y="357"/>
                    <a:pt x="14" y="356"/>
                  </a:cubicBezTo>
                  <a:cubicBezTo>
                    <a:pt x="14" y="355"/>
                    <a:pt x="13" y="354"/>
                    <a:pt x="13" y="353"/>
                  </a:cubicBezTo>
                  <a:cubicBezTo>
                    <a:pt x="13" y="91"/>
                    <a:pt x="13" y="91"/>
                    <a:pt x="13" y="91"/>
                  </a:cubicBezTo>
                  <a:cubicBezTo>
                    <a:pt x="85" y="91"/>
                    <a:pt x="85" y="91"/>
                    <a:pt x="85" y="91"/>
                  </a:cubicBezTo>
                  <a:cubicBezTo>
                    <a:pt x="88" y="14"/>
                    <a:pt x="88" y="14"/>
                    <a:pt x="88" y="14"/>
                  </a:cubicBezTo>
                  <a:cubicBezTo>
                    <a:pt x="255" y="14"/>
                    <a:pt x="255" y="14"/>
                    <a:pt x="255" y="14"/>
                  </a:cubicBezTo>
                  <a:cubicBezTo>
                    <a:pt x="256" y="14"/>
                    <a:pt x="257" y="14"/>
                    <a:pt x="258" y="15"/>
                  </a:cubicBezTo>
                  <a:cubicBezTo>
                    <a:pt x="259" y="15"/>
                    <a:pt x="259" y="16"/>
                    <a:pt x="259" y="17"/>
                  </a:cubicBezTo>
                  <a:lnTo>
                    <a:pt x="259" y="3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sp>
          <p:nvSpPr>
            <p:cNvPr id="90" name="Freeform 133"/>
            <p:cNvSpPr/>
            <p:nvPr/>
          </p:nvSpPr>
          <p:spPr bwMode="auto">
            <a:xfrm>
              <a:off x="5761038" y="3719513"/>
              <a:ext cx="693738" cy="57150"/>
            </a:xfrm>
            <a:custGeom>
              <a:avLst/>
              <a:gdLst>
                <a:gd name="T0" fmla="*/ 176 w 183"/>
                <a:gd name="T1" fmla="*/ 0 h 15"/>
                <a:gd name="T2" fmla="*/ 7 w 183"/>
                <a:gd name="T3" fmla="*/ 0 h 15"/>
                <a:gd name="T4" fmla="*/ 0 w 183"/>
                <a:gd name="T5" fmla="*/ 7 h 15"/>
                <a:gd name="T6" fmla="*/ 7 w 183"/>
                <a:gd name="T7" fmla="*/ 15 h 15"/>
                <a:gd name="T8" fmla="*/ 176 w 183"/>
                <a:gd name="T9" fmla="*/ 15 h 15"/>
                <a:gd name="T10" fmla="*/ 183 w 183"/>
                <a:gd name="T11" fmla="*/ 7 h 15"/>
                <a:gd name="T12" fmla="*/ 176 w 183"/>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83" h="15">
                  <a:moveTo>
                    <a:pt x="176" y="0"/>
                  </a:moveTo>
                  <a:cubicBezTo>
                    <a:pt x="7" y="0"/>
                    <a:pt x="7" y="0"/>
                    <a:pt x="7" y="0"/>
                  </a:cubicBezTo>
                  <a:cubicBezTo>
                    <a:pt x="3" y="0"/>
                    <a:pt x="0" y="3"/>
                    <a:pt x="0" y="7"/>
                  </a:cubicBezTo>
                  <a:cubicBezTo>
                    <a:pt x="0" y="12"/>
                    <a:pt x="3" y="15"/>
                    <a:pt x="7" y="15"/>
                  </a:cubicBezTo>
                  <a:cubicBezTo>
                    <a:pt x="176" y="15"/>
                    <a:pt x="176" y="15"/>
                    <a:pt x="176" y="15"/>
                  </a:cubicBezTo>
                  <a:cubicBezTo>
                    <a:pt x="180" y="15"/>
                    <a:pt x="183" y="12"/>
                    <a:pt x="183" y="7"/>
                  </a:cubicBezTo>
                  <a:cubicBezTo>
                    <a:pt x="183" y="3"/>
                    <a:pt x="180" y="0"/>
                    <a:pt x="1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sp>
          <p:nvSpPr>
            <p:cNvPr id="91" name="Freeform 134"/>
            <p:cNvSpPr/>
            <p:nvPr/>
          </p:nvSpPr>
          <p:spPr bwMode="auto">
            <a:xfrm>
              <a:off x="5761038" y="3913188"/>
              <a:ext cx="355600" cy="57150"/>
            </a:xfrm>
            <a:custGeom>
              <a:avLst/>
              <a:gdLst>
                <a:gd name="T0" fmla="*/ 86 w 94"/>
                <a:gd name="T1" fmla="*/ 0 h 15"/>
                <a:gd name="T2" fmla="*/ 7 w 94"/>
                <a:gd name="T3" fmla="*/ 0 h 15"/>
                <a:gd name="T4" fmla="*/ 0 w 94"/>
                <a:gd name="T5" fmla="*/ 7 h 15"/>
                <a:gd name="T6" fmla="*/ 7 w 94"/>
                <a:gd name="T7" fmla="*/ 15 h 15"/>
                <a:gd name="T8" fmla="*/ 86 w 94"/>
                <a:gd name="T9" fmla="*/ 15 h 15"/>
                <a:gd name="T10" fmla="*/ 94 w 94"/>
                <a:gd name="T11" fmla="*/ 7 h 15"/>
                <a:gd name="T12" fmla="*/ 86 w 9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4" h="15">
                  <a:moveTo>
                    <a:pt x="86" y="0"/>
                  </a:moveTo>
                  <a:cubicBezTo>
                    <a:pt x="60" y="0"/>
                    <a:pt x="34" y="0"/>
                    <a:pt x="7" y="0"/>
                  </a:cubicBezTo>
                  <a:cubicBezTo>
                    <a:pt x="3" y="0"/>
                    <a:pt x="0" y="3"/>
                    <a:pt x="0" y="7"/>
                  </a:cubicBezTo>
                  <a:cubicBezTo>
                    <a:pt x="0" y="12"/>
                    <a:pt x="3" y="15"/>
                    <a:pt x="7" y="15"/>
                  </a:cubicBezTo>
                  <a:cubicBezTo>
                    <a:pt x="34" y="15"/>
                    <a:pt x="60" y="15"/>
                    <a:pt x="86" y="15"/>
                  </a:cubicBezTo>
                  <a:cubicBezTo>
                    <a:pt x="91" y="15"/>
                    <a:pt x="94" y="12"/>
                    <a:pt x="94" y="7"/>
                  </a:cubicBezTo>
                  <a:cubicBezTo>
                    <a:pt x="94" y="3"/>
                    <a:pt x="91" y="0"/>
                    <a:pt x="8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sp>
          <p:nvSpPr>
            <p:cNvPr id="92" name="Freeform 135"/>
            <p:cNvSpPr/>
            <p:nvPr/>
          </p:nvSpPr>
          <p:spPr bwMode="auto">
            <a:xfrm>
              <a:off x="5761038" y="3587751"/>
              <a:ext cx="693738" cy="60325"/>
            </a:xfrm>
            <a:custGeom>
              <a:avLst/>
              <a:gdLst>
                <a:gd name="T0" fmla="*/ 176 w 183"/>
                <a:gd name="T1" fmla="*/ 0 h 16"/>
                <a:gd name="T2" fmla="*/ 7 w 183"/>
                <a:gd name="T3" fmla="*/ 0 h 16"/>
                <a:gd name="T4" fmla="*/ 0 w 183"/>
                <a:gd name="T5" fmla="*/ 8 h 16"/>
                <a:gd name="T6" fmla="*/ 7 w 183"/>
                <a:gd name="T7" fmla="*/ 16 h 16"/>
                <a:gd name="T8" fmla="*/ 176 w 183"/>
                <a:gd name="T9" fmla="*/ 16 h 16"/>
                <a:gd name="T10" fmla="*/ 183 w 183"/>
                <a:gd name="T11" fmla="*/ 8 h 16"/>
                <a:gd name="T12" fmla="*/ 176 w 18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83" h="16">
                  <a:moveTo>
                    <a:pt x="176" y="0"/>
                  </a:moveTo>
                  <a:cubicBezTo>
                    <a:pt x="7" y="0"/>
                    <a:pt x="7" y="0"/>
                    <a:pt x="7" y="0"/>
                  </a:cubicBezTo>
                  <a:cubicBezTo>
                    <a:pt x="3" y="0"/>
                    <a:pt x="0" y="4"/>
                    <a:pt x="0" y="8"/>
                  </a:cubicBezTo>
                  <a:cubicBezTo>
                    <a:pt x="0" y="12"/>
                    <a:pt x="3" y="16"/>
                    <a:pt x="7" y="16"/>
                  </a:cubicBezTo>
                  <a:cubicBezTo>
                    <a:pt x="176" y="16"/>
                    <a:pt x="176" y="16"/>
                    <a:pt x="176" y="16"/>
                  </a:cubicBezTo>
                  <a:cubicBezTo>
                    <a:pt x="180" y="16"/>
                    <a:pt x="183" y="12"/>
                    <a:pt x="183" y="8"/>
                  </a:cubicBezTo>
                  <a:cubicBezTo>
                    <a:pt x="183" y="4"/>
                    <a:pt x="180" y="0"/>
                    <a:pt x="1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sp>
          <p:nvSpPr>
            <p:cNvPr id="93" name="Freeform 136"/>
            <p:cNvSpPr/>
            <p:nvPr/>
          </p:nvSpPr>
          <p:spPr bwMode="auto">
            <a:xfrm>
              <a:off x="5761038" y="3459163"/>
              <a:ext cx="693738" cy="57150"/>
            </a:xfrm>
            <a:custGeom>
              <a:avLst/>
              <a:gdLst>
                <a:gd name="T0" fmla="*/ 176 w 183"/>
                <a:gd name="T1" fmla="*/ 0 h 15"/>
                <a:gd name="T2" fmla="*/ 7 w 183"/>
                <a:gd name="T3" fmla="*/ 0 h 15"/>
                <a:gd name="T4" fmla="*/ 0 w 183"/>
                <a:gd name="T5" fmla="*/ 7 h 15"/>
                <a:gd name="T6" fmla="*/ 7 w 183"/>
                <a:gd name="T7" fmla="*/ 15 h 15"/>
                <a:gd name="T8" fmla="*/ 176 w 183"/>
                <a:gd name="T9" fmla="*/ 15 h 15"/>
                <a:gd name="T10" fmla="*/ 183 w 183"/>
                <a:gd name="T11" fmla="*/ 7 h 15"/>
                <a:gd name="T12" fmla="*/ 176 w 183"/>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83" h="15">
                  <a:moveTo>
                    <a:pt x="176" y="0"/>
                  </a:moveTo>
                  <a:cubicBezTo>
                    <a:pt x="7" y="0"/>
                    <a:pt x="7" y="0"/>
                    <a:pt x="7" y="0"/>
                  </a:cubicBezTo>
                  <a:cubicBezTo>
                    <a:pt x="3" y="0"/>
                    <a:pt x="0" y="3"/>
                    <a:pt x="0" y="7"/>
                  </a:cubicBezTo>
                  <a:cubicBezTo>
                    <a:pt x="0" y="12"/>
                    <a:pt x="3" y="15"/>
                    <a:pt x="7" y="15"/>
                  </a:cubicBezTo>
                  <a:cubicBezTo>
                    <a:pt x="176" y="15"/>
                    <a:pt x="176" y="15"/>
                    <a:pt x="176" y="15"/>
                  </a:cubicBezTo>
                  <a:cubicBezTo>
                    <a:pt x="180" y="15"/>
                    <a:pt x="183" y="12"/>
                    <a:pt x="183" y="7"/>
                  </a:cubicBezTo>
                  <a:cubicBezTo>
                    <a:pt x="183" y="3"/>
                    <a:pt x="180" y="0"/>
                    <a:pt x="1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sp>
          <p:nvSpPr>
            <p:cNvPr id="94" name="Freeform 137"/>
            <p:cNvSpPr/>
            <p:nvPr/>
          </p:nvSpPr>
          <p:spPr bwMode="auto">
            <a:xfrm>
              <a:off x="5761038" y="3327401"/>
              <a:ext cx="188913" cy="60325"/>
            </a:xfrm>
            <a:custGeom>
              <a:avLst/>
              <a:gdLst>
                <a:gd name="T0" fmla="*/ 7 w 50"/>
                <a:gd name="T1" fmla="*/ 16 h 16"/>
                <a:gd name="T2" fmla="*/ 43 w 50"/>
                <a:gd name="T3" fmla="*/ 16 h 16"/>
                <a:gd name="T4" fmla="*/ 50 w 50"/>
                <a:gd name="T5" fmla="*/ 8 h 16"/>
                <a:gd name="T6" fmla="*/ 43 w 50"/>
                <a:gd name="T7" fmla="*/ 0 h 16"/>
                <a:gd name="T8" fmla="*/ 7 w 50"/>
                <a:gd name="T9" fmla="*/ 0 h 16"/>
                <a:gd name="T10" fmla="*/ 0 w 50"/>
                <a:gd name="T11" fmla="*/ 8 h 16"/>
                <a:gd name="T12" fmla="*/ 7 w 5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0" h="16">
                  <a:moveTo>
                    <a:pt x="7" y="16"/>
                  </a:moveTo>
                  <a:cubicBezTo>
                    <a:pt x="24" y="16"/>
                    <a:pt x="26" y="16"/>
                    <a:pt x="43" y="16"/>
                  </a:cubicBezTo>
                  <a:cubicBezTo>
                    <a:pt x="47" y="16"/>
                    <a:pt x="50" y="12"/>
                    <a:pt x="50" y="8"/>
                  </a:cubicBezTo>
                  <a:cubicBezTo>
                    <a:pt x="50" y="4"/>
                    <a:pt x="47" y="0"/>
                    <a:pt x="43" y="0"/>
                  </a:cubicBezTo>
                  <a:cubicBezTo>
                    <a:pt x="26" y="0"/>
                    <a:pt x="24" y="0"/>
                    <a:pt x="7" y="0"/>
                  </a:cubicBezTo>
                  <a:cubicBezTo>
                    <a:pt x="3" y="0"/>
                    <a:pt x="0" y="4"/>
                    <a:pt x="0" y="8"/>
                  </a:cubicBezTo>
                  <a:cubicBezTo>
                    <a:pt x="0" y="12"/>
                    <a:pt x="3" y="16"/>
                    <a:pt x="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sp>
          <p:nvSpPr>
            <p:cNvPr id="95" name="Freeform 138"/>
            <p:cNvSpPr/>
            <p:nvPr/>
          </p:nvSpPr>
          <p:spPr bwMode="auto">
            <a:xfrm>
              <a:off x="5995988" y="3125788"/>
              <a:ext cx="442913" cy="261938"/>
            </a:xfrm>
            <a:custGeom>
              <a:avLst/>
              <a:gdLst>
                <a:gd name="T0" fmla="*/ 21 w 117"/>
                <a:gd name="T1" fmla="*/ 44 h 69"/>
                <a:gd name="T2" fmla="*/ 24 w 117"/>
                <a:gd name="T3" fmla="*/ 35 h 69"/>
                <a:gd name="T4" fmla="*/ 24 w 117"/>
                <a:gd name="T5" fmla="*/ 68 h 69"/>
                <a:gd name="T6" fmla="*/ 59 w 117"/>
                <a:gd name="T7" fmla="*/ 69 h 69"/>
                <a:gd name="T8" fmla="*/ 93 w 117"/>
                <a:gd name="T9" fmla="*/ 68 h 69"/>
                <a:gd name="T10" fmla="*/ 93 w 117"/>
                <a:gd name="T11" fmla="*/ 35 h 69"/>
                <a:gd name="T12" fmla="*/ 96 w 117"/>
                <a:gd name="T13" fmla="*/ 44 h 69"/>
                <a:gd name="T14" fmla="*/ 96 w 117"/>
                <a:gd name="T15" fmla="*/ 67 h 69"/>
                <a:gd name="T16" fmla="*/ 117 w 117"/>
                <a:gd name="T17" fmla="*/ 65 h 69"/>
                <a:gd name="T18" fmla="*/ 117 w 117"/>
                <a:gd name="T19" fmla="*/ 37 h 69"/>
                <a:gd name="T20" fmla="*/ 107 w 117"/>
                <a:gd name="T21" fmla="*/ 11 h 69"/>
                <a:gd name="T22" fmla="*/ 78 w 117"/>
                <a:gd name="T23" fmla="*/ 0 h 69"/>
                <a:gd name="T24" fmla="*/ 77 w 117"/>
                <a:gd name="T25" fmla="*/ 0 h 69"/>
                <a:gd name="T26" fmla="*/ 77 w 117"/>
                <a:gd name="T27" fmla="*/ 0 h 69"/>
                <a:gd name="T28" fmla="*/ 67 w 117"/>
                <a:gd name="T29" fmla="*/ 44 h 69"/>
                <a:gd name="T30" fmla="*/ 62 w 117"/>
                <a:gd name="T31" fmla="*/ 14 h 69"/>
                <a:gd name="T32" fmla="*/ 65 w 117"/>
                <a:gd name="T33" fmla="*/ 7 h 69"/>
                <a:gd name="T34" fmla="*/ 60 w 117"/>
                <a:gd name="T35" fmla="*/ 2 h 69"/>
                <a:gd name="T36" fmla="*/ 59 w 117"/>
                <a:gd name="T37" fmla="*/ 2 h 69"/>
                <a:gd name="T38" fmla="*/ 59 w 117"/>
                <a:gd name="T39" fmla="*/ 2 h 69"/>
                <a:gd name="T40" fmla="*/ 57 w 117"/>
                <a:gd name="T41" fmla="*/ 2 h 69"/>
                <a:gd name="T42" fmla="*/ 52 w 117"/>
                <a:gd name="T43" fmla="*/ 7 h 69"/>
                <a:gd name="T44" fmla="*/ 55 w 117"/>
                <a:gd name="T45" fmla="*/ 14 h 69"/>
                <a:gd name="T46" fmla="*/ 50 w 117"/>
                <a:gd name="T47" fmla="*/ 44 h 69"/>
                <a:gd name="T48" fmla="*/ 41 w 117"/>
                <a:gd name="T49" fmla="*/ 0 h 69"/>
                <a:gd name="T50" fmla="*/ 40 w 117"/>
                <a:gd name="T51" fmla="*/ 0 h 69"/>
                <a:gd name="T52" fmla="*/ 40 w 117"/>
                <a:gd name="T53" fmla="*/ 0 h 69"/>
                <a:gd name="T54" fmla="*/ 10 w 117"/>
                <a:gd name="T55" fmla="*/ 11 h 69"/>
                <a:gd name="T56" fmla="*/ 0 w 117"/>
                <a:gd name="T57" fmla="*/ 37 h 69"/>
                <a:gd name="T58" fmla="*/ 0 w 117"/>
                <a:gd name="T59" fmla="*/ 65 h 69"/>
                <a:gd name="T60" fmla="*/ 21 w 117"/>
                <a:gd name="T61" fmla="*/ 68 h 69"/>
                <a:gd name="T62" fmla="*/ 21 w 117"/>
                <a:gd name="T63"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69">
                  <a:moveTo>
                    <a:pt x="21" y="44"/>
                  </a:moveTo>
                  <a:cubicBezTo>
                    <a:pt x="21" y="40"/>
                    <a:pt x="23" y="37"/>
                    <a:pt x="24" y="35"/>
                  </a:cubicBezTo>
                  <a:cubicBezTo>
                    <a:pt x="24" y="68"/>
                    <a:pt x="24" y="68"/>
                    <a:pt x="24" y="68"/>
                  </a:cubicBezTo>
                  <a:cubicBezTo>
                    <a:pt x="34" y="69"/>
                    <a:pt x="47" y="69"/>
                    <a:pt x="59" y="69"/>
                  </a:cubicBezTo>
                  <a:cubicBezTo>
                    <a:pt x="70" y="69"/>
                    <a:pt x="83" y="69"/>
                    <a:pt x="93" y="68"/>
                  </a:cubicBezTo>
                  <a:cubicBezTo>
                    <a:pt x="93" y="35"/>
                    <a:pt x="93" y="35"/>
                    <a:pt x="93" y="35"/>
                  </a:cubicBezTo>
                  <a:cubicBezTo>
                    <a:pt x="95" y="37"/>
                    <a:pt x="96" y="40"/>
                    <a:pt x="96" y="44"/>
                  </a:cubicBezTo>
                  <a:cubicBezTo>
                    <a:pt x="96" y="46"/>
                    <a:pt x="96" y="59"/>
                    <a:pt x="96" y="67"/>
                  </a:cubicBezTo>
                  <a:cubicBezTo>
                    <a:pt x="104" y="67"/>
                    <a:pt x="110" y="66"/>
                    <a:pt x="117" y="65"/>
                  </a:cubicBezTo>
                  <a:cubicBezTo>
                    <a:pt x="117" y="54"/>
                    <a:pt x="117" y="39"/>
                    <a:pt x="117" y="37"/>
                  </a:cubicBezTo>
                  <a:cubicBezTo>
                    <a:pt x="116" y="19"/>
                    <a:pt x="110" y="14"/>
                    <a:pt x="107" y="11"/>
                  </a:cubicBezTo>
                  <a:cubicBezTo>
                    <a:pt x="99" y="7"/>
                    <a:pt x="84" y="2"/>
                    <a:pt x="78" y="0"/>
                  </a:cubicBezTo>
                  <a:cubicBezTo>
                    <a:pt x="77" y="0"/>
                    <a:pt x="77" y="0"/>
                    <a:pt x="77" y="0"/>
                  </a:cubicBezTo>
                  <a:cubicBezTo>
                    <a:pt x="77" y="0"/>
                    <a:pt x="77" y="0"/>
                    <a:pt x="77" y="0"/>
                  </a:cubicBezTo>
                  <a:cubicBezTo>
                    <a:pt x="76" y="6"/>
                    <a:pt x="67" y="44"/>
                    <a:pt x="67" y="44"/>
                  </a:cubicBezTo>
                  <a:cubicBezTo>
                    <a:pt x="67" y="44"/>
                    <a:pt x="62" y="14"/>
                    <a:pt x="62" y="14"/>
                  </a:cubicBezTo>
                  <a:cubicBezTo>
                    <a:pt x="62" y="14"/>
                    <a:pt x="65" y="7"/>
                    <a:pt x="65" y="7"/>
                  </a:cubicBezTo>
                  <a:cubicBezTo>
                    <a:pt x="60" y="2"/>
                    <a:pt x="60" y="2"/>
                    <a:pt x="60" y="2"/>
                  </a:cubicBezTo>
                  <a:cubicBezTo>
                    <a:pt x="59" y="2"/>
                    <a:pt x="59" y="2"/>
                    <a:pt x="59" y="2"/>
                  </a:cubicBezTo>
                  <a:cubicBezTo>
                    <a:pt x="59" y="2"/>
                    <a:pt x="59" y="2"/>
                    <a:pt x="59" y="2"/>
                  </a:cubicBezTo>
                  <a:cubicBezTo>
                    <a:pt x="57" y="2"/>
                    <a:pt x="57" y="2"/>
                    <a:pt x="57" y="2"/>
                  </a:cubicBezTo>
                  <a:cubicBezTo>
                    <a:pt x="52" y="7"/>
                    <a:pt x="52" y="7"/>
                    <a:pt x="52" y="7"/>
                  </a:cubicBezTo>
                  <a:cubicBezTo>
                    <a:pt x="55" y="14"/>
                    <a:pt x="55" y="14"/>
                    <a:pt x="55" y="14"/>
                  </a:cubicBezTo>
                  <a:cubicBezTo>
                    <a:pt x="50" y="44"/>
                    <a:pt x="50" y="44"/>
                    <a:pt x="50" y="44"/>
                  </a:cubicBezTo>
                  <a:cubicBezTo>
                    <a:pt x="50" y="44"/>
                    <a:pt x="41" y="6"/>
                    <a:pt x="41" y="0"/>
                  </a:cubicBezTo>
                  <a:cubicBezTo>
                    <a:pt x="41" y="0"/>
                    <a:pt x="40" y="0"/>
                    <a:pt x="40" y="0"/>
                  </a:cubicBezTo>
                  <a:cubicBezTo>
                    <a:pt x="40" y="0"/>
                    <a:pt x="40" y="0"/>
                    <a:pt x="40" y="0"/>
                  </a:cubicBezTo>
                  <a:cubicBezTo>
                    <a:pt x="34" y="2"/>
                    <a:pt x="18" y="7"/>
                    <a:pt x="10" y="11"/>
                  </a:cubicBezTo>
                  <a:cubicBezTo>
                    <a:pt x="7" y="14"/>
                    <a:pt x="2" y="19"/>
                    <a:pt x="0" y="37"/>
                  </a:cubicBezTo>
                  <a:cubicBezTo>
                    <a:pt x="0" y="39"/>
                    <a:pt x="0" y="54"/>
                    <a:pt x="0" y="65"/>
                  </a:cubicBezTo>
                  <a:cubicBezTo>
                    <a:pt x="7" y="66"/>
                    <a:pt x="13" y="67"/>
                    <a:pt x="21" y="68"/>
                  </a:cubicBezTo>
                  <a:cubicBezTo>
                    <a:pt x="21" y="60"/>
                    <a:pt x="21" y="47"/>
                    <a:pt x="2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sp>
          <p:nvSpPr>
            <p:cNvPr id="96" name="Freeform 139"/>
            <p:cNvSpPr/>
            <p:nvPr/>
          </p:nvSpPr>
          <p:spPr bwMode="auto">
            <a:xfrm>
              <a:off x="6105525" y="2843213"/>
              <a:ext cx="227013" cy="265113"/>
            </a:xfrm>
            <a:custGeom>
              <a:avLst/>
              <a:gdLst>
                <a:gd name="T0" fmla="*/ 6 w 60"/>
                <a:gd name="T1" fmla="*/ 46 h 70"/>
                <a:gd name="T2" fmla="*/ 30 w 60"/>
                <a:gd name="T3" fmla="*/ 70 h 70"/>
                <a:gd name="T4" fmla="*/ 54 w 60"/>
                <a:gd name="T5" fmla="*/ 45 h 70"/>
                <a:gd name="T6" fmla="*/ 59 w 60"/>
                <a:gd name="T7" fmla="*/ 34 h 70"/>
                <a:gd name="T8" fmla="*/ 56 w 60"/>
                <a:gd name="T9" fmla="*/ 29 h 70"/>
                <a:gd name="T10" fmla="*/ 30 w 60"/>
                <a:gd name="T11" fmla="*/ 0 h 70"/>
                <a:gd name="T12" fmla="*/ 4 w 60"/>
                <a:gd name="T13" fmla="*/ 29 h 70"/>
                <a:gd name="T14" fmla="*/ 0 w 60"/>
                <a:gd name="T15" fmla="*/ 34 h 70"/>
                <a:gd name="T16" fmla="*/ 6 w 60"/>
                <a:gd name="T17"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0">
                  <a:moveTo>
                    <a:pt x="6" y="46"/>
                  </a:moveTo>
                  <a:cubicBezTo>
                    <a:pt x="10" y="59"/>
                    <a:pt x="17" y="70"/>
                    <a:pt x="30" y="70"/>
                  </a:cubicBezTo>
                  <a:cubicBezTo>
                    <a:pt x="43" y="70"/>
                    <a:pt x="51" y="58"/>
                    <a:pt x="54" y="45"/>
                  </a:cubicBezTo>
                  <a:cubicBezTo>
                    <a:pt x="57" y="44"/>
                    <a:pt x="60" y="38"/>
                    <a:pt x="59" y="34"/>
                  </a:cubicBezTo>
                  <a:cubicBezTo>
                    <a:pt x="59" y="31"/>
                    <a:pt x="58" y="30"/>
                    <a:pt x="56" y="29"/>
                  </a:cubicBezTo>
                  <a:cubicBezTo>
                    <a:pt x="55" y="13"/>
                    <a:pt x="45" y="0"/>
                    <a:pt x="30" y="0"/>
                  </a:cubicBezTo>
                  <a:cubicBezTo>
                    <a:pt x="15" y="0"/>
                    <a:pt x="5" y="13"/>
                    <a:pt x="4" y="29"/>
                  </a:cubicBezTo>
                  <a:cubicBezTo>
                    <a:pt x="2" y="29"/>
                    <a:pt x="1" y="31"/>
                    <a:pt x="0" y="34"/>
                  </a:cubicBezTo>
                  <a:cubicBezTo>
                    <a:pt x="0" y="38"/>
                    <a:pt x="2" y="44"/>
                    <a:pt x="6"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grpSp>
      <p:sp>
        <p:nvSpPr>
          <p:cNvPr id="98" name="Freeform 157"/>
          <p:cNvSpPr>
            <a:spLocks noEditPoints="1"/>
          </p:cNvSpPr>
          <p:nvPr/>
        </p:nvSpPr>
        <p:spPr bwMode="auto">
          <a:xfrm>
            <a:off x="5850342" y="1661997"/>
            <a:ext cx="433420" cy="367928"/>
          </a:xfrm>
          <a:custGeom>
            <a:avLst/>
            <a:gdLst>
              <a:gd name="T0" fmla="*/ 156 w 342"/>
              <a:gd name="T1" fmla="*/ 187 h 290"/>
              <a:gd name="T2" fmla="*/ 165 w 342"/>
              <a:gd name="T3" fmla="*/ 216 h 290"/>
              <a:gd name="T4" fmla="*/ 184 w 342"/>
              <a:gd name="T5" fmla="*/ 220 h 290"/>
              <a:gd name="T6" fmla="*/ 200 w 342"/>
              <a:gd name="T7" fmla="*/ 183 h 290"/>
              <a:gd name="T8" fmla="*/ 184 w 342"/>
              <a:gd name="T9" fmla="*/ 164 h 290"/>
              <a:gd name="T10" fmla="*/ 204 w 342"/>
              <a:gd name="T11" fmla="*/ 161 h 290"/>
              <a:gd name="T12" fmla="*/ 208 w 342"/>
              <a:gd name="T13" fmla="*/ 160 h 290"/>
              <a:gd name="T14" fmla="*/ 229 w 342"/>
              <a:gd name="T15" fmla="*/ 165 h 290"/>
              <a:gd name="T16" fmla="*/ 242 w 342"/>
              <a:gd name="T17" fmla="*/ 164 h 290"/>
              <a:gd name="T18" fmla="*/ 250 w 342"/>
              <a:gd name="T19" fmla="*/ 171 h 290"/>
              <a:gd name="T20" fmla="*/ 259 w 342"/>
              <a:gd name="T21" fmla="*/ 145 h 290"/>
              <a:gd name="T22" fmla="*/ 264 w 342"/>
              <a:gd name="T23" fmla="*/ 134 h 290"/>
              <a:gd name="T24" fmla="*/ 276 w 342"/>
              <a:gd name="T25" fmla="*/ 133 h 290"/>
              <a:gd name="T26" fmla="*/ 245 w 342"/>
              <a:gd name="T27" fmla="*/ 112 h 290"/>
              <a:gd name="T28" fmla="*/ 215 w 342"/>
              <a:gd name="T29" fmla="*/ 110 h 290"/>
              <a:gd name="T30" fmla="*/ 186 w 342"/>
              <a:gd name="T31" fmla="*/ 124 h 290"/>
              <a:gd name="T32" fmla="*/ 174 w 342"/>
              <a:gd name="T33" fmla="*/ 124 h 290"/>
              <a:gd name="T34" fmla="*/ 168 w 342"/>
              <a:gd name="T35" fmla="*/ 136 h 290"/>
              <a:gd name="T36" fmla="*/ 165 w 342"/>
              <a:gd name="T37" fmla="*/ 142 h 290"/>
              <a:gd name="T38" fmla="*/ 153 w 342"/>
              <a:gd name="T39" fmla="*/ 148 h 290"/>
              <a:gd name="T40" fmla="*/ 162 w 342"/>
              <a:gd name="T41" fmla="*/ 151 h 290"/>
              <a:gd name="T42" fmla="*/ 172 w 342"/>
              <a:gd name="T43" fmla="*/ 156 h 290"/>
              <a:gd name="T44" fmla="*/ 177 w 342"/>
              <a:gd name="T45" fmla="*/ 156 h 290"/>
              <a:gd name="T46" fmla="*/ 171 w 342"/>
              <a:gd name="T47" fmla="*/ 164 h 290"/>
              <a:gd name="T48" fmla="*/ 149 w 342"/>
              <a:gd name="T49" fmla="*/ 156 h 290"/>
              <a:gd name="T50" fmla="*/ 141 w 342"/>
              <a:gd name="T51" fmla="*/ 183 h 290"/>
              <a:gd name="T52" fmla="*/ 267 w 342"/>
              <a:gd name="T53" fmla="*/ 189 h 290"/>
              <a:gd name="T54" fmla="*/ 150 w 342"/>
              <a:gd name="T55" fmla="*/ 134 h 290"/>
              <a:gd name="T56" fmla="*/ 246 w 342"/>
              <a:gd name="T57" fmla="*/ 181 h 290"/>
              <a:gd name="T58" fmla="*/ 197 w 342"/>
              <a:gd name="T59" fmla="*/ 114 h 290"/>
              <a:gd name="T60" fmla="*/ 298 w 342"/>
              <a:gd name="T61" fmla="*/ 204 h 290"/>
              <a:gd name="T62" fmla="*/ 165 w 342"/>
              <a:gd name="T63" fmla="*/ 123 h 290"/>
              <a:gd name="T64" fmla="*/ 165 w 342"/>
              <a:gd name="T65" fmla="*/ 119 h 290"/>
              <a:gd name="T66" fmla="*/ 144 w 342"/>
              <a:gd name="T67" fmla="*/ 128 h 290"/>
              <a:gd name="T68" fmla="*/ 187 w 342"/>
              <a:gd name="T69" fmla="*/ 247 h 290"/>
              <a:gd name="T70" fmla="*/ 103 w 342"/>
              <a:gd name="T71" fmla="*/ 237 h 290"/>
              <a:gd name="T72" fmla="*/ 44 w 342"/>
              <a:gd name="T73" fmla="*/ 260 h 290"/>
              <a:gd name="T74" fmla="*/ 270 w 342"/>
              <a:gd name="T75" fmla="*/ 250 h 290"/>
              <a:gd name="T76" fmla="*/ 273 w 342"/>
              <a:gd name="T77" fmla="*/ 182 h 290"/>
              <a:gd name="T78" fmla="*/ 279 w 342"/>
              <a:gd name="T79" fmla="*/ 200 h 290"/>
              <a:gd name="T80" fmla="*/ 264 w 342"/>
              <a:gd name="T81" fmla="*/ 218 h 290"/>
              <a:gd name="T82" fmla="*/ 342 w 342"/>
              <a:gd name="T83" fmla="*/ 290 h 290"/>
              <a:gd name="T84" fmla="*/ 13 w 342"/>
              <a:gd name="T85" fmla="*/ 56 h 290"/>
              <a:gd name="T86" fmla="*/ 342 w 342"/>
              <a:gd name="T87" fmla="*/ 290 h 290"/>
              <a:gd name="T88" fmla="*/ 302 w 342"/>
              <a:gd name="T89" fmla="*/ 110 h 290"/>
              <a:gd name="T90" fmla="*/ 145 w 342"/>
              <a:gd name="T91" fmla="*/ 113 h 290"/>
              <a:gd name="T92" fmla="*/ 116 w 342"/>
              <a:gd name="T93" fmla="*/ 110 h 290"/>
              <a:gd name="T94" fmla="*/ 106 w 342"/>
              <a:gd name="T95" fmla="*/ 118 h 290"/>
              <a:gd name="T96" fmla="*/ 88 w 342"/>
              <a:gd name="T97" fmla="*/ 125 h 290"/>
              <a:gd name="T98" fmla="*/ 109 w 342"/>
              <a:gd name="T99" fmla="*/ 137 h 290"/>
              <a:gd name="T100" fmla="*/ 69 w 342"/>
              <a:gd name="T101" fmla="*/ 166 h 290"/>
              <a:gd name="T102" fmla="*/ 50 w 342"/>
              <a:gd name="T103" fmla="*/ 131 h 290"/>
              <a:gd name="T104" fmla="*/ 171 w 342"/>
              <a:gd name="T105" fmla="*/ 276 h 290"/>
              <a:gd name="T106" fmla="*/ 298 w 342"/>
              <a:gd name="T107" fmla="*/ 242 h 290"/>
              <a:gd name="T108" fmla="*/ 92 w 342"/>
              <a:gd name="T109" fmla="*/ 231 h 290"/>
              <a:gd name="T110" fmla="*/ 119 w 342"/>
              <a:gd name="T111" fmla="*/ 189 h 290"/>
              <a:gd name="T112" fmla="*/ 76 w 342"/>
              <a:gd name="T113" fmla="*/ 195 h 290"/>
              <a:gd name="T114" fmla="*/ 264 w 342"/>
              <a:gd name="T115" fmla="*/ 133 h 290"/>
              <a:gd name="T116" fmla="*/ 276 w 342"/>
              <a:gd name="T117" fmla="*/ 147 h 290"/>
              <a:gd name="T118" fmla="*/ 274 w 342"/>
              <a:gd name="T119" fmla="*/ 155 h 290"/>
              <a:gd name="T120" fmla="*/ 69 w 342"/>
              <a:gd name="T121" fmla="*/ 11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2" h="290">
                <a:moveTo>
                  <a:pt x="150" y="138"/>
                </a:moveTo>
                <a:cubicBezTo>
                  <a:pt x="151" y="140"/>
                  <a:pt x="148" y="141"/>
                  <a:pt x="147" y="140"/>
                </a:cubicBezTo>
                <a:cubicBezTo>
                  <a:pt x="145" y="139"/>
                  <a:pt x="148" y="135"/>
                  <a:pt x="150" y="138"/>
                </a:cubicBezTo>
                <a:close/>
                <a:moveTo>
                  <a:pt x="141" y="183"/>
                </a:moveTo>
                <a:cubicBezTo>
                  <a:pt x="143" y="186"/>
                  <a:pt x="145" y="186"/>
                  <a:pt x="148" y="186"/>
                </a:cubicBezTo>
                <a:cubicBezTo>
                  <a:pt x="150" y="187"/>
                  <a:pt x="151" y="187"/>
                  <a:pt x="153" y="187"/>
                </a:cubicBezTo>
                <a:cubicBezTo>
                  <a:pt x="154" y="187"/>
                  <a:pt x="155" y="186"/>
                  <a:pt x="156" y="187"/>
                </a:cubicBezTo>
                <a:cubicBezTo>
                  <a:pt x="158" y="188"/>
                  <a:pt x="160" y="187"/>
                  <a:pt x="161" y="192"/>
                </a:cubicBezTo>
                <a:cubicBezTo>
                  <a:pt x="161" y="193"/>
                  <a:pt x="160" y="201"/>
                  <a:pt x="165" y="206"/>
                </a:cubicBezTo>
                <a:cubicBezTo>
                  <a:pt x="165" y="206"/>
                  <a:pt x="165" y="206"/>
                  <a:pt x="165" y="206"/>
                </a:cubicBezTo>
                <a:cubicBezTo>
                  <a:pt x="165" y="207"/>
                  <a:pt x="165" y="208"/>
                  <a:pt x="165" y="208"/>
                </a:cubicBezTo>
                <a:cubicBezTo>
                  <a:pt x="165" y="209"/>
                  <a:pt x="165" y="209"/>
                  <a:pt x="165" y="210"/>
                </a:cubicBezTo>
                <a:cubicBezTo>
                  <a:pt x="164" y="210"/>
                  <a:pt x="164" y="212"/>
                  <a:pt x="164" y="213"/>
                </a:cubicBezTo>
                <a:cubicBezTo>
                  <a:pt x="164" y="214"/>
                  <a:pt x="165" y="215"/>
                  <a:pt x="165" y="216"/>
                </a:cubicBezTo>
                <a:cubicBezTo>
                  <a:pt x="166" y="217"/>
                  <a:pt x="166" y="217"/>
                  <a:pt x="166" y="218"/>
                </a:cubicBezTo>
                <a:cubicBezTo>
                  <a:pt x="167" y="219"/>
                  <a:pt x="167" y="220"/>
                  <a:pt x="167" y="221"/>
                </a:cubicBezTo>
                <a:cubicBezTo>
                  <a:pt x="167" y="222"/>
                  <a:pt x="168" y="223"/>
                  <a:pt x="169" y="224"/>
                </a:cubicBezTo>
                <a:cubicBezTo>
                  <a:pt x="170" y="224"/>
                  <a:pt x="170" y="225"/>
                  <a:pt x="170" y="226"/>
                </a:cubicBezTo>
                <a:cubicBezTo>
                  <a:pt x="170" y="228"/>
                  <a:pt x="172" y="229"/>
                  <a:pt x="174" y="228"/>
                </a:cubicBezTo>
                <a:cubicBezTo>
                  <a:pt x="177" y="227"/>
                  <a:pt x="179" y="226"/>
                  <a:pt x="181" y="223"/>
                </a:cubicBezTo>
                <a:cubicBezTo>
                  <a:pt x="183" y="222"/>
                  <a:pt x="183" y="221"/>
                  <a:pt x="184" y="220"/>
                </a:cubicBezTo>
                <a:cubicBezTo>
                  <a:pt x="184" y="218"/>
                  <a:pt x="185" y="217"/>
                  <a:pt x="186" y="216"/>
                </a:cubicBezTo>
                <a:cubicBezTo>
                  <a:pt x="187" y="215"/>
                  <a:pt x="187" y="214"/>
                  <a:pt x="187" y="213"/>
                </a:cubicBezTo>
                <a:cubicBezTo>
                  <a:pt x="187" y="212"/>
                  <a:pt x="187" y="211"/>
                  <a:pt x="188" y="210"/>
                </a:cubicBezTo>
                <a:cubicBezTo>
                  <a:pt x="190" y="208"/>
                  <a:pt x="192" y="207"/>
                  <a:pt x="192" y="204"/>
                </a:cubicBezTo>
                <a:cubicBezTo>
                  <a:pt x="192" y="201"/>
                  <a:pt x="192" y="199"/>
                  <a:pt x="191" y="197"/>
                </a:cubicBezTo>
                <a:cubicBezTo>
                  <a:pt x="190" y="195"/>
                  <a:pt x="193" y="191"/>
                  <a:pt x="195" y="189"/>
                </a:cubicBezTo>
                <a:cubicBezTo>
                  <a:pt x="196" y="187"/>
                  <a:pt x="199" y="185"/>
                  <a:pt x="200" y="183"/>
                </a:cubicBezTo>
                <a:cubicBezTo>
                  <a:pt x="200" y="181"/>
                  <a:pt x="200" y="180"/>
                  <a:pt x="201" y="178"/>
                </a:cubicBezTo>
                <a:cubicBezTo>
                  <a:pt x="202" y="177"/>
                  <a:pt x="202" y="176"/>
                  <a:pt x="202" y="175"/>
                </a:cubicBezTo>
                <a:cubicBezTo>
                  <a:pt x="201" y="175"/>
                  <a:pt x="199" y="176"/>
                  <a:pt x="198" y="177"/>
                </a:cubicBezTo>
                <a:cubicBezTo>
                  <a:pt x="196" y="178"/>
                  <a:pt x="195" y="178"/>
                  <a:pt x="193" y="177"/>
                </a:cubicBezTo>
                <a:cubicBezTo>
                  <a:pt x="192" y="175"/>
                  <a:pt x="190" y="174"/>
                  <a:pt x="189" y="173"/>
                </a:cubicBezTo>
                <a:cubicBezTo>
                  <a:pt x="188" y="171"/>
                  <a:pt x="187" y="168"/>
                  <a:pt x="185" y="166"/>
                </a:cubicBezTo>
                <a:cubicBezTo>
                  <a:pt x="184" y="165"/>
                  <a:pt x="184" y="165"/>
                  <a:pt x="184" y="164"/>
                </a:cubicBezTo>
                <a:cubicBezTo>
                  <a:pt x="184" y="163"/>
                  <a:pt x="185" y="163"/>
                  <a:pt x="185" y="163"/>
                </a:cubicBezTo>
                <a:cubicBezTo>
                  <a:pt x="188" y="164"/>
                  <a:pt x="188" y="168"/>
                  <a:pt x="190" y="169"/>
                </a:cubicBezTo>
                <a:cubicBezTo>
                  <a:pt x="192" y="171"/>
                  <a:pt x="194" y="172"/>
                  <a:pt x="194" y="175"/>
                </a:cubicBezTo>
                <a:cubicBezTo>
                  <a:pt x="195" y="176"/>
                  <a:pt x="197" y="175"/>
                  <a:pt x="198" y="174"/>
                </a:cubicBezTo>
                <a:cubicBezTo>
                  <a:pt x="201" y="172"/>
                  <a:pt x="204" y="169"/>
                  <a:pt x="206" y="167"/>
                </a:cubicBezTo>
                <a:cubicBezTo>
                  <a:pt x="207" y="166"/>
                  <a:pt x="208" y="164"/>
                  <a:pt x="208" y="163"/>
                </a:cubicBezTo>
                <a:cubicBezTo>
                  <a:pt x="208" y="162"/>
                  <a:pt x="205" y="161"/>
                  <a:pt x="204" y="161"/>
                </a:cubicBezTo>
                <a:cubicBezTo>
                  <a:pt x="203" y="162"/>
                  <a:pt x="202" y="163"/>
                  <a:pt x="201" y="162"/>
                </a:cubicBezTo>
                <a:cubicBezTo>
                  <a:pt x="200" y="162"/>
                  <a:pt x="200" y="162"/>
                  <a:pt x="199" y="161"/>
                </a:cubicBezTo>
                <a:cubicBezTo>
                  <a:pt x="199" y="161"/>
                  <a:pt x="196" y="159"/>
                  <a:pt x="197" y="158"/>
                </a:cubicBezTo>
                <a:cubicBezTo>
                  <a:pt x="197" y="157"/>
                  <a:pt x="200" y="159"/>
                  <a:pt x="201" y="159"/>
                </a:cubicBezTo>
                <a:cubicBezTo>
                  <a:pt x="202" y="159"/>
                  <a:pt x="202" y="159"/>
                  <a:pt x="203" y="160"/>
                </a:cubicBezTo>
                <a:cubicBezTo>
                  <a:pt x="204" y="160"/>
                  <a:pt x="204" y="159"/>
                  <a:pt x="205" y="160"/>
                </a:cubicBezTo>
                <a:cubicBezTo>
                  <a:pt x="206" y="161"/>
                  <a:pt x="206" y="160"/>
                  <a:pt x="208" y="160"/>
                </a:cubicBezTo>
                <a:cubicBezTo>
                  <a:pt x="209" y="160"/>
                  <a:pt x="210" y="160"/>
                  <a:pt x="211" y="159"/>
                </a:cubicBezTo>
                <a:cubicBezTo>
                  <a:pt x="213" y="159"/>
                  <a:pt x="217" y="158"/>
                  <a:pt x="217" y="161"/>
                </a:cubicBezTo>
                <a:cubicBezTo>
                  <a:pt x="216" y="162"/>
                  <a:pt x="218" y="162"/>
                  <a:pt x="219" y="162"/>
                </a:cubicBezTo>
                <a:cubicBezTo>
                  <a:pt x="220" y="162"/>
                  <a:pt x="220" y="164"/>
                  <a:pt x="221" y="165"/>
                </a:cubicBezTo>
                <a:cubicBezTo>
                  <a:pt x="221" y="167"/>
                  <a:pt x="223" y="168"/>
                  <a:pt x="224" y="170"/>
                </a:cubicBezTo>
                <a:cubicBezTo>
                  <a:pt x="225" y="170"/>
                  <a:pt x="228" y="174"/>
                  <a:pt x="229" y="174"/>
                </a:cubicBezTo>
                <a:cubicBezTo>
                  <a:pt x="234" y="174"/>
                  <a:pt x="229" y="167"/>
                  <a:pt x="229" y="165"/>
                </a:cubicBezTo>
                <a:cubicBezTo>
                  <a:pt x="230" y="164"/>
                  <a:pt x="231" y="163"/>
                  <a:pt x="232" y="161"/>
                </a:cubicBezTo>
                <a:cubicBezTo>
                  <a:pt x="233" y="160"/>
                  <a:pt x="233" y="159"/>
                  <a:pt x="234" y="158"/>
                </a:cubicBezTo>
                <a:cubicBezTo>
                  <a:pt x="235" y="157"/>
                  <a:pt x="235" y="157"/>
                  <a:pt x="235" y="157"/>
                </a:cubicBezTo>
                <a:cubicBezTo>
                  <a:pt x="235" y="157"/>
                  <a:pt x="236" y="157"/>
                  <a:pt x="237" y="158"/>
                </a:cubicBezTo>
                <a:cubicBezTo>
                  <a:pt x="238" y="158"/>
                  <a:pt x="238" y="160"/>
                  <a:pt x="239" y="160"/>
                </a:cubicBezTo>
                <a:cubicBezTo>
                  <a:pt x="240" y="161"/>
                  <a:pt x="240" y="162"/>
                  <a:pt x="241" y="163"/>
                </a:cubicBezTo>
                <a:cubicBezTo>
                  <a:pt x="241" y="163"/>
                  <a:pt x="241" y="164"/>
                  <a:pt x="242" y="164"/>
                </a:cubicBezTo>
                <a:cubicBezTo>
                  <a:pt x="243" y="165"/>
                  <a:pt x="244" y="165"/>
                  <a:pt x="244" y="167"/>
                </a:cubicBezTo>
                <a:cubicBezTo>
                  <a:pt x="246" y="169"/>
                  <a:pt x="245" y="172"/>
                  <a:pt x="247" y="174"/>
                </a:cubicBezTo>
                <a:cubicBezTo>
                  <a:pt x="249" y="176"/>
                  <a:pt x="250" y="179"/>
                  <a:pt x="252" y="181"/>
                </a:cubicBezTo>
                <a:cubicBezTo>
                  <a:pt x="253" y="182"/>
                  <a:pt x="253" y="181"/>
                  <a:pt x="253" y="180"/>
                </a:cubicBezTo>
                <a:cubicBezTo>
                  <a:pt x="253" y="179"/>
                  <a:pt x="252" y="178"/>
                  <a:pt x="251" y="177"/>
                </a:cubicBezTo>
                <a:cubicBezTo>
                  <a:pt x="250" y="175"/>
                  <a:pt x="247" y="173"/>
                  <a:pt x="247" y="171"/>
                </a:cubicBezTo>
                <a:cubicBezTo>
                  <a:pt x="247" y="169"/>
                  <a:pt x="249" y="170"/>
                  <a:pt x="250" y="171"/>
                </a:cubicBezTo>
                <a:cubicBezTo>
                  <a:pt x="251" y="172"/>
                  <a:pt x="253" y="173"/>
                  <a:pt x="254" y="173"/>
                </a:cubicBezTo>
                <a:cubicBezTo>
                  <a:pt x="255" y="173"/>
                  <a:pt x="256" y="173"/>
                  <a:pt x="256" y="172"/>
                </a:cubicBezTo>
                <a:cubicBezTo>
                  <a:pt x="257" y="171"/>
                  <a:pt x="256" y="162"/>
                  <a:pt x="257" y="162"/>
                </a:cubicBezTo>
                <a:cubicBezTo>
                  <a:pt x="259" y="162"/>
                  <a:pt x="259" y="163"/>
                  <a:pt x="260" y="162"/>
                </a:cubicBezTo>
                <a:cubicBezTo>
                  <a:pt x="262" y="161"/>
                  <a:pt x="264" y="158"/>
                  <a:pt x="263" y="155"/>
                </a:cubicBezTo>
                <a:cubicBezTo>
                  <a:pt x="260" y="150"/>
                  <a:pt x="257" y="151"/>
                  <a:pt x="255" y="146"/>
                </a:cubicBezTo>
                <a:cubicBezTo>
                  <a:pt x="255" y="145"/>
                  <a:pt x="257" y="143"/>
                  <a:pt x="259" y="145"/>
                </a:cubicBezTo>
                <a:cubicBezTo>
                  <a:pt x="260" y="146"/>
                  <a:pt x="261" y="146"/>
                  <a:pt x="261" y="147"/>
                </a:cubicBezTo>
                <a:cubicBezTo>
                  <a:pt x="261" y="148"/>
                  <a:pt x="264" y="151"/>
                  <a:pt x="265" y="152"/>
                </a:cubicBezTo>
                <a:cubicBezTo>
                  <a:pt x="266" y="152"/>
                  <a:pt x="267" y="152"/>
                  <a:pt x="267" y="151"/>
                </a:cubicBezTo>
                <a:cubicBezTo>
                  <a:pt x="267" y="150"/>
                  <a:pt x="264" y="148"/>
                  <a:pt x="264" y="147"/>
                </a:cubicBezTo>
                <a:cubicBezTo>
                  <a:pt x="263" y="145"/>
                  <a:pt x="264" y="144"/>
                  <a:pt x="265" y="144"/>
                </a:cubicBezTo>
                <a:cubicBezTo>
                  <a:pt x="267" y="144"/>
                  <a:pt x="267" y="142"/>
                  <a:pt x="267" y="140"/>
                </a:cubicBezTo>
                <a:cubicBezTo>
                  <a:pt x="267" y="138"/>
                  <a:pt x="266" y="135"/>
                  <a:pt x="264" y="134"/>
                </a:cubicBezTo>
                <a:cubicBezTo>
                  <a:pt x="263" y="133"/>
                  <a:pt x="262" y="132"/>
                  <a:pt x="261" y="132"/>
                </a:cubicBezTo>
                <a:cubicBezTo>
                  <a:pt x="260" y="131"/>
                  <a:pt x="259" y="132"/>
                  <a:pt x="259" y="131"/>
                </a:cubicBezTo>
                <a:cubicBezTo>
                  <a:pt x="257" y="129"/>
                  <a:pt x="260" y="127"/>
                  <a:pt x="262" y="128"/>
                </a:cubicBezTo>
                <a:cubicBezTo>
                  <a:pt x="269" y="129"/>
                  <a:pt x="270" y="127"/>
                  <a:pt x="272" y="128"/>
                </a:cubicBezTo>
                <a:cubicBezTo>
                  <a:pt x="274" y="129"/>
                  <a:pt x="272" y="131"/>
                  <a:pt x="272" y="132"/>
                </a:cubicBezTo>
                <a:cubicBezTo>
                  <a:pt x="272" y="134"/>
                  <a:pt x="275" y="137"/>
                  <a:pt x="277" y="138"/>
                </a:cubicBezTo>
                <a:cubicBezTo>
                  <a:pt x="280" y="141"/>
                  <a:pt x="279" y="134"/>
                  <a:pt x="276" y="133"/>
                </a:cubicBezTo>
                <a:cubicBezTo>
                  <a:pt x="274" y="131"/>
                  <a:pt x="275" y="130"/>
                  <a:pt x="277" y="131"/>
                </a:cubicBezTo>
                <a:cubicBezTo>
                  <a:pt x="278" y="131"/>
                  <a:pt x="279" y="131"/>
                  <a:pt x="280" y="130"/>
                </a:cubicBezTo>
                <a:cubicBezTo>
                  <a:pt x="280" y="130"/>
                  <a:pt x="284" y="129"/>
                  <a:pt x="285" y="128"/>
                </a:cubicBezTo>
                <a:cubicBezTo>
                  <a:pt x="285" y="126"/>
                  <a:pt x="279" y="125"/>
                  <a:pt x="277" y="124"/>
                </a:cubicBezTo>
                <a:cubicBezTo>
                  <a:pt x="274" y="123"/>
                  <a:pt x="267" y="119"/>
                  <a:pt x="260" y="118"/>
                </a:cubicBezTo>
                <a:cubicBezTo>
                  <a:pt x="259" y="118"/>
                  <a:pt x="254" y="116"/>
                  <a:pt x="253" y="115"/>
                </a:cubicBezTo>
                <a:cubicBezTo>
                  <a:pt x="251" y="113"/>
                  <a:pt x="247" y="112"/>
                  <a:pt x="245" y="112"/>
                </a:cubicBezTo>
                <a:cubicBezTo>
                  <a:pt x="243" y="112"/>
                  <a:pt x="240" y="112"/>
                  <a:pt x="237" y="110"/>
                </a:cubicBezTo>
                <a:cubicBezTo>
                  <a:pt x="236" y="110"/>
                  <a:pt x="235" y="109"/>
                  <a:pt x="234" y="109"/>
                </a:cubicBezTo>
                <a:cubicBezTo>
                  <a:pt x="233" y="108"/>
                  <a:pt x="232" y="108"/>
                  <a:pt x="231" y="108"/>
                </a:cubicBezTo>
                <a:cubicBezTo>
                  <a:pt x="230" y="108"/>
                  <a:pt x="230" y="108"/>
                  <a:pt x="230" y="108"/>
                </a:cubicBezTo>
                <a:cubicBezTo>
                  <a:pt x="229" y="109"/>
                  <a:pt x="227" y="109"/>
                  <a:pt x="226" y="109"/>
                </a:cubicBezTo>
                <a:cubicBezTo>
                  <a:pt x="225" y="109"/>
                  <a:pt x="224" y="108"/>
                  <a:pt x="223" y="108"/>
                </a:cubicBezTo>
                <a:cubicBezTo>
                  <a:pt x="221" y="108"/>
                  <a:pt x="217" y="109"/>
                  <a:pt x="215" y="110"/>
                </a:cubicBezTo>
                <a:cubicBezTo>
                  <a:pt x="214" y="110"/>
                  <a:pt x="210" y="111"/>
                  <a:pt x="209" y="112"/>
                </a:cubicBezTo>
                <a:cubicBezTo>
                  <a:pt x="208" y="113"/>
                  <a:pt x="209" y="113"/>
                  <a:pt x="208" y="114"/>
                </a:cubicBezTo>
                <a:cubicBezTo>
                  <a:pt x="207" y="114"/>
                  <a:pt x="199" y="115"/>
                  <a:pt x="199" y="117"/>
                </a:cubicBezTo>
                <a:cubicBezTo>
                  <a:pt x="198" y="119"/>
                  <a:pt x="200" y="119"/>
                  <a:pt x="201" y="119"/>
                </a:cubicBezTo>
                <a:cubicBezTo>
                  <a:pt x="201" y="121"/>
                  <a:pt x="196" y="120"/>
                  <a:pt x="195" y="120"/>
                </a:cubicBezTo>
                <a:cubicBezTo>
                  <a:pt x="194" y="120"/>
                  <a:pt x="193" y="121"/>
                  <a:pt x="192" y="122"/>
                </a:cubicBezTo>
                <a:cubicBezTo>
                  <a:pt x="191" y="122"/>
                  <a:pt x="188" y="125"/>
                  <a:pt x="186" y="124"/>
                </a:cubicBezTo>
                <a:cubicBezTo>
                  <a:pt x="186" y="123"/>
                  <a:pt x="185" y="124"/>
                  <a:pt x="185" y="124"/>
                </a:cubicBezTo>
                <a:cubicBezTo>
                  <a:pt x="185" y="126"/>
                  <a:pt x="185" y="126"/>
                  <a:pt x="184" y="127"/>
                </a:cubicBezTo>
                <a:cubicBezTo>
                  <a:pt x="183" y="127"/>
                  <a:pt x="183" y="128"/>
                  <a:pt x="182" y="129"/>
                </a:cubicBezTo>
                <a:cubicBezTo>
                  <a:pt x="180" y="129"/>
                  <a:pt x="177" y="127"/>
                  <a:pt x="181" y="127"/>
                </a:cubicBezTo>
                <a:cubicBezTo>
                  <a:pt x="181" y="127"/>
                  <a:pt x="183" y="126"/>
                  <a:pt x="183" y="126"/>
                </a:cubicBezTo>
                <a:cubicBezTo>
                  <a:pt x="183" y="124"/>
                  <a:pt x="179" y="124"/>
                  <a:pt x="178" y="124"/>
                </a:cubicBezTo>
                <a:cubicBezTo>
                  <a:pt x="176" y="124"/>
                  <a:pt x="175" y="123"/>
                  <a:pt x="174" y="124"/>
                </a:cubicBezTo>
                <a:cubicBezTo>
                  <a:pt x="168" y="124"/>
                  <a:pt x="166" y="129"/>
                  <a:pt x="165" y="130"/>
                </a:cubicBezTo>
                <a:cubicBezTo>
                  <a:pt x="165" y="130"/>
                  <a:pt x="164" y="131"/>
                  <a:pt x="164" y="131"/>
                </a:cubicBezTo>
                <a:cubicBezTo>
                  <a:pt x="163" y="132"/>
                  <a:pt x="162" y="132"/>
                  <a:pt x="161" y="133"/>
                </a:cubicBezTo>
                <a:cubicBezTo>
                  <a:pt x="159" y="133"/>
                  <a:pt x="158" y="134"/>
                  <a:pt x="159" y="137"/>
                </a:cubicBezTo>
                <a:cubicBezTo>
                  <a:pt x="161" y="138"/>
                  <a:pt x="162" y="136"/>
                  <a:pt x="164" y="137"/>
                </a:cubicBezTo>
                <a:cubicBezTo>
                  <a:pt x="164" y="138"/>
                  <a:pt x="165" y="139"/>
                  <a:pt x="165" y="140"/>
                </a:cubicBezTo>
                <a:cubicBezTo>
                  <a:pt x="167" y="139"/>
                  <a:pt x="168" y="137"/>
                  <a:pt x="168" y="136"/>
                </a:cubicBezTo>
                <a:cubicBezTo>
                  <a:pt x="169" y="136"/>
                  <a:pt x="168" y="135"/>
                  <a:pt x="168" y="135"/>
                </a:cubicBezTo>
                <a:cubicBezTo>
                  <a:pt x="167" y="134"/>
                  <a:pt x="170" y="131"/>
                  <a:pt x="171" y="130"/>
                </a:cubicBezTo>
                <a:cubicBezTo>
                  <a:pt x="172" y="130"/>
                  <a:pt x="173" y="130"/>
                  <a:pt x="172" y="131"/>
                </a:cubicBezTo>
                <a:cubicBezTo>
                  <a:pt x="170" y="134"/>
                  <a:pt x="174" y="134"/>
                  <a:pt x="172" y="136"/>
                </a:cubicBezTo>
                <a:cubicBezTo>
                  <a:pt x="172" y="137"/>
                  <a:pt x="171" y="139"/>
                  <a:pt x="170" y="140"/>
                </a:cubicBezTo>
                <a:cubicBezTo>
                  <a:pt x="169" y="141"/>
                  <a:pt x="167" y="141"/>
                  <a:pt x="166" y="141"/>
                </a:cubicBezTo>
                <a:cubicBezTo>
                  <a:pt x="166" y="142"/>
                  <a:pt x="166" y="142"/>
                  <a:pt x="165" y="142"/>
                </a:cubicBezTo>
                <a:cubicBezTo>
                  <a:pt x="164" y="142"/>
                  <a:pt x="164" y="142"/>
                  <a:pt x="163" y="141"/>
                </a:cubicBezTo>
                <a:cubicBezTo>
                  <a:pt x="163" y="140"/>
                  <a:pt x="163" y="139"/>
                  <a:pt x="162" y="139"/>
                </a:cubicBezTo>
                <a:cubicBezTo>
                  <a:pt x="161" y="139"/>
                  <a:pt x="162" y="141"/>
                  <a:pt x="162" y="141"/>
                </a:cubicBezTo>
                <a:cubicBezTo>
                  <a:pt x="161" y="142"/>
                  <a:pt x="160" y="141"/>
                  <a:pt x="159" y="141"/>
                </a:cubicBezTo>
                <a:cubicBezTo>
                  <a:pt x="158" y="141"/>
                  <a:pt x="157" y="142"/>
                  <a:pt x="156" y="143"/>
                </a:cubicBezTo>
                <a:cubicBezTo>
                  <a:pt x="155" y="143"/>
                  <a:pt x="152" y="143"/>
                  <a:pt x="152" y="145"/>
                </a:cubicBezTo>
                <a:cubicBezTo>
                  <a:pt x="152" y="146"/>
                  <a:pt x="153" y="147"/>
                  <a:pt x="153" y="148"/>
                </a:cubicBezTo>
                <a:cubicBezTo>
                  <a:pt x="153" y="149"/>
                  <a:pt x="153" y="150"/>
                  <a:pt x="151" y="149"/>
                </a:cubicBezTo>
                <a:cubicBezTo>
                  <a:pt x="150" y="149"/>
                  <a:pt x="149" y="148"/>
                  <a:pt x="147" y="148"/>
                </a:cubicBezTo>
                <a:cubicBezTo>
                  <a:pt x="146" y="147"/>
                  <a:pt x="146" y="149"/>
                  <a:pt x="146" y="150"/>
                </a:cubicBezTo>
                <a:cubicBezTo>
                  <a:pt x="146" y="151"/>
                  <a:pt x="145" y="153"/>
                  <a:pt x="146" y="154"/>
                </a:cubicBezTo>
                <a:cubicBezTo>
                  <a:pt x="148" y="155"/>
                  <a:pt x="149" y="156"/>
                  <a:pt x="151" y="156"/>
                </a:cubicBezTo>
                <a:cubicBezTo>
                  <a:pt x="157" y="155"/>
                  <a:pt x="157" y="151"/>
                  <a:pt x="158" y="151"/>
                </a:cubicBezTo>
                <a:cubicBezTo>
                  <a:pt x="160" y="151"/>
                  <a:pt x="161" y="150"/>
                  <a:pt x="162" y="151"/>
                </a:cubicBezTo>
                <a:cubicBezTo>
                  <a:pt x="163" y="152"/>
                  <a:pt x="163" y="153"/>
                  <a:pt x="164" y="154"/>
                </a:cubicBezTo>
                <a:cubicBezTo>
                  <a:pt x="165" y="156"/>
                  <a:pt x="165" y="152"/>
                  <a:pt x="165" y="152"/>
                </a:cubicBezTo>
                <a:cubicBezTo>
                  <a:pt x="164" y="151"/>
                  <a:pt x="164" y="150"/>
                  <a:pt x="165" y="150"/>
                </a:cubicBezTo>
                <a:cubicBezTo>
                  <a:pt x="165" y="151"/>
                  <a:pt x="165" y="151"/>
                  <a:pt x="165" y="151"/>
                </a:cubicBezTo>
                <a:cubicBezTo>
                  <a:pt x="166" y="151"/>
                  <a:pt x="166" y="151"/>
                  <a:pt x="167" y="152"/>
                </a:cubicBezTo>
                <a:cubicBezTo>
                  <a:pt x="168" y="153"/>
                  <a:pt x="170" y="152"/>
                  <a:pt x="170" y="154"/>
                </a:cubicBezTo>
                <a:cubicBezTo>
                  <a:pt x="170" y="155"/>
                  <a:pt x="172" y="156"/>
                  <a:pt x="172" y="156"/>
                </a:cubicBezTo>
                <a:cubicBezTo>
                  <a:pt x="173" y="156"/>
                  <a:pt x="172" y="157"/>
                  <a:pt x="173" y="157"/>
                </a:cubicBezTo>
                <a:cubicBezTo>
                  <a:pt x="173" y="158"/>
                  <a:pt x="174" y="157"/>
                  <a:pt x="174" y="157"/>
                </a:cubicBezTo>
                <a:cubicBezTo>
                  <a:pt x="174" y="156"/>
                  <a:pt x="175" y="155"/>
                  <a:pt x="174" y="155"/>
                </a:cubicBezTo>
                <a:cubicBezTo>
                  <a:pt x="174" y="155"/>
                  <a:pt x="173" y="154"/>
                  <a:pt x="173" y="153"/>
                </a:cubicBezTo>
                <a:cubicBezTo>
                  <a:pt x="174" y="153"/>
                  <a:pt x="175" y="153"/>
                  <a:pt x="176" y="152"/>
                </a:cubicBezTo>
                <a:cubicBezTo>
                  <a:pt x="177" y="152"/>
                  <a:pt x="177" y="153"/>
                  <a:pt x="176" y="154"/>
                </a:cubicBezTo>
                <a:cubicBezTo>
                  <a:pt x="176" y="154"/>
                  <a:pt x="177" y="155"/>
                  <a:pt x="177" y="156"/>
                </a:cubicBezTo>
                <a:cubicBezTo>
                  <a:pt x="178" y="156"/>
                  <a:pt x="178" y="157"/>
                  <a:pt x="179" y="156"/>
                </a:cubicBezTo>
                <a:cubicBezTo>
                  <a:pt x="180" y="156"/>
                  <a:pt x="184" y="153"/>
                  <a:pt x="185" y="155"/>
                </a:cubicBezTo>
                <a:cubicBezTo>
                  <a:pt x="185" y="156"/>
                  <a:pt x="185" y="157"/>
                  <a:pt x="185" y="158"/>
                </a:cubicBezTo>
                <a:cubicBezTo>
                  <a:pt x="185" y="161"/>
                  <a:pt x="182" y="159"/>
                  <a:pt x="181" y="160"/>
                </a:cubicBezTo>
                <a:cubicBezTo>
                  <a:pt x="179" y="162"/>
                  <a:pt x="177" y="161"/>
                  <a:pt x="175" y="161"/>
                </a:cubicBezTo>
                <a:cubicBezTo>
                  <a:pt x="174" y="161"/>
                  <a:pt x="173" y="161"/>
                  <a:pt x="172" y="162"/>
                </a:cubicBezTo>
                <a:cubicBezTo>
                  <a:pt x="171" y="162"/>
                  <a:pt x="172" y="163"/>
                  <a:pt x="171" y="164"/>
                </a:cubicBezTo>
                <a:cubicBezTo>
                  <a:pt x="169" y="166"/>
                  <a:pt x="167" y="163"/>
                  <a:pt x="166" y="163"/>
                </a:cubicBezTo>
                <a:cubicBezTo>
                  <a:pt x="165" y="163"/>
                  <a:pt x="165" y="163"/>
                  <a:pt x="165" y="163"/>
                </a:cubicBezTo>
                <a:cubicBezTo>
                  <a:pt x="164" y="163"/>
                  <a:pt x="163" y="162"/>
                  <a:pt x="163" y="162"/>
                </a:cubicBezTo>
                <a:cubicBezTo>
                  <a:pt x="162" y="161"/>
                  <a:pt x="163" y="160"/>
                  <a:pt x="163" y="160"/>
                </a:cubicBezTo>
                <a:cubicBezTo>
                  <a:pt x="164" y="157"/>
                  <a:pt x="159" y="157"/>
                  <a:pt x="158" y="157"/>
                </a:cubicBezTo>
                <a:cubicBezTo>
                  <a:pt x="156" y="157"/>
                  <a:pt x="154" y="157"/>
                  <a:pt x="153" y="157"/>
                </a:cubicBezTo>
                <a:cubicBezTo>
                  <a:pt x="152" y="157"/>
                  <a:pt x="150" y="157"/>
                  <a:pt x="149" y="156"/>
                </a:cubicBezTo>
                <a:cubicBezTo>
                  <a:pt x="148" y="156"/>
                  <a:pt x="148" y="156"/>
                  <a:pt x="148" y="157"/>
                </a:cubicBezTo>
                <a:cubicBezTo>
                  <a:pt x="147" y="158"/>
                  <a:pt x="146" y="158"/>
                  <a:pt x="145" y="158"/>
                </a:cubicBezTo>
                <a:cubicBezTo>
                  <a:pt x="144" y="159"/>
                  <a:pt x="145" y="161"/>
                  <a:pt x="144" y="162"/>
                </a:cubicBezTo>
                <a:cubicBezTo>
                  <a:pt x="143" y="162"/>
                  <a:pt x="142" y="162"/>
                  <a:pt x="141" y="163"/>
                </a:cubicBezTo>
                <a:cubicBezTo>
                  <a:pt x="139" y="165"/>
                  <a:pt x="138" y="167"/>
                  <a:pt x="137" y="169"/>
                </a:cubicBezTo>
                <a:cubicBezTo>
                  <a:pt x="136" y="172"/>
                  <a:pt x="136" y="174"/>
                  <a:pt x="137" y="177"/>
                </a:cubicBezTo>
                <a:cubicBezTo>
                  <a:pt x="138" y="179"/>
                  <a:pt x="140" y="181"/>
                  <a:pt x="141" y="183"/>
                </a:cubicBezTo>
                <a:close/>
                <a:moveTo>
                  <a:pt x="267" y="189"/>
                </a:moveTo>
                <a:cubicBezTo>
                  <a:pt x="268" y="188"/>
                  <a:pt x="268" y="184"/>
                  <a:pt x="269" y="182"/>
                </a:cubicBezTo>
                <a:cubicBezTo>
                  <a:pt x="269" y="181"/>
                  <a:pt x="265" y="178"/>
                  <a:pt x="264" y="179"/>
                </a:cubicBezTo>
                <a:cubicBezTo>
                  <a:pt x="263" y="180"/>
                  <a:pt x="262" y="181"/>
                  <a:pt x="261" y="181"/>
                </a:cubicBezTo>
                <a:cubicBezTo>
                  <a:pt x="260" y="182"/>
                  <a:pt x="258" y="180"/>
                  <a:pt x="257" y="182"/>
                </a:cubicBezTo>
                <a:cubicBezTo>
                  <a:pt x="257" y="183"/>
                  <a:pt x="258" y="184"/>
                  <a:pt x="259" y="185"/>
                </a:cubicBezTo>
                <a:cubicBezTo>
                  <a:pt x="260" y="187"/>
                  <a:pt x="265" y="191"/>
                  <a:pt x="267" y="189"/>
                </a:cubicBezTo>
                <a:close/>
                <a:moveTo>
                  <a:pt x="152" y="138"/>
                </a:moveTo>
                <a:cubicBezTo>
                  <a:pt x="152" y="139"/>
                  <a:pt x="151" y="140"/>
                  <a:pt x="151" y="140"/>
                </a:cubicBezTo>
                <a:cubicBezTo>
                  <a:pt x="150" y="142"/>
                  <a:pt x="152" y="142"/>
                  <a:pt x="154" y="142"/>
                </a:cubicBezTo>
                <a:cubicBezTo>
                  <a:pt x="155" y="142"/>
                  <a:pt x="156" y="142"/>
                  <a:pt x="156" y="141"/>
                </a:cubicBezTo>
                <a:cubicBezTo>
                  <a:pt x="155" y="140"/>
                  <a:pt x="154" y="139"/>
                  <a:pt x="154" y="138"/>
                </a:cubicBezTo>
                <a:cubicBezTo>
                  <a:pt x="153" y="137"/>
                  <a:pt x="154" y="135"/>
                  <a:pt x="153" y="134"/>
                </a:cubicBezTo>
                <a:cubicBezTo>
                  <a:pt x="152" y="133"/>
                  <a:pt x="151" y="133"/>
                  <a:pt x="150" y="134"/>
                </a:cubicBezTo>
                <a:cubicBezTo>
                  <a:pt x="149" y="134"/>
                  <a:pt x="150" y="136"/>
                  <a:pt x="151" y="137"/>
                </a:cubicBezTo>
                <a:cubicBezTo>
                  <a:pt x="151" y="138"/>
                  <a:pt x="151" y="138"/>
                  <a:pt x="152" y="138"/>
                </a:cubicBezTo>
                <a:close/>
                <a:moveTo>
                  <a:pt x="250" y="181"/>
                </a:moveTo>
                <a:cubicBezTo>
                  <a:pt x="249" y="180"/>
                  <a:pt x="247" y="178"/>
                  <a:pt x="246" y="177"/>
                </a:cubicBezTo>
                <a:cubicBezTo>
                  <a:pt x="245" y="176"/>
                  <a:pt x="243" y="174"/>
                  <a:pt x="242" y="175"/>
                </a:cubicBezTo>
                <a:cubicBezTo>
                  <a:pt x="242" y="175"/>
                  <a:pt x="242" y="177"/>
                  <a:pt x="243" y="178"/>
                </a:cubicBezTo>
                <a:cubicBezTo>
                  <a:pt x="244" y="179"/>
                  <a:pt x="245" y="180"/>
                  <a:pt x="246" y="181"/>
                </a:cubicBezTo>
                <a:cubicBezTo>
                  <a:pt x="247" y="183"/>
                  <a:pt x="248" y="184"/>
                  <a:pt x="249" y="186"/>
                </a:cubicBezTo>
                <a:cubicBezTo>
                  <a:pt x="250" y="187"/>
                  <a:pt x="255" y="193"/>
                  <a:pt x="263" y="195"/>
                </a:cubicBezTo>
                <a:cubicBezTo>
                  <a:pt x="265" y="196"/>
                  <a:pt x="266" y="195"/>
                  <a:pt x="265" y="194"/>
                </a:cubicBezTo>
                <a:cubicBezTo>
                  <a:pt x="256" y="190"/>
                  <a:pt x="252" y="182"/>
                  <a:pt x="250" y="181"/>
                </a:cubicBezTo>
                <a:close/>
                <a:moveTo>
                  <a:pt x="193" y="120"/>
                </a:moveTo>
                <a:cubicBezTo>
                  <a:pt x="194" y="119"/>
                  <a:pt x="189" y="119"/>
                  <a:pt x="193" y="117"/>
                </a:cubicBezTo>
                <a:cubicBezTo>
                  <a:pt x="193" y="117"/>
                  <a:pt x="198" y="114"/>
                  <a:pt x="197" y="114"/>
                </a:cubicBezTo>
                <a:cubicBezTo>
                  <a:pt x="195" y="113"/>
                  <a:pt x="189" y="117"/>
                  <a:pt x="189" y="120"/>
                </a:cubicBezTo>
                <a:cubicBezTo>
                  <a:pt x="189" y="121"/>
                  <a:pt x="192" y="121"/>
                  <a:pt x="193" y="120"/>
                </a:cubicBezTo>
                <a:close/>
                <a:moveTo>
                  <a:pt x="279" y="189"/>
                </a:moveTo>
                <a:cubicBezTo>
                  <a:pt x="279" y="190"/>
                  <a:pt x="282" y="193"/>
                  <a:pt x="283" y="194"/>
                </a:cubicBezTo>
                <a:cubicBezTo>
                  <a:pt x="284" y="195"/>
                  <a:pt x="285" y="195"/>
                  <a:pt x="286" y="196"/>
                </a:cubicBezTo>
                <a:cubicBezTo>
                  <a:pt x="288" y="198"/>
                  <a:pt x="290" y="201"/>
                  <a:pt x="292" y="201"/>
                </a:cubicBezTo>
                <a:cubicBezTo>
                  <a:pt x="293" y="201"/>
                  <a:pt x="297" y="203"/>
                  <a:pt x="298" y="204"/>
                </a:cubicBezTo>
                <a:cubicBezTo>
                  <a:pt x="299" y="204"/>
                  <a:pt x="301" y="205"/>
                  <a:pt x="301" y="204"/>
                </a:cubicBezTo>
                <a:cubicBezTo>
                  <a:pt x="302" y="203"/>
                  <a:pt x="300" y="202"/>
                  <a:pt x="299" y="202"/>
                </a:cubicBezTo>
                <a:cubicBezTo>
                  <a:pt x="298" y="201"/>
                  <a:pt x="293" y="193"/>
                  <a:pt x="289" y="193"/>
                </a:cubicBezTo>
                <a:cubicBezTo>
                  <a:pt x="286" y="193"/>
                  <a:pt x="284" y="192"/>
                  <a:pt x="283" y="191"/>
                </a:cubicBezTo>
                <a:cubicBezTo>
                  <a:pt x="283" y="190"/>
                  <a:pt x="281" y="188"/>
                  <a:pt x="279" y="189"/>
                </a:cubicBezTo>
                <a:close/>
                <a:moveTo>
                  <a:pt x="165" y="123"/>
                </a:moveTo>
                <a:cubicBezTo>
                  <a:pt x="165" y="123"/>
                  <a:pt x="165" y="123"/>
                  <a:pt x="165" y="123"/>
                </a:cubicBezTo>
                <a:cubicBezTo>
                  <a:pt x="167" y="123"/>
                  <a:pt x="167" y="121"/>
                  <a:pt x="168" y="121"/>
                </a:cubicBezTo>
                <a:cubicBezTo>
                  <a:pt x="169" y="121"/>
                  <a:pt x="170" y="122"/>
                  <a:pt x="171" y="121"/>
                </a:cubicBezTo>
                <a:cubicBezTo>
                  <a:pt x="171" y="120"/>
                  <a:pt x="170" y="120"/>
                  <a:pt x="171" y="119"/>
                </a:cubicBezTo>
                <a:cubicBezTo>
                  <a:pt x="171" y="119"/>
                  <a:pt x="172" y="118"/>
                  <a:pt x="172" y="118"/>
                </a:cubicBezTo>
                <a:cubicBezTo>
                  <a:pt x="172" y="117"/>
                  <a:pt x="170" y="117"/>
                  <a:pt x="169" y="118"/>
                </a:cubicBezTo>
                <a:cubicBezTo>
                  <a:pt x="168" y="118"/>
                  <a:pt x="167" y="118"/>
                  <a:pt x="165" y="119"/>
                </a:cubicBezTo>
                <a:cubicBezTo>
                  <a:pt x="165" y="119"/>
                  <a:pt x="165" y="119"/>
                  <a:pt x="165" y="119"/>
                </a:cubicBezTo>
                <a:cubicBezTo>
                  <a:pt x="164" y="119"/>
                  <a:pt x="163" y="119"/>
                  <a:pt x="162" y="120"/>
                </a:cubicBezTo>
                <a:cubicBezTo>
                  <a:pt x="162" y="120"/>
                  <a:pt x="165" y="122"/>
                  <a:pt x="165" y="123"/>
                </a:cubicBezTo>
                <a:close/>
                <a:moveTo>
                  <a:pt x="144" y="128"/>
                </a:moveTo>
                <a:cubicBezTo>
                  <a:pt x="145" y="127"/>
                  <a:pt x="147" y="127"/>
                  <a:pt x="146" y="126"/>
                </a:cubicBezTo>
                <a:cubicBezTo>
                  <a:pt x="144" y="124"/>
                  <a:pt x="143" y="125"/>
                  <a:pt x="141" y="125"/>
                </a:cubicBezTo>
                <a:cubicBezTo>
                  <a:pt x="140" y="124"/>
                  <a:pt x="138" y="125"/>
                  <a:pt x="140" y="126"/>
                </a:cubicBezTo>
                <a:cubicBezTo>
                  <a:pt x="141" y="128"/>
                  <a:pt x="143" y="128"/>
                  <a:pt x="144" y="128"/>
                </a:cubicBezTo>
                <a:close/>
                <a:moveTo>
                  <a:pt x="270" y="250"/>
                </a:moveTo>
                <a:cubicBezTo>
                  <a:pt x="267" y="249"/>
                  <a:pt x="263" y="250"/>
                  <a:pt x="260" y="248"/>
                </a:cubicBezTo>
                <a:cubicBezTo>
                  <a:pt x="255" y="245"/>
                  <a:pt x="274" y="246"/>
                  <a:pt x="269" y="244"/>
                </a:cubicBezTo>
                <a:cubicBezTo>
                  <a:pt x="260" y="239"/>
                  <a:pt x="250" y="236"/>
                  <a:pt x="241" y="234"/>
                </a:cubicBezTo>
                <a:cubicBezTo>
                  <a:pt x="238" y="234"/>
                  <a:pt x="235" y="235"/>
                  <a:pt x="232" y="236"/>
                </a:cubicBezTo>
                <a:cubicBezTo>
                  <a:pt x="221" y="238"/>
                  <a:pt x="209" y="244"/>
                  <a:pt x="197" y="245"/>
                </a:cubicBezTo>
                <a:cubicBezTo>
                  <a:pt x="194" y="245"/>
                  <a:pt x="190" y="245"/>
                  <a:pt x="187" y="247"/>
                </a:cubicBezTo>
                <a:cubicBezTo>
                  <a:pt x="186" y="247"/>
                  <a:pt x="185" y="249"/>
                  <a:pt x="183" y="250"/>
                </a:cubicBezTo>
                <a:cubicBezTo>
                  <a:pt x="179" y="253"/>
                  <a:pt x="171" y="253"/>
                  <a:pt x="166" y="254"/>
                </a:cubicBezTo>
                <a:cubicBezTo>
                  <a:pt x="165" y="254"/>
                  <a:pt x="165" y="254"/>
                  <a:pt x="165" y="254"/>
                </a:cubicBezTo>
                <a:cubicBezTo>
                  <a:pt x="159" y="253"/>
                  <a:pt x="152" y="252"/>
                  <a:pt x="146" y="251"/>
                </a:cubicBezTo>
                <a:cubicBezTo>
                  <a:pt x="141" y="249"/>
                  <a:pt x="137" y="251"/>
                  <a:pt x="133" y="252"/>
                </a:cubicBezTo>
                <a:cubicBezTo>
                  <a:pt x="126" y="252"/>
                  <a:pt x="110" y="249"/>
                  <a:pt x="106" y="242"/>
                </a:cubicBezTo>
                <a:cubicBezTo>
                  <a:pt x="105" y="240"/>
                  <a:pt x="104" y="240"/>
                  <a:pt x="103" y="237"/>
                </a:cubicBezTo>
                <a:cubicBezTo>
                  <a:pt x="102" y="236"/>
                  <a:pt x="99" y="238"/>
                  <a:pt x="101" y="242"/>
                </a:cubicBezTo>
                <a:cubicBezTo>
                  <a:pt x="102" y="245"/>
                  <a:pt x="94" y="242"/>
                  <a:pt x="89" y="241"/>
                </a:cubicBezTo>
                <a:cubicBezTo>
                  <a:pt x="86" y="241"/>
                  <a:pt x="83" y="241"/>
                  <a:pt x="81" y="241"/>
                </a:cubicBezTo>
                <a:cubicBezTo>
                  <a:pt x="73" y="243"/>
                  <a:pt x="65" y="246"/>
                  <a:pt x="57" y="247"/>
                </a:cubicBezTo>
                <a:cubicBezTo>
                  <a:pt x="54" y="248"/>
                  <a:pt x="50" y="253"/>
                  <a:pt x="47" y="254"/>
                </a:cubicBezTo>
                <a:cubicBezTo>
                  <a:pt x="42" y="255"/>
                  <a:pt x="39" y="259"/>
                  <a:pt x="35" y="262"/>
                </a:cubicBezTo>
                <a:cubicBezTo>
                  <a:pt x="38" y="261"/>
                  <a:pt x="41" y="261"/>
                  <a:pt x="44" y="260"/>
                </a:cubicBezTo>
                <a:cubicBezTo>
                  <a:pt x="59" y="257"/>
                  <a:pt x="74" y="254"/>
                  <a:pt x="88" y="251"/>
                </a:cubicBezTo>
                <a:cubicBezTo>
                  <a:pt x="88" y="251"/>
                  <a:pt x="88" y="251"/>
                  <a:pt x="88" y="251"/>
                </a:cubicBezTo>
                <a:cubicBezTo>
                  <a:pt x="118" y="257"/>
                  <a:pt x="134" y="261"/>
                  <a:pt x="165" y="268"/>
                </a:cubicBezTo>
                <a:cubicBezTo>
                  <a:pt x="165" y="268"/>
                  <a:pt x="165" y="268"/>
                  <a:pt x="165" y="268"/>
                </a:cubicBezTo>
                <a:cubicBezTo>
                  <a:pt x="191" y="262"/>
                  <a:pt x="217" y="256"/>
                  <a:pt x="243" y="251"/>
                </a:cubicBezTo>
                <a:cubicBezTo>
                  <a:pt x="255" y="253"/>
                  <a:pt x="268" y="256"/>
                  <a:pt x="281" y="259"/>
                </a:cubicBezTo>
                <a:cubicBezTo>
                  <a:pt x="280" y="256"/>
                  <a:pt x="273" y="251"/>
                  <a:pt x="270" y="250"/>
                </a:cubicBezTo>
                <a:close/>
                <a:moveTo>
                  <a:pt x="273" y="182"/>
                </a:moveTo>
                <a:cubicBezTo>
                  <a:pt x="274" y="182"/>
                  <a:pt x="277" y="179"/>
                  <a:pt x="277" y="178"/>
                </a:cubicBezTo>
                <a:cubicBezTo>
                  <a:pt x="276" y="177"/>
                  <a:pt x="271" y="174"/>
                  <a:pt x="270" y="173"/>
                </a:cubicBezTo>
                <a:cubicBezTo>
                  <a:pt x="270" y="173"/>
                  <a:pt x="269" y="173"/>
                  <a:pt x="268" y="172"/>
                </a:cubicBezTo>
                <a:cubicBezTo>
                  <a:pt x="267" y="170"/>
                  <a:pt x="269" y="169"/>
                  <a:pt x="267" y="167"/>
                </a:cubicBezTo>
                <a:cubicBezTo>
                  <a:pt x="266" y="167"/>
                  <a:pt x="266" y="170"/>
                  <a:pt x="266" y="173"/>
                </a:cubicBezTo>
                <a:cubicBezTo>
                  <a:pt x="267" y="177"/>
                  <a:pt x="272" y="182"/>
                  <a:pt x="273" y="182"/>
                </a:cubicBezTo>
                <a:close/>
                <a:moveTo>
                  <a:pt x="293" y="223"/>
                </a:moveTo>
                <a:cubicBezTo>
                  <a:pt x="295" y="222"/>
                  <a:pt x="297" y="220"/>
                  <a:pt x="296" y="216"/>
                </a:cubicBezTo>
                <a:cubicBezTo>
                  <a:pt x="295" y="214"/>
                  <a:pt x="292" y="211"/>
                  <a:pt x="291" y="209"/>
                </a:cubicBezTo>
                <a:cubicBezTo>
                  <a:pt x="290" y="208"/>
                  <a:pt x="291" y="205"/>
                  <a:pt x="287" y="201"/>
                </a:cubicBezTo>
                <a:cubicBezTo>
                  <a:pt x="286" y="198"/>
                  <a:pt x="286" y="203"/>
                  <a:pt x="286" y="203"/>
                </a:cubicBezTo>
                <a:cubicBezTo>
                  <a:pt x="286" y="205"/>
                  <a:pt x="286" y="208"/>
                  <a:pt x="283" y="206"/>
                </a:cubicBezTo>
                <a:cubicBezTo>
                  <a:pt x="282" y="205"/>
                  <a:pt x="281" y="201"/>
                  <a:pt x="279" y="200"/>
                </a:cubicBezTo>
                <a:cubicBezTo>
                  <a:pt x="278" y="199"/>
                  <a:pt x="276" y="198"/>
                  <a:pt x="275" y="199"/>
                </a:cubicBezTo>
                <a:cubicBezTo>
                  <a:pt x="275" y="200"/>
                  <a:pt x="275" y="202"/>
                  <a:pt x="273" y="201"/>
                </a:cubicBezTo>
                <a:cubicBezTo>
                  <a:pt x="272" y="201"/>
                  <a:pt x="272" y="200"/>
                  <a:pt x="270" y="200"/>
                </a:cubicBezTo>
                <a:cubicBezTo>
                  <a:pt x="269" y="200"/>
                  <a:pt x="263" y="202"/>
                  <a:pt x="259" y="207"/>
                </a:cubicBezTo>
                <a:cubicBezTo>
                  <a:pt x="256" y="210"/>
                  <a:pt x="256" y="216"/>
                  <a:pt x="257" y="217"/>
                </a:cubicBezTo>
                <a:cubicBezTo>
                  <a:pt x="257" y="218"/>
                  <a:pt x="259" y="218"/>
                  <a:pt x="259" y="218"/>
                </a:cubicBezTo>
                <a:cubicBezTo>
                  <a:pt x="261" y="218"/>
                  <a:pt x="262" y="218"/>
                  <a:pt x="264" y="218"/>
                </a:cubicBezTo>
                <a:cubicBezTo>
                  <a:pt x="266" y="218"/>
                  <a:pt x="267" y="216"/>
                  <a:pt x="270" y="217"/>
                </a:cubicBezTo>
                <a:cubicBezTo>
                  <a:pt x="272" y="217"/>
                  <a:pt x="273" y="218"/>
                  <a:pt x="274" y="218"/>
                </a:cubicBezTo>
                <a:cubicBezTo>
                  <a:pt x="276" y="219"/>
                  <a:pt x="282" y="227"/>
                  <a:pt x="283" y="227"/>
                </a:cubicBezTo>
                <a:cubicBezTo>
                  <a:pt x="284" y="226"/>
                  <a:pt x="285" y="228"/>
                  <a:pt x="286" y="228"/>
                </a:cubicBezTo>
                <a:cubicBezTo>
                  <a:pt x="288" y="227"/>
                  <a:pt x="289" y="228"/>
                  <a:pt x="290" y="227"/>
                </a:cubicBezTo>
                <a:cubicBezTo>
                  <a:pt x="291" y="225"/>
                  <a:pt x="291" y="224"/>
                  <a:pt x="293" y="223"/>
                </a:cubicBezTo>
                <a:close/>
                <a:moveTo>
                  <a:pt x="342" y="290"/>
                </a:moveTo>
                <a:cubicBezTo>
                  <a:pt x="342" y="290"/>
                  <a:pt x="277" y="277"/>
                  <a:pt x="248" y="270"/>
                </a:cubicBezTo>
                <a:cubicBezTo>
                  <a:pt x="220" y="277"/>
                  <a:pt x="171" y="287"/>
                  <a:pt x="171" y="287"/>
                </a:cubicBezTo>
                <a:cubicBezTo>
                  <a:pt x="171" y="287"/>
                  <a:pt x="122" y="277"/>
                  <a:pt x="93" y="270"/>
                </a:cubicBezTo>
                <a:cubicBezTo>
                  <a:pt x="64" y="277"/>
                  <a:pt x="0" y="290"/>
                  <a:pt x="0" y="290"/>
                </a:cubicBezTo>
                <a:cubicBezTo>
                  <a:pt x="29" y="101"/>
                  <a:pt x="29" y="101"/>
                  <a:pt x="29" y="101"/>
                </a:cubicBezTo>
                <a:cubicBezTo>
                  <a:pt x="30" y="100"/>
                  <a:pt x="30" y="100"/>
                  <a:pt x="30" y="100"/>
                </a:cubicBezTo>
                <a:cubicBezTo>
                  <a:pt x="18" y="85"/>
                  <a:pt x="13" y="72"/>
                  <a:pt x="13" y="56"/>
                </a:cubicBezTo>
                <a:cubicBezTo>
                  <a:pt x="13" y="25"/>
                  <a:pt x="38" y="0"/>
                  <a:pt x="69" y="0"/>
                </a:cubicBezTo>
                <a:cubicBezTo>
                  <a:pt x="100" y="0"/>
                  <a:pt x="125" y="25"/>
                  <a:pt x="125" y="56"/>
                </a:cubicBezTo>
                <a:cubicBezTo>
                  <a:pt x="125" y="66"/>
                  <a:pt x="123" y="75"/>
                  <a:pt x="118" y="84"/>
                </a:cubicBezTo>
                <a:cubicBezTo>
                  <a:pt x="132" y="88"/>
                  <a:pt x="155" y="94"/>
                  <a:pt x="171" y="98"/>
                </a:cubicBezTo>
                <a:cubicBezTo>
                  <a:pt x="195" y="92"/>
                  <a:pt x="235" y="81"/>
                  <a:pt x="235" y="81"/>
                </a:cubicBezTo>
                <a:cubicBezTo>
                  <a:pt x="312" y="101"/>
                  <a:pt x="312" y="101"/>
                  <a:pt x="312" y="101"/>
                </a:cubicBezTo>
                <a:lnTo>
                  <a:pt x="342" y="290"/>
                </a:lnTo>
                <a:close/>
                <a:moveTo>
                  <a:pt x="69" y="127"/>
                </a:moveTo>
                <a:cubicBezTo>
                  <a:pt x="101" y="93"/>
                  <a:pt x="114" y="78"/>
                  <a:pt x="114" y="56"/>
                </a:cubicBezTo>
                <a:cubicBezTo>
                  <a:pt x="114" y="32"/>
                  <a:pt x="94" y="11"/>
                  <a:pt x="69" y="11"/>
                </a:cubicBezTo>
                <a:cubicBezTo>
                  <a:pt x="44" y="11"/>
                  <a:pt x="24" y="32"/>
                  <a:pt x="24" y="56"/>
                </a:cubicBezTo>
                <a:cubicBezTo>
                  <a:pt x="24" y="78"/>
                  <a:pt x="37" y="93"/>
                  <a:pt x="69" y="127"/>
                </a:cubicBezTo>
                <a:close/>
                <a:moveTo>
                  <a:pt x="328" y="276"/>
                </a:moveTo>
                <a:cubicBezTo>
                  <a:pt x="319" y="220"/>
                  <a:pt x="311" y="165"/>
                  <a:pt x="302" y="110"/>
                </a:cubicBezTo>
                <a:cubicBezTo>
                  <a:pt x="275" y="103"/>
                  <a:pt x="261" y="100"/>
                  <a:pt x="235" y="93"/>
                </a:cubicBezTo>
                <a:cubicBezTo>
                  <a:pt x="210" y="100"/>
                  <a:pt x="197" y="103"/>
                  <a:pt x="171" y="110"/>
                </a:cubicBezTo>
                <a:cubicBezTo>
                  <a:pt x="147" y="103"/>
                  <a:pt x="134" y="100"/>
                  <a:pt x="112" y="94"/>
                </a:cubicBezTo>
                <a:cubicBezTo>
                  <a:pt x="110" y="97"/>
                  <a:pt x="108" y="99"/>
                  <a:pt x="106" y="102"/>
                </a:cubicBezTo>
                <a:cubicBezTo>
                  <a:pt x="107" y="102"/>
                  <a:pt x="107" y="102"/>
                  <a:pt x="108" y="102"/>
                </a:cubicBezTo>
                <a:cubicBezTo>
                  <a:pt x="112" y="102"/>
                  <a:pt x="114" y="105"/>
                  <a:pt x="117" y="106"/>
                </a:cubicBezTo>
                <a:cubicBezTo>
                  <a:pt x="128" y="109"/>
                  <a:pt x="134" y="105"/>
                  <a:pt x="145" y="113"/>
                </a:cubicBezTo>
                <a:cubicBezTo>
                  <a:pt x="147" y="114"/>
                  <a:pt x="147" y="116"/>
                  <a:pt x="147" y="116"/>
                </a:cubicBezTo>
                <a:cubicBezTo>
                  <a:pt x="144" y="118"/>
                  <a:pt x="142" y="122"/>
                  <a:pt x="138" y="123"/>
                </a:cubicBezTo>
                <a:cubicBezTo>
                  <a:pt x="134" y="123"/>
                  <a:pt x="128" y="128"/>
                  <a:pt x="125" y="130"/>
                </a:cubicBezTo>
                <a:cubicBezTo>
                  <a:pt x="123" y="131"/>
                  <a:pt x="122" y="132"/>
                  <a:pt x="120" y="130"/>
                </a:cubicBezTo>
                <a:cubicBezTo>
                  <a:pt x="119" y="128"/>
                  <a:pt x="120" y="120"/>
                  <a:pt x="120" y="118"/>
                </a:cubicBezTo>
                <a:cubicBezTo>
                  <a:pt x="121" y="116"/>
                  <a:pt x="123" y="113"/>
                  <a:pt x="120" y="112"/>
                </a:cubicBezTo>
                <a:cubicBezTo>
                  <a:pt x="119" y="111"/>
                  <a:pt x="117" y="111"/>
                  <a:pt x="116" y="110"/>
                </a:cubicBezTo>
                <a:cubicBezTo>
                  <a:pt x="115" y="109"/>
                  <a:pt x="113" y="108"/>
                  <a:pt x="113" y="108"/>
                </a:cubicBezTo>
                <a:cubicBezTo>
                  <a:pt x="112" y="108"/>
                  <a:pt x="108" y="109"/>
                  <a:pt x="109" y="111"/>
                </a:cubicBezTo>
                <a:cubicBezTo>
                  <a:pt x="109" y="112"/>
                  <a:pt x="113" y="113"/>
                  <a:pt x="112" y="115"/>
                </a:cubicBezTo>
                <a:cubicBezTo>
                  <a:pt x="112" y="117"/>
                  <a:pt x="115" y="117"/>
                  <a:pt x="114" y="118"/>
                </a:cubicBezTo>
                <a:cubicBezTo>
                  <a:pt x="113" y="121"/>
                  <a:pt x="112" y="117"/>
                  <a:pt x="111" y="119"/>
                </a:cubicBezTo>
                <a:cubicBezTo>
                  <a:pt x="111" y="120"/>
                  <a:pt x="110" y="120"/>
                  <a:pt x="110" y="120"/>
                </a:cubicBezTo>
                <a:cubicBezTo>
                  <a:pt x="108" y="121"/>
                  <a:pt x="107" y="119"/>
                  <a:pt x="106" y="118"/>
                </a:cubicBezTo>
                <a:cubicBezTo>
                  <a:pt x="106" y="118"/>
                  <a:pt x="103" y="116"/>
                  <a:pt x="104" y="116"/>
                </a:cubicBezTo>
                <a:cubicBezTo>
                  <a:pt x="105" y="116"/>
                  <a:pt x="106" y="116"/>
                  <a:pt x="106" y="114"/>
                </a:cubicBezTo>
                <a:cubicBezTo>
                  <a:pt x="104" y="109"/>
                  <a:pt x="100" y="117"/>
                  <a:pt x="99" y="117"/>
                </a:cubicBezTo>
                <a:cubicBezTo>
                  <a:pt x="99" y="117"/>
                  <a:pt x="91" y="120"/>
                  <a:pt x="90" y="121"/>
                </a:cubicBezTo>
                <a:cubicBezTo>
                  <a:pt x="90" y="121"/>
                  <a:pt x="90" y="121"/>
                  <a:pt x="90" y="121"/>
                </a:cubicBezTo>
                <a:cubicBezTo>
                  <a:pt x="89" y="122"/>
                  <a:pt x="88" y="123"/>
                  <a:pt x="87" y="124"/>
                </a:cubicBezTo>
                <a:cubicBezTo>
                  <a:pt x="87" y="124"/>
                  <a:pt x="88" y="125"/>
                  <a:pt x="88" y="125"/>
                </a:cubicBezTo>
                <a:cubicBezTo>
                  <a:pt x="92" y="127"/>
                  <a:pt x="99" y="120"/>
                  <a:pt x="99" y="120"/>
                </a:cubicBezTo>
                <a:cubicBezTo>
                  <a:pt x="99" y="119"/>
                  <a:pt x="100" y="119"/>
                  <a:pt x="100" y="118"/>
                </a:cubicBezTo>
                <a:cubicBezTo>
                  <a:pt x="101" y="117"/>
                  <a:pt x="103" y="118"/>
                  <a:pt x="104" y="119"/>
                </a:cubicBezTo>
                <a:cubicBezTo>
                  <a:pt x="105" y="120"/>
                  <a:pt x="105" y="120"/>
                  <a:pt x="105" y="122"/>
                </a:cubicBezTo>
                <a:cubicBezTo>
                  <a:pt x="105" y="123"/>
                  <a:pt x="107" y="121"/>
                  <a:pt x="108" y="121"/>
                </a:cubicBezTo>
                <a:cubicBezTo>
                  <a:pt x="114" y="126"/>
                  <a:pt x="111" y="134"/>
                  <a:pt x="112" y="136"/>
                </a:cubicBezTo>
                <a:cubicBezTo>
                  <a:pt x="112" y="138"/>
                  <a:pt x="111" y="138"/>
                  <a:pt x="109" y="137"/>
                </a:cubicBezTo>
                <a:cubicBezTo>
                  <a:pt x="104" y="134"/>
                  <a:pt x="92" y="134"/>
                  <a:pt x="82" y="151"/>
                </a:cubicBezTo>
                <a:cubicBezTo>
                  <a:pt x="80" y="153"/>
                  <a:pt x="81" y="154"/>
                  <a:pt x="81" y="156"/>
                </a:cubicBezTo>
                <a:cubicBezTo>
                  <a:pt x="81" y="157"/>
                  <a:pt x="79" y="159"/>
                  <a:pt x="78" y="157"/>
                </a:cubicBezTo>
                <a:cubicBezTo>
                  <a:pt x="77" y="156"/>
                  <a:pt x="78" y="154"/>
                  <a:pt x="75" y="155"/>
                </a:cubicBezTo>
                <a:cubicBezTo>
                  <a:pt x="74" y="155"/>
                  <a:pt x="72" y="155"/>
                  <a:pt x="70" y="156"/>
                </a:cubicBezTo>
                <a:cubicBezTo>
                  <a:pt x="67" y="157"/>
                  <a:pt x="65" y="159"/>
                  <a:pt x="64" y="162"/>
                </a:cubicBezTo>
                <a:cubicBezTo>
                  <a:pt x="64" y="163"/>
                  <a:pt x="67" y="166"/>
                  <a:pt x="69" y="166"/>
                </a:cubicBezTo>
                <a:cubicBezTo>
                  <a:pt x="75" y="166"/>
                  <a:pt x="75" y="171"/>
                  <a:pt x="75" y="173"/>
                </a:cubicBezTo>
                <a:cubicBezTo>
                  <a:pt x="76" y="179"/>
                  <a:pt x="73" y="181"/>
                  <a:pt x="70" y="176"/>
                </a:cubicBezTo>
                <a:cubicBezTo>
                  <a:pt x="69" y="174"/>
                  <a:pt x="66" y="174"/>
                  <a:pt x="64" y="173"/>
                </a:cubicBezTo>
                <a:cubicBezTo>
                  <a:pt x="62" y="172"/>
                  <a:pt x="46" y="168"/>
                  <a:pt x="46" y="156"/>
                </a:cubicBezTo>
                <a:cubicBezTo>
                  <a:pt x="46" y="152"/>
                  <a:pt x="49" y="147"/>
                  <a:pt x="51" y="145"/>
                </a:cubicBezTo>
                <a:cubicBezTo>
                  <a:pt x="54" y="142"/>
                  <a:pt x="54" y="135"/>
                  <a:pt x="54" y="134"/>
                </a:cubicBezTo>
                <a:cubicBezTo>
                  <a:pt x="53" y="132"/>
                  <a:pt x="52" y="131"/>
                  <a:pt x="50" y="131"/>
                </a:cubicBezTo>
                <a:cubicBezTo>
                  <a:pt x="47" y="132"/>
                  <a:pt x="44" y="134"/>
                  <a:pt x="40" y="135"/>
                </a:cubicBezTo>
                <a:cubicBezTo>
                  <a:pt x="39" y="135"/>
                  <a:pt x="35" y="136"/>
                  <a:pt x="36" y="134"/>
                </a:cubicBezTo>
                <a:cubicBezTo>
                  <a:pt x="36" y="133"/>
                  <a:pt x="38" y="127"/>
                  <a:pt x="48" y="122"/>
                </a:cubicBezTo>
                <a:cubicBezTo>
                  <a:pt x="45" y="118"/>
                  <a:pt x="42" y="115"/>
                  <a:pt x="39" y="111"/>
                </a:cubicBezTo>
                <a:cubicBezTo>
                  <a:pt x="31" y="166"/>
                  <a:pt x="22" y="221"/>
                  <a:pt x="13" y="276"/>
                </a:cubicBezTo>
                <a:cubicBezTo>
                  <a:pt x="46" y="269"/>
                  <a:pt x="62" y="265"/>
                  <a:pt x="93" y="259"/>
                </a:cubicBezTo>
                <a:cubicBezTo>
                  <a:pt x="124" y="265"/>
                  <a:pt x="139" y="269"/>
                  <a:pt x="171" y="276"/>
                </a:cubicBezTo>
                <a:cubicBezTo>
                  <a:pt x="202" y="269"/>
                  <a:pt x="218" y="265"/>
                  <a:pt x="248" y="259"/>
                </a:cubicBezTo>
                <a:cubicBezTo>
                  <a:pt x="280" y="265"/>
                  <a:pt x="296" y="269"/>
                  <a:pt x="328" y="276"/>
                </a:cubicBezTo>
                <a:close/>
                <a:moveTo>
                  <a:pt x="304" y="230"/>
                </a:moveTo>
                <a:cubicBezTo>
                  <a:pt x="301" y="231"/>
                  <a:pt x="297" y="240"/>
                  <a:pt x="293" y="240"/>
                </a:cubicBezTo>
                <a:cubicBezTo>
                  <a:pt x="292" y="241"/>
                  <a:pt x="290" y="241"/>
                  <a:pt x="290" y="242"/>
                </a:cubicBezTo>
                <a:cubicBezTo>
                  <a:pt x="289" y="243"/>
                  <a:pt x="291" y="243"/>
                  <a:pt x="292" y="243"/>
                </a:cubicBezTo>
                <a:cubicBezTo>
                  <a:pt x="295" y="244"/>
                  <a:pt x="296" y="243"/>
                  <a:pt x="298" y="242"/>
                </a:cubicBezTo>
                <a:cubicBezTo>
                  <a:pt x="299" y="242"/>
                  <a:pt x="301" y="241"/>
                  <a:pt x="301" y="240"/>
                </a:cubicBezTo>
                <a:cubicBezTo>
                  <a:pt x="309" y="235"/>
                  <a:pt x="306" y="230"/>
                  <a:pt x="304" y="230"/>
                </a:cubicBezTo>
                <a:close/>
                <a:moveTo>
                  <a:pt x="81" y="199"/>
                </a:moveTo>
                <a:cubicBezTo>
                  <a:pt x="84" y="200"/>
                  <a:pt x="85" y="201"/>
                  <a:pt x="85" y="203"/>
                </a:cubicBezTo>
                <a:cubicBezTo>
                  <a:pt x="85" y="205"/>
                  <a:pt x="81" y="215"/>
                  <a:pt x="84" y="221"/>
                </a:cubicBezTo>
                <a:cubicBezTo>
                  <a:pt x="85" y="222"/>
                  <a:pt x="88" y="229"/>
                  <a:pt x="90" y="230"/>
                </a:cubicBezTo>
                <a:cubicBezTo>
                  <a:pt x="91" y="230"/>
                  <a:pt x="91" y="231"/>
                  <a:pt x="92" y="231"/>
                </a:cubicBezTo>
                <a:cubicBezTo>
                  <a:pt x="93" y="233"/>
                  <a:pt x="95" y="233"/>
                  <a:pt x="96" y="232"/>
                </a:cubicBezTo>
                <a:cubicBezTo>
                  <a:pt x="98" y="230"/>
                  <a:pt x="94" y="227"/>
                  <a:pt x="95" y="226"/>
                </a:cubicBezTo>
                <a:cubicBezTo>
                  <a:pt x="97" y="223"/>
                  <a:pt x="94" y="220"/>
                  <a:pt x="99" y="217"/>
                </a:cubicBezTo>
                <a:cubicBezTo>
                  <a:pt x="100" y="217"/>
                  <a:pt x="99" y="215"/>
                  <a:pt x="100" y="214"/>
                </a:cubicBezTo>
                <a:cubicBezTo>
                  <a:pt x="101" y="214"/>
                  <a:pt x="102" y="214"/>
                  <a:pt x="103" y="213"/>
                </a:cubicBezTo>
                <a:cubicBezTo>
                  <a:pt x="104" y="212"/>
                  <a:pt x="107" y="206"/>
                  <a:pt x="109" y="206"/>
                </a:cubicBezTo>
                <a:cubicBezTo>
                  <a:pt x="111" y="206"/>
                  <a:pt x="123" y="194"/>
                  <a:pt x="119" y="189"/>
                </a:cubicBezTo>
                <a:cubicBezTo>
                  <a:pt x="117" y="187"/>
                  <a:pt x="104" y="180"/>
                  <a:pt x="103" y="178"/>
                </a:cubicBezTo>
                <a:cubicBezTo>
                  <a:pt x="103" y="177"/>
                  <a:pt x="103" y="175"/>
                  <a:pt x="101" y="174"/>
                </a:cubicBezTo>
                <a:cubicBezTo>
                  <a:pt x="101" y="174"/>
                  <a:pt x="96" y="170"/>
                  <a:pt x="95" y="169"/>
                </a:cubicBezTo>
                <a:cubicBezTo>
                  <a:pt x="95" y="168"/>
                  <a:pt x="88" y="166"/>
                  <a:pt x="82" y="171"/>
                </a:cubicBezTo>
                <a:cubicBezTo>
                  <a:pt x="81" y="171"/>
                  <a:pt x="77" y="180"/>
                  <a:pt x="76" y="182"/>
                </a:cubicBezTo>
                <a:cubicBezTo>
                  <a:pt x="74" y="184"/>
                  <a:pt x="73" y="187"/>
                  <a:pt x="73" y="189"/>
                </a:cubicBezTo>
                <a:cubicBezTo>
                  <a:pt x="73" y="192"/>
                  <a:pt x="75" y="193"/>
                  <a:pt x="76" y="195"/>
                </a:cubicBezTo>
                <a:cubicBezTo>
                  <a:pt x="78" y="197"/>
                  <a:pt x="78" y="199"/>
                  <a:pt x="81" y="199"/>
                </a:cubicBezTo>
                <a:close/>
                <a:moveTo>
                  <a:pt x="271" y="142"/>
                </a:moveTo>
                <a:cubicBezTo>
                  <a:pt x="271" y="142"/>
                  <a:pt x="273" y="142"/>
                  <a:pt x="272" y="141"/>
                </a:cubicBezTo>
                <a:cubicBezTo>
                  <a:pt x="272" y="141"/>
                  <a:pt x="271" y="140"/>
                  <a:pt x="270" y="140"/>
                </a:cubicBezTo>
                <a:cubicBezTo>
                  <a:pt x="270" y="138"/>
                  <a:pt x="271" y="138"/>
                  <a:pt x="269" y="137"/>
                </a:cubicBezTo>
                <a:cubicBezTo>
                  <a:pt x="269" y="136"/>
                  <a:pt x="268" y="135"/>
                  <a:pt x="267" y="134"/>
                </a:cubicBezTo>
                <a:cubicBezTo>
                  <a:pt x="267" y="134"/>
                  <a:pt x="265" y="132"/>
                  <a:pt x="264" y="133"/>
                </a:cubicBezTo>
                <a:cubicBezTo>
                  <a:pt x="264" y="133"/>
                  <a:pt x="267" y="136"/>
                  <a:pt x="267" y="137"/>
                </a:cubicBezTo>
                <a:cubicBezTo>
                  <a:pt x="268" y="138"/>
                  <a:pt x="268" y="139"/>
                  <a:pt x="269" y="140"/>
                </a:cubicBezTo>
                <a:cubicBezTo>
                  <a:pt x="269" y="140"/>
                  <a:pt x="270" y="142"/>
                  <a:pt x="271" y="142"/>
                </a:cubicBezTo>
                <a:close/>
                <a:moveTo>
                  <a:pt x="276" y="152"/>
                </a:moveTo>
                <a:cubicBezTo>
                  <a:pt x="276" y="151"/>
                  <a:pt x="277" y="150"/>
                  <a:pt x="276" y="149"/>
                </a:cubicBezTo>
                <a:cubicBezTo>
                  <a:pt x="276" y="149"/>
                  <a:pt x="275" y="148"/>
                  <a:pt x="274" y="147"/>
                </a:cubicBezTo>
                <a:cubicBezTo>
                  <a:pt x="274" y="146"/>
                  <a:pt x="276" y="147"/>
                  <a:pt x="276" y="147"/>
                </a:cubicBezTo>
                <a:cubicBezTo>
                  <a:pt x="276" y="146"/>
                  <a:pt x="276" y="145"/>
                  <a:pt x="275" y="145"/>
                </a:cubicBezTo>
                <a:cubicBezTo>
                  <a:pt x="274" y="145"/>
                  <a:pt x="273" y="144"/>
                  <a:pt x="272" y="143"/>
                </a:cubicBezTo>
                <a:cubicBezTo>
                  <a:pt x="270" y="142"/>
                  <a:pt x="271" y="145"/>
                  <a:pt x="273" y="147"/>
                </a:cubicBezTo>
                <a:cubicBezTo>
                  <a:pt x="273" y="148"/>
                  <a:pt x="274" y="149"/>
                  <a:pt x="274" y="150"/>
                </a:cubicBezTo>
                <a:cubicBezTo>
                  <a:pt x="274" y="152"/>
                  <a:pt x="266" y="153"/>
                  <a:pt x="270" y="156"/>
                </a:cubicBezTo>
                <a:cubicBezTo>
                  <a:pt x="271" y="157"/>
                  <a:pt x="271" y="156"/>
                  <a:pt x="271" y="156"/>
                </a:cubicBezTo>
                <a:cubicBezTo>
                  <a:pt x="272" y="155"/>
                  <a:pt x="273" y="155"/>
                  <a:pt x="274" y="155"/>
                </a:cubicBezTo>
                <a:cubicBezTo>
                  <a:pt x="275" y="155"/>
                  <a:pt x="276" y="155"/>
                  <a:pt x="277" y="154"/>
                </a:cubicBezTo>
                <a:cubicBezTo>
                  <a:pt x="278" y="154"/>
                  <a:pt x="277" y="153"/>
                  <a:pt x="276" y="152"/>
                </a:cubicBezTo>
                <a:close/>
                <a:moveTo>
                  <a:pt x="69" y="110"/>
                </a:moveTo>
                <a:cubicBezTo>
                  <a:pt x="94" y="83"/>
                  <a:pt x="102" y="72"/>
                  <a:pt x="102" y="56"/>
                </a:cubicBezTo>
                <a:cubicBezTo>
                  <a:pt x="102" y="38"/>
                  <a:pt x="87" y="23"/>
                  <a:pt x="69" y="23"/>
                </a:cubicBezTo>
                <a:cubicBezTo>
                  <a:pt x="50" y="23"/>
                  <a:pt x="35" y="38"/>
                  <a:pt x="35" y="56"/>
                </a:cubicBezTo>
                <a:cubicBezTo>
                  <a:pt x="35" y="72"/>
                  <a:pt x="44" y="83"/>
                  <a:pt x="69" y="110"/>
                </a:cubicBezTo>
                <a:close/>
              </a:path>
            </a:pathLst>
          </a:custGeom>
          <a:solidFill>
            <a:sysClr val="window" lastClr="FFFFFF"/>
          </a:solidFill>
          <a:ln>
            <a:noFill/>
          </a:ln>
        </p:spPr>
        <p:txBody>
          <a:bodyPr vert="horz" wrap="square" lIns="68580" tIns="34290" rIns="68580" bIns="34290" numCol="1" anchor="t" anchorCtr="0" compatLnSpc="1"/>
          <a:lstStyle/>
          <a:p>
            <a:pPr defTabSz="685800">
              <a:defRPr/>
            </a:pPr>
            <a:endParaRPr lang="zh-CN" altLang="en-US" sz="1350" kern="0">
              <a:solidFill>
                <a:prstClr val="black"/>
              </a:solidFill>
              <a:latin typeface="Calibri" panose="020F0502020204030204"/>
              <a:ea typeface="宋体" panose="02010600030101010101" pitchFamily="2" charset="-122"/>
            </a:endParaRPr>
          </a:p>
        </p:txBody>
      </p:sp>
      <p:sp>
        <p:nvSpPr>
          <p:cNvPr id="99" name="文本框 44"/>
          <p:cNvSpPr txBox="1"/>
          <p:nvPr/>
        </p:nvSpPr>
        <p:spPr>
          <a:xfrm>
            <a:off x="4158362" y="935331"/>
            <a:ext cx="955737" cy="300082"/>
          </a:xfrm>
          <a:prstGeom prst="rect">
            <a:avLst/>
          </a:prstGeom>
          <a:noFill/>
        </p:spPr>
        <p:txBody>
          <a:bodyPr wrap="square" rtlCol="0">
            <a:spAutoFit/>
          </a:bodyPr>
          <a:lstStyle/>
          <a:p>
            <a:r>
              <a:rPr lang="zh-CN" altLang="en-US" sz="1350" b="1" dirty="0">
                <a:solidFill>
                  <a:srgbClr val="2F5EB0"/>
                </a:solidFill>
                <a:latin typeface="微软雅黑" panose="020B0503020204020204" charset="-122"/>
                <a:ea typeface="微软雅黑" panose="020B0503020204020204" charset="-122"/>
              </a:rPr>
              <a:t>医疗痛点</a:t>
            </a:r>
            <a:endParaRPr lang="zh-CN" altLang="en-US" sz="1350" b="1" dirty="0">
              <a:solidFill>
                <a:srgbClr val="2F5EB0"/>
              </a:solidFill>
              <a:latin typeface="微软雅黑" panose="020B0503020204020204" charset="-122"/>
              <a:ea typeface="微软雅黑" panose="020B0503020204020204" charset="-122"/>
            </a:endParaRPr>
          </a:p>
        </p:txBody>
      </p:sp>
      <p:sp>
        <p:nvSpPr>
          <p:cNvPr id="119" name="Freeform 126"/>
          <p:cNvSpPr>
            <a:spLocks noChangeAspect="1" noEditPoints="1"/>
          </p:cNvSpPr>
          <p:nvPr/>
        </p:nvSpPr>
        <p:spPr bwMode="auto">
          <a:xfrm>
            <a:off x="4654005" y="1976836"/>
            <a:ext cx="289505" cy="36226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ysClr val="window" lastClr="FFFFFF">
              <a:lumMod val="95000"/>
            </a:sysClr>
          </a:solidFill>
          <a:ln>
            <a:noFill/>
          </a:ln>
        </p:spPr>
        <p:txBody>
          <a:bodyPr vert="horz" wrap="square" lIns="68580" tIns="34290" rIns="68580" bIns="34290" numCol="1" anchor="t" anchorCtr="0" compatLnSpc="1"/>
          <a:lstStyle/>
          <a:p>
            <a:pPr defTabSz="685800">
              <a:defRPr/>
            </a:pPr>
            <a:endParaRPr lang="zh-CN" altLang="en-US" sz="1350" kern="0">
              <a:solidFill>
                <a:prstClr val="black"/>
              </a:solidFill>
              <a:ea typeface="宋体" panose="02010600030101010101" pitchFamily="2" charset="-122"/>
              <a:cs typeface="Arial" panose="020B0604020202020204" pitchFamily="34" charset="0"/>
            </a:endParaRPr>
          </a:p>
        </p:txBody>
      </p:sp>
      <p:grpSp>
        <p:nvGrpSpPr>
          <p:cNvPr id="120" name="组合 184"/>
          <p:cNvGrpSpPr/>
          <p:nvPr/>
        </p:nvGrpSpPr>
        <p:grpSpPr bwMode="auto">
          <a:xfrm>
            <a:off x="7182673" y="2156910"/>
            <a:ext cx="1350810" cy="965314"/>
            <a:chOff x="0" y="0"/>
            <a:chExt cx="5407191" cy="4756567"/>
          </a:xfrm>
          <a:solidFill>
            <a:sysClr val="window" lastClr="FFFFFF">
              <a:lumMod val="85000"/>
            </a:sysClr>
          </a:solidFill>
        </p:grpSpPr>
        <p:sp>
          <p:nvSpPr>
            <p:cNvPr id="121" name="Freeform 3"/>
            <p:cNvSpPr>
              <a:spLocks noChangeArrowheads="1"/>
            </p:cNvSpPr>
            <p:nvPr/>
          </p:nvSpPr>
          <p:spPr bwMode="auto">
            <a:xfrm>
              <a:off x="3148473" y="4482387"/>
              <a:ext cx="297052" cy="274180"/>
            </a:xfrm>
            <a:custGeom>
              <a:avLst/>
              <a:gdLst>
                <a:gd name="T0" fmla="*/ 116 w 177"/>
                <a:gd name="T1" fmla="*/ 27 h 161"/>
                <a:gd name="T2" fmla="*/ 158 w 177"/>
                <a:gd name="T3" fmla="*/ 27 h 161"/>
                <a:gd name="T4" fmla="*/ 198 w 177"/>
                <a:gd name="T5" fmla="*/ 13 h 161"/>
                <a:gd name="T6" fmla="*/ 237 w 177"/>
                <a:gd name="T7" fmla="*/ 27 h 161"/>
                <a:gd name="T8" fmla="*/ 296 w 177"/>
                <a:gd name="T9" fmla="*/ 0 h 161"/>
                <a:gd name="T10" fmla="*/ 375 w 177"/>
                <a:gd name="T11" fmla="*/ 13 h 161"/>
                <a:gd name="T12" fmla="*/ 414 w 177"/>
                <a:gd name="T13" fmla="*/ 0 h 161"/>
                <a:gd name="T14" fmla="*/ 435 w 177"/>
                <a:gd name="T15" fmla="*/ 53 h 161"/>
                <a:gd name="T16" fmla="*/ 375 w 177"/>
                <a:gd name="T17" fmla="*/ 80 h 161"/>
                <a:gd name="T18" fmla="*/ 355 w 177"/>
                <a:gd name="T19" fmla="*/ 171 h 161"/>
                <a:gd name="T20" fmla="*/ 314 w 177"/>
                <a:gd name="T21" fmla="*/ 199 h 161"/>
                <a:gd name="T22" fmla="*/ 314 w 177"/>
                <a:gd name="T23" fmla="*/ 239 h 161"/>
                <a:gd name="T24" fmla="*/ 259 w 177"/>
                <a:gd name="T25" fmla="*/ 224 h 161"/>
                <a:gd name="T26" fmla="*/ 237 w 177"/>
                <a:gd name="T27" fmla="*/ 239 h 161"/>
                <a:gd name="T28" fmla="*/ 237 w 177"/>
                <a:gd name="T29" fmla="*/ 265 h 161"/>
                <a:gd name="T30" fmla="*/ 198 w 177"/>
                <a:gd name="T31" fmla="*/ 265 h 161"/>
                <a:gd name="T32" fmla="*/ 116 w 177"/>
                <a:gd name="T33" fmla="*/ 239 h 161"/>
                <a:gd name="T34" fmla="*/ 20 w 177"/>
                <a:gd name="T35" fmla="*/ 224 h 161"/>
                <a:gd name="T36" fmla="*/ 0 w 177"/>
                <a:gd name="T37" fmla="*/ 144 h 161"/>
                <a:gd name="T38" fmla="*/ 0 w 177"/>
                <a:gd name="T39" fmla="*/ 105 h 161"/>
                <a:gd name="T40" fmla="*/ 97 w 177"/>
                <a:gd name="T41" fmla="*/ 53 h 161"/>
                <a:gd name="T42" fmla="*/ 116 w 177"/>
                <a:gd name="T43" fmla="*/ 27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22" name="Freeform 4"/>
            <p:cNvSpPr>
              <a:spLocks noChangeArrowheads="1"/>
            </p:cNvSpPr>
            <p:nvPr/>
          </p:nvSpPr>
          <p:spPr bwMode="auto">
            <a:xfrm>
              <a:off x="4221785" y="0"/>
              <a:ext cx="1185406" cy="1190682"/>
            </a:xfrm>
            <a:custGeom>
              <a:avLst/>
              <a:gdLst>
                <a:gd name="T0" fmla="*/ 41 w 705"/>
                <a:gd name="T1" fmla="*/ 107 h 697"/>
                <a:gd name="T2" fmla="*/ 79 w 705"/>
                <a:gd name="T3" fmla="*/ 173 h 697"/>
                <a:gd name="T4" fmla="*/ 179 w 705"/>
                <a:gd name="T5" fmla="*/ 173 h 697"/>
                <a:gd name="T6" fmla="*/ 259 w 705"/>
                <a:gd name="T7" fmla="*/ 294 h 697"/>
                <a:gd name="T8" fmla="*/ 397 w 705"/>
                <a:gd name="T9" fmla="*/ 266 h 697"/>
                <a:gd name="T10" fmla="*/ 577 w 705"/>
                <a:gd name="T11" fmla="*/ 280 h 697"/>
                <a:gd name="T12" fmla="*/ 538 w 705"/>
                <a:gd name="T13" fmla="*/ 521 h 697"/>
                <a:gd name="T14" fmla="*/ 476 w 705"/>
                <a:gd name="T15" fmla="*/ 653 h 697"/>
                <a:gd name="T16" fmla="*/ 259 w 705"/>
                <a:gd name="T17" fmla="*/ 773 h 697"/>
                <a:gd name="T18" fmla="*/ 377 w 705"/>
                <a:gd name="T19" fmla="*/ 813 h 697"/>
                <a:gd name="T20" fmla="*/ 338 w 705"/>
                <a:gd name="T21" fmla="*/ 867 h 697"/>
                <a:gd name="T22" fmla="*/ 438 w 705"/>
                <a:gd name="T23" fmla="*/ 908 h 697"/>
                <a:gd name="T24" fmla="*/ 476 w 705"/>
                <a:gd name="T25" fmla="*/ 960 h 697"/>
                <a:gd name="T26" fmla="*/ 718 w 705"/>
                <a:gd name="T27" fmla="*/ 974 h 697"/>
                <a:gd name="T28" fmla="*/ 797 w 705"/>
                <a:gd name="T29" fmla="*/ 988 h 697"/>
                <a:gd name="T30" fmla="*/ 956 w 705"/>
                <a:gd name="T31" fmla="*/ 1067 h 697"/>
                <a:gd name="T32" fmla="*/ 1056 w 705"/>
                <a:gd name="T33" fmla="*/ 1106 h 697"/>
                <a:gd name="T34" fmla="*/ 1074 w 705"/>
                <a:gd name="T35" fmla="*/ 1039 h 697"/>
                <a:gd name="T36" fmla="*/ 1194 w 705"/>
                <a:gd name="T37" fmla="*/ 1161 h 697"/>
                <a:gd name="T38" fmla="*/ 1234 w 705"/>
                <a:gd name="T39" fmla="*/ 1133 h 697"/>
                <a:gd name="T40" fmla="*/ 1373 w 705"/>
                <a:gd name="T41" fmla="*/ 1133 h 697"/>
                <a:gd name="T42" fmla="*/ 1471 w 705"/>
                <a:gd name="T43" fmla="*/ 1052 h 697"/>
                <a:gd name="T44" fmla="*/ 1493 w 705"/>
                <a:gd name="T45" fmla="*/ 881 h 697"/>
                <a:gd name="T46" fmla="*/ 1651 w 705"/>
                <a:gd name="T47" fmla="*/ 894 h 697"/>
                <a:gd name="T48" fmla="*/ 1692 w 705"/>
                <a:gd name="T49" fmla="*/ 573 h 697"/>
                <a:gd name="T50" fmla="*/ 1730 w 705"/>
                <a:gd name="T51" fmla="*/ 493 h 697"/>
                <a:gd name="T52" fmla="*/ 1752 w 705"/>
                <a:gd name="T53" fmla="*/ 429 h 697"/>
                <a:gd name="T54" fmla="*/ 1513 w 705"/>
                <a:gd name="T55" fmla="*/ 533 h 697"/>
                <a:gd name="T56" fmla="*/ 1392 w 705"/>
                <a:gd name="T57" fmla="*/ 601 h 697"/>
                <a:gd name="T58" fmla="*/ 1216 w 705"/>
                <a:gd name="T59" fmla="*/ 506 h 697"/>
                <a:gd name="T60" fmla="*/ 1096 w 705"/>
                <a:gd name="T61" fmla="*/ 466 h 697"/>
                <a:gd name="T62" fmla="*/ 935 w 705"/>
                <a:gd name="T63" fmla="*/ 429 h 697"/>
                <a:gd name="T64" fmla="*/ 895 w 705"/>
                <a:gd name="T65" fmla="*/ 401 h 697"/>
                <a:gd name="T66" fmla="*/ 836 w 705"/>
                <a:gd name="T67" fmla="*/ 414 h 697"/>
                <a:gd name="T68" fmla="*/ 656 w 705"/>
                <a:gd name="T69" fmla="*/ 214 h 697"/>
                <a:gd name="T70" fmla="*/ 619 w 705"/>
                <a:gd name="T71" fmla="*/ 146 h 697"/>
                <a:gd name="T72" fmla="*/ 360 w 705"/>
                <a:gd name="T73" fmla="*/ 41 h 697"/>
                <a:gd name="T74" fmla="*/ 41 w 705"/>
                <a:gd name="T75" fmla="*/ 27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23" name="Freeform 5"/>
            <p:cNvSpPr>
              <a:spLocks noChangeArrowheads="1"/>
            </p:cNvSpPr>
            <p:nvPr/>
          </p:nvSpPr>
          <p:spPr bwMode="auto">
            <a:xfrm>
              <a:off x="4335281" y="921123"/>
              <a:ext cx="889755" cy="685451"/>
            </a:xfrm>
            <a:custGeom>
              <a:avLst/>
              <a:gdLst>
                <a:gd name="T0" fmla="*/ 1316 w 529"/>
                <a:gd name="T1" fmla="*/ 244 h 401"/>
                <a:gd name="T2" fmla="*/ 1194 w 529"/>
                <a:gd name="T3" fmla="*/ 244 h 401"/>
                <a:gd name="T4" fmla="*/ 1137 w 529"/>
                <a:gd name="T5" fmla="*/ 202 h 401"/>
                <a:gd name="T6" fmla="*/ 1056 w 529"/>
                <a:gd name="T7" fmla="*/ 257 h 401"/>
                <a:gd name="T8" fmla="*/ 1036 w 529"/>
                <a:gd name="T9" fmla="*/ 229 h 401"/>
                <a:gd name="T10" fmla="*/ 1017 w 529"/>
                <a:gd name="T11" fmla="*/ 271 h 401"/>
                <a:gd name="T12" fmla="*/ 898 w 529"/>
                <a:gd name="T13" fmla="*/ 215 h 401"/>
                <a:gd name="T14" fmla="*/ 898 w 529"/>
                <a:gd name="T15" fmla="*/ 149 h 401"/>
                <a:gd name="T16" fmla="*/ 857 w 529"/>
                <a:gd name="T17" fmla="*/ 162 h 401"/>
                <a:gd name="T18" fmla="*/ 879 w 529"/>
                <a:gd name="T19" fmla="*/ 215 h 401"/>
                <a:gd name="T20" fmla="*/ 819 w 529"/>
                <a:gd name="T21" fmla="*/ 215 h 401"/>
                <a:gd name="T22" fmla="*/ 778 w 529"/>
                <a:gd name="T23" fmla="*/ 175 h 401"/>
                <a:gd name="T24" fmla="*/ 736 w 529"/>
                <a:gd name="T25" fmla="*/ 175 h 401"/>
                <a:gd name="T26" fmla="*/ 619 w 529"/>
                <a:gd name="T27" fmla="*/ 94 h 401"/>
                <a:gd name="T28" fmla="*/ 538 w 529"/>
                <a:gd name="T29" fmla="*/ 122 h 401"/>
                <a:gd name="T30" fmla="*/ 538 w 529"/>
                <a:gd name="T31" fmla="*/ 94 h 401"/>
                <a:gd name="T32" fmla="*/ 397 w 529"/>
                <a:gd name="T33" fmla="*/ 109 h 401"/>
                <a:gd name="T34" fmla="*/ 300 w 529"/>
                <a:gd name="T35" fmla="*/ 67 h 401"/>
                <a:gd name="T36" fmla="*/ 300 w 529"/>
                <a:gd name="T37" fmla="*/ 0 h 401"/>
                <a:gd name="T38" fmla="*/ 259 w 529"/>
                <a:gd name="T39" fmla="*/ 13 h 401"/>
                <a:gd name="T40" fmla="*/ 158 w 529"/>
                <a:gd name="T41" fmla="*/ 13 h 401"/>
                <a:gd name="T42" fmla="*/ 179 w 529"/>
                <a:gd name="T43" fmla="*/ 94 h 401"/>
                <a:gd name="T44" fmla="*/ 121 w 529"/>
                <a:gd name="T45" fmla="*/ 94 h 401"/>
                <a:gd name="T46" fmla="*/ 20 w 529"/>
                <a:gd name="T47" fmla="*/ 54 h 401"/>
                <a:gd name="T48" fmla="*/ 0 w 529"/>
                <a:gd name="T49" fmla="*/ 94 h 401"/>
                <a:gd name="T50" fmla="*/ 79 w 529"/>
                <a:gd name="T51" fmla="*/ 149 h 401"/>
                <a:gd name="T52" fmla="*/ 60 w 529"/>
                <a:gd name="T53" fmla="*/ 202 h 401"/>
                <a:gd name="T54" fmla="*/ 121 w 529"/>
                <a:gd name="T55" fmla="*/ 271 h 401"/>
                <a:gd name="T56" fmla="*/ 218 w 529"/>
                <a:gd name="T57" fmla="*/ 229 h 401"/>
                <a:gd name="T58" fmla="*/ 278 w 529"/>
                <a:gd name="T59" fmla="*/ 310 h 401"/>
                <a:gd name="T60" fmla="*/ 278 w 529"/>
                <a:gd name="T61" fmla="*/ 377 h 401"/>
                <a:gd name="T62" fmla="*/ 377 w 529"/>
                <a:gd name="T63" fmla="*/ 377 h 401"/>
                <a:gd name="T64" fmla="*/ 418 w 529"/>
                <a:gd name="T65" fmla="*/ 445 h 401"/>
                <a:gd name="T66" fmla="*/ 438 w 529"/>
                <a:gd name="T67" fmla="*/ 390 h 401"/>
                <a:gd name="T68" fmla="*/ 519 w 529"/>
                <a:gd name="T69" fmla="*/ 472 h 401"/>
                <a:gd name="T70" fmla="*/ 577 w 529"/>
                <a:gd name="T71" fmla="*/ 538 h 401"/>
                <a:gd name="T72" fmla="*/ 577 w 529"/>
                <a:gd name="T73" fmla="*/ 580 h 401"/>
                <a:gd name="T74" fmla="*/ 659 w 529"/>
                <a:gd name="T75" fmla="*/ 674 h 401"/>
                <a:gd name="T76" fmla="*/ 718 w 529"/>
                <a:gd name="T77" fmla="*/ 633 h 401"/>
                <a:gd name="T78" fmla="*/ 757 w 529"/>
                <a:gd name="T79" fmla="*/ 552 h 401"/>
                <a:gd name="T80" fmla="*/ 797 w 529"/>
                <a:gd name="T81" fmla="*/ 538 h 401"/>
                <a:gd name="T82" fmla="*/ 837 w 529"/>
                <a:gd name="T83" fmla="*/ 552 h 401"/>
                <a:gd name="T84" fmla="*/ 819 w 529"/>
                <a:gd name="T85" fmla="*/ 580 h 401"/>
                <a:gd name="T86" fmla="*/ 935 w 529"/>
                <a:gd name="T87" fmla="*/ 580 h 401"/>
                <a:gd name="T88" fmla="*/ 977 w 529"/>
                <a:gd name="T89" fmla="*/ 552 h 401"/>
                <a:gd name="T90" fmla="*/ 977 w 529"/>
                <a:gd name="T91" fmla="*/ 525 h 401"/>
                <a:gd name="T92" fmla="*/ 957 w 529"/>
                <a:gd name="T93" fmla="*/ 497 h 401"/>
                <a:gd name="T94" fmla="*/ 1078 w 529"/>
                <a:gd name="T95" fmla="*/ 458 h 401"/>
                <a:gd name="T96" fmla="*/ 1096 w 529"/>
                <a:gd name="T97" fmla="*/ 445 h 401"/>
                <a:gd name="T98" fmla="*/ 1096 w 529"/>
                <a:gd name="T99" fmla="*/ 416 h 401"/>
                <a:gd name="T100" fmla="*/ 1137 w 529"/>
                <a:gd name="T101" fmla="*/ 403 h 401"/>
                <a:gd name="T102" fmla="*/ 1137 w 529"/>
                <a:gd name="T103" fmla="*/ 323 h 401"/>
                <a:gd name="T104" fmla="*/ 1178 w 529"/>
                <a:gd name="T105" fmla="*/ 323 h 401"/>
                <a:gd name="T106" fmla="*/ 1194 w 529"/>
                <a:gd name="T107" fmla="*/ 363 h 401"/>
                <a:gd name="T108" fmla="*/ 1256 w 529"/>
                <a:gd name="T109" fmla="*/ 390 h 401"/>
                <a:gd name="T110" fmla="*/ 1277 w 529"/>
                <a:gd name="T111" fmla="*/ 377 h 401"/>
                <a:gd name="T112" fmla="*/ 1256 w 529"/>
                <a:gd name="T113" fmla="*/ 350 h 401"/>
                <a:gd name="T114" fmla="*/ 1256 w 529"/>
                <a:gd name="T115" fmla="*/ 323 h 401"/>
                <a:gd name="T116" fmla="*/ 1316 w 529"/>
                <a:gd name="T117" fmla="*/ 310 h 401"/>
                <a:gd name="T118" fmla="*/ 1316 w 529"/>
                <a:gd name="T119" fmla="*/ 244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24" name="Freeform 6"/>
            <p:cNvSpPr>
              <a:spLocks noChangeArrowheads="1"/>
            </p:cNvSpPr>
            <p:nvPr/>
          </p:nvSpPr>
          <p:spPr bwMode="auto">
            <a:xfrm>
              <a:off x="4147521" y="1301587"/>
              <a:ext cx="634739" cy="673128"/>
            </a:xfrm>
            <a:custGeom>
              <a:avLst/>
              <a:gdLst>
                <a:gd name="T0" fmla="*/ 941 w 377"/>
                <a:gd name="T1" fmla="*/ 299 h 393"/>
                <a:gd name="T2" fmla="*/ 842 w 377"/>
                <a:gd name="T3" fmla="*/ 203 h 393"/>
                <a:gd name="T4" fmla="*/ 860 w 377"/>
                <a:gd name="T5" fmla="*/ 163 h 393"/>
                <a:gd name="T6" fmla="*/ 782 w 377"/>
                <a:gd name="T7" fmla="*/ 67 h 393"/>
                <a:gd name="T8" fmla="*/ 722 w 377"/>
                <a:gd name="T9" fmla="*/ 13 h 393"/>
                <a:gd name="T10" fmla="*/ 701 w 377"/>
                <a:gd name="T11" fmla="*/ 67 h 393"/>
                <a:gd name="T12" fmla="*/ 661 w 377"/>
                <a:gd name="T13" fmla="*/ 0 h 393"/>
                <a:gd name="T14" fmla="*/ 582 w 377"/>
                <a:gd name="T15" fmla="*/ 0 h 393"/>
                <a:gd name="T16" fmla="*/ 601 w 377"/>
                <a:gd name="T17" fmla="*/ 41 h 393"/>
                <a:gd name="T18" fmla="*/ 500 w 377"/>
                <a:gd name="T19" fmla="*/ 96 h 393"/>
                <a:gd name="T20" fmla="*/ 440 w 377"/>
                <a:gd name="T21" fmla="*/ 96 h 393"/>
                <a:gd name="T22" fmla="*/ 121 w 377"/>
                <a:gd name="T23" fmla="*/ 245 h 393"/>
                <a:gd name="T24" fmla="*/ 60 w 377"/>
                <a:gd name="T25" fmla="*/ 191 h 393"/>
                <a:gd name="T26" fmla="*/ 20 w 377"/>
                <a:gd name="T27" fmla="*/ 191 h 393"/>
                <a:gd name="T28" fmla="*/ 41 w 377"/>
                <a:gd name="T29" fmla="*/ 231 h 393"/>
                <a:gd name="T30" fmla="*/ 41 w 377"/>
                <a:gd name="T31" fmla="*/ 272 h 393"/>
                <a:gd name="T32" fmla="*/ 60 w 377"/>
                <a:gd name="T33" fmla="*/ 314 h 393"/>
                <a:gd name="T34" fmla="*/ 20 w 377"/>
                <a:gd name="T35" fmla="*/ 314 h 393"/>
                <a:gd name="T36" fmla="*/ 20 w 377"/>
                <a:gd name="T37" fmla="*/ 367 h 393"/>
                <a:gd name="T38" fmla="*/ 0 w 377"/>
                <a:gd name="T39" fmla="*/ 395 h 393"/>
                <a:gd name="T40" fmla="*/ 79 w 377"/>
                <a:gd name="T41" fmla="*/ 408 h 393"/>
                <a:gd name="T42" fmla="*/ 162 w 377"/>
                <a:gd name="T43" fmla="*/ 504 h 393"/>
                <a:gd name="T44" fmla="*/ 260 w 377"/>
                <a:gd name="T45" fmla="*/ 408 h 393"/>
                <a:gd name="T46" fmla="*/ 300 w 377"/>
                <a:gd name="T47" fmla="*/ 354 h 393"/>
                <a:gd name="T48" fmla="*/ 401 w 377"/>
                <a:gd name="T49" fmla="*/ 340 h 393"/>
                <a:gd name="T50" fmla="*/ 463 w 377"/>
                <a:gd name="T51" fmla="*/ 367 h 393"/>
                <a:gd name="T52" fmla="*/ 463 w 377"/>
                <a:gd name="T53" fmla="*/ 380 h 393"/>
                <a:gd name="T54" fmla="*/ 482 w 377"/>
                <a:gd name="T55" fmla="*/ 380 h 393"/>
                <a:gd name="T56" fmla="*/ 422 w 377"/>
                <a:gd name="T57" fmla="*/ 476 h 393"/>
                <a:gd name="T58" fmla="*/ 381 w 377"/>
                <a:gd name="T59" fmla="*/ 476 h 393"/>
                <a:gd name="T60" fmla="*/ 401 w 377"/>
                <a:gd name="T61" fmla="*/ 530 h 393"/>
                <a:gd name="T62" fmla="*/ 381 w 377"/>
                <a:gd name="T63" fmla="*/ 544 h 393"/>
                <a:gd name="T64" fmla="*/ 422 w 377"/>
                <a:gd name="T65" fmla="*/ 544 h 393"/>
                <a:gd name="T66" fmla="*/ 341 w 377"/>
                <a:gd name="T67" fmla="*/ 639 h 393"/>
                <a:gd name="T68" fmla="*/ 360 w 377"/>
                <a:gd name="T69" fmla="*/ 666 h 393"/>
                <a:gd name="T70" fmla="*/ 401 w 377"/>
                <a:gd name="T71" fmla="*/ 639 h 393"/>
                <a:gd name="T72" fmla="*/ 422 w 377"/>
                <a:gd name="T73" fmla="*/ 598 h 393"/>
                <a:gd name="T74" fmla="*/ 463 w 377"/>
                <a:gd name="T75" fmla="*/ 598 h 393"/>
                <a:gd name="T76" fmla="*/ 500 w 377"/>
                <a:gd name="T77" fmla="*/ 573 h 393"/>
                <a:gd name="T78" fmla="*/ 500 w 377"/>
                <a:gd name="T79" fmla="*/ 530 h 393"/>
                <a:gd name="T80" fmla="*/ 643 w 377"/>
                <a:gd name="T81" fmla="*/ 476 h 393"/>
                <a:gd name="T82" fmla="*/ 761 w 377"/>
                <a:gd name="T83" fmla="*/ 450 h 393"/>
                <a:gd name="T84" fmla="*/ 782 w 377"/>
                <a:gd name="T85" fmla="*/ 380 h 393"/>
                <a:gd name="T86" fmla="*/ 860 w 377"/>
                <a:gd name="T87" fmla="*/ 340 h 393"/>
                <a:gd name="T88" fmla="*/ 922 w 377"/>
                <a:gd name="T89" fmla="*/ 327 h 393"/>
                <a:gd name="T90" fmla="*/ 941 w 377"/>
                <a:gd name="T91" fmla="*/ 299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25" name="Freeform 7"/>
            <p:cNvSpPr>
              <a:spLocks noChangeArrowheads="1"/>
            </p:cNvSpPr>
            <p:nvPr/>
          </p:nvSpPr>
          <p:spPr bwMode="auto">
            <a:xfrm>
              <a:off x="3664111" y="1454080"/>
              <a:ext cx="592703" cy="916502"/>
            </a:xfrm>
            <a:custGeom>
              <a:avLst/>
              <a:gdLst>
                <a:gd name="T0" fmla="*/ 790 w 353"/>
                <a:gd name="T1" fmla="*/ 266 h 537"/>
                <a:gd name="T2" fmla="*/ 731 w 353"/>
                <a:gd name="T3" fmla="*/ 160 h 537"/>
                <a:gd name="T4" fmla="*/ 614 w 353"/>
                <a:gd name="T5" fmla="*/ 148 h 537"/>
                <a:gd name="T6" fmla="*/ 552 w 353"/>
                <a:gd name="T7" fmla="*/ 0 h 537"/>
                <a:gd name="T8" fmla="*/ 435 w 353"/>
                <a:gd name="T9" fmla="*/ 109 h 537"/>
                <a:gd name="T10" fmla="*/ 336 w 353"/>
                <a:gd name="T11" fmla="*/ 135 h 537"/>
                <a:gd name="T12" fmla="*/ 198 w 353"/>
                <a:gd name="T13" fmla="*/ 173 h 537"/>
                <a:gd name="T14" fmla="*/ 79 w 353"/>
                <a:gd name="T15" fmla="*/ 122 h 537"/>
                <a:gd name="T16" fmla="*/ 20 w 353"/>
                <a:gd name="T17" fmla="*/ 201 h 537"/>
                <a:gd name="T18" fmla="*/ 138 w 353"/>
                <a:gd name="T19" fmla="*/ 335 h 537"/>
                <a:gd name="T20" fmla="*/ 60 w 353"/>
                <a:gd name="T21" fmla="*/ 388 h 537"/>
                <a:gd name="T22" fmla="*/ 158 w 353"/>
                <a:gd name="T23" fmla="*/ 454 h 537"/>
                <a:gd name="T24" fmla="*/ 79 w 353"/>
                <a:gd name="T25" fmla="*/ 480 h 537"/>
                <a:gd name="T26" fmla="*/ 41 w 353"/>
                <a:gd name="T27" fmla="*/ 546 h 537"/>
                <a:gd name="T28" fmla="*/ 79 w 353"/>
                <a:gd name="T29" fmla="*/ 668 h 537"/>
                <a:gd name="T30" fmla="*/ 60 w 353"/>
                <a:gd name="T31" fmla="*/ 854 h 537"/>
                <a:gd name="T32" fmla="*/ 217 w 353"/>
                <a:gd name="T33" fmla="*/ 882 h 537"/>
                <a:gd name="T34" fmla="*/ 277 w 353"/>
                <a:gd name="T35" fmla="*/ 854 h 537"/>
                <a:gd name="T36" fmla="*/ 375 w 353"/>
                <a:gd name="T37" fmla="*/ 708 h 537"/>
                <a:gd name="T38" fmla="*/ 573 w 353"/>
                <a:gd name="T39" fmla="*/ 628 h 537"/>
                <a:gd name="T40" fmla="*/ 593 w 353"/>
                <a:gd name="T41" fmla="*/ 575 h 537"/>
                <a:gd name="T42" fmla="*/ 476 w 353"/>
                <a:gd name="T43" fmla="*/ 534 h 537"/>
                <a:gd name="T44" fmla="*/ 454 w 353"/>
                <a:gd name="T45" fmla="*/ 480 h 537"/>
                <a:gd name="T46" fmla="*/ 397 w 353"/>
                <a:gd name="T47" fmla="*/ 442 h 537"/>
                <a:gd name="T48" fmla="*/ 259 w 353"/>
                <a:gd name="T49" fmla="*/ 429 h 537"/>
                <a:gd name="T50" fmla="*/ 336 w 353"/>
                <a:gd name="T51" fmla="*/ 280 h 537"/>
                <a:gd name="T52" fmla="*/ 397 w 353"/>
                <a:gd name="T53" fmla="*/ 227 h 537"/>
                <a:gd name="T54" fmla="*/ 476 w 353"/>
                <a:gd name="T55" fmla="*/ 253 h 537"/>
                <a:gd name="T56" fmla="*/ 513 w 353"/>
                <a:gd name="T57" fmla="*/ 307 h 537"/>
                <a:gd name="T58" fmla="*/ 552 w 353"/>
                <a:gd name="T59" fmla="*/ 335 h 537"/>
                <a:gd name="T60" fmla="*/ 633 w 353"/>
                <a:gd name="T61" fmla="*/ 429 h 537"/>
                <a:gd name="T62" fmla="*/ 673 w 353"/>
                <a:gd name="T63" fmla="*/ 480 h 537"/>
                <a:gd name="T64" fmla="*/ 810 w 353"/>
                <a:gd name="T65" fmla="*/ 36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26" name="Freeform 8"/>
            <p:cNvSpPr>
              <a:spLocks noChangeArrowheads="1"/>
            </p:cNvSpPr>
            <p:nvPr/>
          </p:nvSpPr>
          <p:spPr bwMode="auto">
            <a:xfrm>
              <a:off x="3836457" y="1686671"/>
              <a:ext cx="190562" cy="218728"/>
            </a:xfrm>
            <a:custGeom>
              <a:avLst/>
              <a:gdLst>
                <a:gd name="T0" fmla="*/ 283 w 113"/>
                <a:gd name="T1" fmla="*/ 103 h 129"/>
                <a:gd name="T2" fmla="*/ 243 w 113"/>
                <a:gd name="T3" fmla="*/ 64 h 129"/>
                <a:gd name="T4" fmla="*/ 283 w 113"/>
                <a:gd name="T5" fmla="*/ 26 h 129"/>
                <a:gd name="T6" fmla="*/ 202 w 113"/>
                <a:gd name="T7" fmla="*/ 26 h 129"/>
                <a:gd name="T8" fmla="*/ 183 w 113"/>
                <a:gd name="T9" fmla="*/ 0 h 129"/>
                <a:gd name="T10" fmla="*/ 141 w 113"/>
                <a:gd name="T11" fmla="*/ 0 h 129"/>
                <a:gd name="T12" fmla="*/ 122 w 113"/>
                <a:gd name="T13" fmla="*/ 52 h 129"/>
                <a:gd name="T14" fmla="*/ 83 w 113"/>
                <a:gd name="T15" fmla="*/ 52 h 129"/>
                <a:gd name="T16" fmla="*/ 0 w 113"/>
                <a:gd name="T17" fmla="*/ 143 h 129"/>
                <a:gd name="T18" fmla="*/ 0 w 113"/>
                <a:gd name="T19" fmla="*/ 194 h 129"/>
                <a:gd name="T20" fmla="*/ 83 w 113"/>
                <a:gd name="T21" fmla="*/ 194 h 129"/>
                <a:gd name="T22" fmla="*/ 122 w 113"/>
                <a:gd name="T23" fmla="*/ 207 h 129"/>
                <a:gd name="T24" fmla="*/ 202 w 113"/>
                <a:gd name="T25" fmla="*/ 181 h 129"/>
                <a:gd name="T26" fmla="*/ 202 w 113"/>
                <a:gd name="T27" fmla="*/ 156 h 129"/>
                <a:gd name="T28" fmla="*/ 183 w 113"/>
                <a:gd name="T29" fmla="*/ 130 h 129"/>
                <a:gd name="T30" fmla="*/ 243 w 113"/>
                <a:gd name="T31" fmla="*/ 130 h 129"/>
                <a:gd name="T32" fmla="*/ 283 w 113"/>
                <a:gd name="T33" fmla="*/ 10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27" name="Freeform 9"/>
            <p:cNvSpPr>
              <a:spLocks noChangeArrowheads="1"/>
            </p:cNvSpPr>
            <p:nvPr/>
          </p:nvSpPr>
          <p:spPr bwMode="auto">
            <a:xfrm>
              <a:off x="3958361" y="1794495"/>
              <a:ext cx="149927" cy="206405"/>
            </a:xfrm>
            <a:custGeom>
              <a:avLst/>
              <a:gdLst>
                <a:gd name="T0" fmla="*/ 221 w 89"/>
                <a:gd name="T1" fmla="*/ 135 h 121"/>
                <a:gd name="T2" fmla="*/ 200 w 89"/>
                <a:gd name="T3" fmla="*/ 93 h 121"/>
                <a:gd name="T4" fmla="*/ 141 w 89"/>
                <a:gd name="T5" fmla="*/ 66 h 121"/>
                <a:gd name="T6" fmla="*/ 121 w 89"/>
                <a:gd name="T7" fmla="*/ 13 h 121"/>
                <a:gd name="T8" fmla="*/ 79 w 89"/>
                <a:gd name="T9" fmla="*/ 0 h 121"/>
                <a:gd name="T10" fmla="*/ 60 w 89"/>
                <a:gd name="T11" fmla="*/ 13 h 121"/>
                <a:gd name="T12" fmla="*/ 79 w 89"/>
                <a:gd name="T13" fmla="*/ 80 h 121"/>
                <a:gd name="T14" fmla="*/ 20 w 89"/>
                <a:gd name="T15" fmla="*/ 80 h 121"/>
                <a:gd name="T16" fmla="*/ 0 w 89"/>
                <a:gd name="T17" fmla="*/ 186 h 121"/>
                <a:gd name="T18" fmla="*/ 41 w 89"/>
                <a:gd name="T19" fmla="*/ 200 h 121"/>
                <a:gd name="T20" fmla="*/ 141 w 89"/>
                <a:gd name="T21" fmla="*/ 186 h 121"/>
                <a:gd name="T22" fmla="*/ 141 w 89"/>
                <a:gd name="T23" fmla="*/ 135 h 121"/>
                <a:gd name="T24" fmla="*/ 221 w 89"/>
                <a:gd name="T25" fmla="*/ 135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28" name="Freeform 10"/>
            <p:cNvSpPr>
              <a:spLocks noChangeArrowheads="1"/>
            </p:cNvSpPr>
            <p:nvPr/>
          </p:nvSpPr>
          <p:spPr bwMode="auto">
            <a:xfrm>
              <a:off x="3958361" y="1808358"/>
              <a:ext cx="57449" cy="69315"/>
            </a:xfrm>
            <a:custGeom>
              <a:avLst/>
              <a:gdLst>
                <a:gd name="T0" fmla="*/ 96 w 33"/>
                <a:gd name="T1" fmla="*/ 64 h 41"/>
                <a:gd name="T2" fmla="*/ 24 w 33"/>
                <a:gd name="T3" fmla="*/ 64 h 41"/>
                <a:gd name="T4" fmla="*/ 24 w 33"/>
                <a:gd name="T5" fmla="*/ 38 h 41"/>
                <a:gd name="T6" fmla="*/ 0 w 33"/>
                <a:gd name="T7" fmla="*/ 0 h 41"/>
                <a:gd name="T8" fmla="*/ 71 w 33"/>
                <a:gd name="T9" fmla="*/ 13 h 41"/>
                <a:gd name="T10" fmla="*/ 96 w 33"/>
                <a:gd name="T11" fmla="*/ 64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grp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29" name="Freeform 11"/>
            <p:cNvSpPr>
              <a:spLocks noChangeArrowheads="1"/>
            </p:cNvSpPr>
            <p:nvPr/>
          </p:nvSpPr>
          <p:spPr bwMode="auto">
            <a:xfrm>
              <a:off x="3823847" y="2054812"/>
              <a:ext cx="730020" cy="494449"/>
            </a:xfrm>
            <a:custGeom>
              <a:avLst/>
              <a:gdLst>
                <a:gd name="T0" fmla="*/ 384 w 433"/>
                <a:gd name="T1" fmla="*/ 13 h 289"/>
                <a:gd name="T2" fmla="*/ 343 w 433"/>
                <a:gd name="T3" fmla="*/ 41 h 289"/>
                <a:gd name="T4" fmla="*/ 243 w 433"/>
                <a:gd name="T5" fmla="*/ 54 h 289"/>
                <a:gd name="T6" fmla="*/ 141 w 433"/>
                <a:gd name="T7" fmla="*/ 122 h 289"/>
                <a:gd name="T8" fmla="*/ 41 w 433"/>
                <a:gd name="T9" fmla="*/ 215 h 289"/>
                <a:gd name="T10" fmla="*/ 41 w 433"/>
                <a:gd name="T11" fmla="*/ 271 h 289"/>
                <a:gd name="T12" fmla="*/ 83 w 433"/>
                <a:gd name="T13" fmla="*/ 311 h 289"/>
                <a:gd name="T14" fmla="*/ 122 w 433"/>
                <a:gd name="T15" fmla="*/ 298 h 289"/>
                <a:gd name="T16" fmla="*/ 162 w 433"/>
                <a:gd name="T17" fmla="*/ 298 h 289"/>
                <a:gd name="T18" fmla="*/ 20 w 433"/>
                <a:gd name="T19" fmla="*/ 380 h 289"/>
                <a:gd name="T20" fmla="*/ 0 w 433"/>
                <a:gd name="T21" fmla="*/ 419 h 289"/>
                <a:gd name="T22" fmla="*/ 41 w 433"/>
                <a:gd name="T23" fmla="*/ 432 h 289"/>
                <a:gd name="T24" fmla="*/ 122 w 433"/>
                <a:gd name="T25" fmla="*/ 486 h 289"/>
                <a:gd name="T26" fmla="*/ 202 w 433"/>
                <a:gd name="T27" fmla="*/ 486 h 289"/>
                <a:gd name="T28" fmla="*/ 243 w 433"/>
                <a:gd name="T29" fmla="*/ 459 h 289"/>
                <a:gd name="T30" fmla="*/ 243 w 433"/>
                <a:gd name="T31" fmla="*/ 432 h 289"/>
                <a:gd name="T32" fmla="*/ 283 w 433"/>
                <a:gd name="T33" fmla="*/ 445 h 289"/>
                <a:gd name="T34" fmla="*/ 301 w 433"/>
                <a:gd name="T35" fmla="*/ 459 h 289"/>
                <a:gd name="T36" fmla="*/ 384 w 433"/>
                <a:gd name="T37" fmla="*/ 486 h 289"/>
                <a:gd name="T38" fmla="*/ 422 w 433"/>
                <a:gd name="T39" fmla="*/ 459 h 289"/>
                <a:gd name="T40" fmla="*/ 484 w 433"/>
                <a:gd name="T41" fmla="*/ 459 h 289"/>
                <a:gd name="T42" fmla="*/ 484 w 433"/>
                <a:gd name="T43" fmla="*/ 486 h 289"/>
                <a:gd name="T44" fmla="*/ 525 w 433"/>
                <a:gd name="T45" fmla="*/ 472 h 289"/>
                <a:gd name="T46" fmla="*/ 606 w 433"/>
                <a:gd name="T47" fmla="*/ 393 h 289"/>
                <a:gd name="T48" fmla="*/ 646 w 433"/>
                <a:gd name="T49" fmla="*/ 393 h 289"/>
                <a:gd name="T50" fmla="*/ 746 w 433"/>
                <a:gd name="T51" fmla="*/ 285 h 289"/>
                <a:gd name="T52" fmla="*/ 746 w 433"/>
                <a:gd name="T53" fmla="*/ 244 h 289"/>
                <a:gd name="T54" fmla="*/ 766 w 433"/>
                <a:gd name="T55" fmla="*/ 231 h 289"/>
                <a:gd name="T56" fmla="*/ 786 w 433"/>
                <a:gd name="T57" fmla="*/ 258 h 289"/>
                <a:gd name="T58" fmla="*/ 868 w 433"/>
                <a:gd name="T59" fmla="*/ 163 h 289"/>
                <a:gd name="T60" fmla="*/ 948 w 433"/>
                <a:gd name="T61" fmla="*/ 136 h 289"/>
                <a:gd name="T62" fmla="*/ 948 w 433"/>
                <a:gd name="T63" fmla="*/ 149 h 289"/>
                <a:gd name="T64" fmla="*/ 1010 w 433"/>
                <a:gd name="T65" fmla="*/ 109 h 289"/>
                <a:gd name="T66" fmla="*/ 1052 w 433"/>
                <a:gd name="T67" fmla="*/ 122 h 289"/>
                <a:gd name="T68" fmla="*/ 1090 w 433"/>
                <a:gd name="T69" fmla="*/ 41 h 289"/>
                <a:gd name="T70" fmla="*/ 1070 w 433"/>
                <a:gd name="T71" fmla="*/ 27 h 289"/>
                <a:gd name="T72" fmla="*/ 1010 w 433"/>
                <a:gd name="T73" fmla="*/ 27 h 289"/>
                <a:gd name="T74" fmla="*/ 969 w 433"/>
                <a:gd name="T75" fmla="*/ 41 h 289"/>
                <a:gd name="T76" fmla="*/ 868 w 433"/>
                <a:gd name="T77" fmla="*/ 41 h 289"/>
                <a:gd name="T78" fmla="*/ 828 w 433"/>
                <a:gd name="T79" fmla="*/ 0 h 289"/>
                <a:gd name="T80" fmla="*/ 685 w 433"/>
                <a:gd name="T81" fmla="*/ 67 h 289"/>
                <a:gd name="T82" fmla="*/ 668 w 433"/>
                <a:gd name="T83" fmla="*/ 109 h 289"/>
                <a:gd name="T84" fmla="*/ 626 w 433"/>
                <a:gd name="T85" fmla="*/ 109 h 289"/>
                <a:gd name="T86" fmla="*/ 505 w 433"/>
                <a:gd name="T87" fmla="*/ 109 h 289"/>
                <a:gd name="T88" fmla="*/ 505 w 433"/>
                <a:gd name="T89" fmla="*/ 81 h 289"/>
                <a:gd name="T90" fmla="*/ 546 w 433"/>
                <a:gd name="T91" fmla="*/ 54 h 289"/>
                <a:gd name="T92" fmla="*/ 505 w 433"/>
                <a:gd name="T93" fmla="*/ 0 h 289"/>
                <a:gd name="T94" fmla="*/ 444 w 433"/>
                <a:gd name="T95" fmla="*/ 0 h 289"/>
                <a:gd name="T96" fmla="*/ 422 w 433"/>
                <a:gd name="T97" fmla="*/ 0 h 289"/>
                <a:gd name="T98" fmla="*/ 404 w 433"/>
                <a:gd name="T99" fmla="*/ 27 h 289"/>
                <a:gd name="T100" fmla="*/ 384 w 433"/>
                <a:gd name="T101" fmla="*/ 13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30" name="Freeform 12"/>
            <p:cNvSpPr>
              <a:spLocks noChangeArrowheads="1"/>
            </p:cNvSpPr>
            <p:nvPr/>
          </p:nvSpPr>
          <p:spPr bwMode="auto">
            <a:xfrm>
              <a:off x="3973774" y="2450679"/>
              <a:ext cx="605314" cy="546820"/>
            </a:xfrm>
            <a:custGeom>
              <a:avLst/>
              <a:gdLst>
                <a:gd name="T0" fmla="*/ 413 w 361"/>
                <a:gd name="T1" fmla="*/ 0 h 321"/>
                <a:gd name="T2" fmla="*/ 373 w 361"/>
                <a:gd name="T3" fmla="*/ 0 h 321"/>
                <a:gd name="T4" fmla="*/ 296 w 361"/>
                <a:gd name="T5" fmla="*/ 80 h 321"/>
                <a:gd name="T6" fmla="*/ 236 w 361"/>
                <a:gd name="T7" fmla="*/ 93 h 321"/>
                <a:gd name="T8" fmla="*/ 236 w 361"/>
                <a:gd name="T9" fmla="*/ 66 h 321"/>
                <a:gd name="T10" fmla="*/ 197 w 361"/>
                <a:gd name="T11" fmla="*/ 66 h 321"/>
                <a:gd name="T12" fmla="*/ 158 w 361"/>
                <a:gd name="T13" fmla="*/ 93 h 321"/>
                <a:gd name="T14" fmla="*/ 78 w 361"/>
                <a:gd name="T15" fmla="*/ 66 h 321"/>
                <a:gd name="T16" fmla="*/ 60 w 361"/>
                <a:gd name="T17" fmla="*/ 53 h 321"/>
                <a:gd name="T18" fmla="*/ 20 w 361"/>
                <a:gd name="T19" fmla="*/ 40 h 321"/>
                <a:gd name="T20" fmla="*/ 20 w 361"/>
                <a:gd name="T21" fmla="*/ 66 h 321"/>
                <a:gd name="T22" fmla="*/ 0 w 361"/>
                <a:gd name="T23" fmla="*/ 80 h 321"/>
                <a:gd name="T24" fmla="*/ 78 w 361"/>
                <a:gd name="T25" fmla="*/ 93 h 321"/>
                <a:gd name="T26" fmla="*/ 97 w 361"/>
                <a:gd name="T27" fmla="*/ 130 h 321"/>
                <a:gd name="T28" fmla="*/ 138 w 361"/>
                <a:gd name="T29" fmla="*/ 130 h 321"/>
                <a:gd name="T30" fmla="*/ 197 w 361"/>
                <a:gd name="T31" fmla="*/ 186 h 321"/>
                <a:gd name="T32" fmla="*/ 254 w 361"/>
                <a:gd name="T33" fmla="*/ 171 h 321"/>
                <a:gd name="T34" fmla="*/ 254 w 361"/>
                <a:gd name="T35" fmla="*/ 239 h 321"/>
                <a:gd name="T36" fmla="*/ 334 w 361"/>
                <a:gd name="T37" fmla="*/ 304 h 321"/>
                <a:gd name="T38" fmla="*/ 373 w 361"/>
                <a:gd name="T39" fmla="*/ 304 h 321"/>
                <a:gd name="T40" fmla="*/ 393 w 361"/>
                <a:gd name="T41" fmla="*/ 279 h 321"/>
                <a:gd name="T42" fmla="*/ 451 w 361"/>
                <a:gd name="T43" fmla="*/ 316 h 321"/>
                <a:gd name="T44" fmla="*/ 413 w 361"/>
                <a:gd name="T45" fmla="*/ 344 h 321"/>
                <a:gd name="T46" fmla="*/ 393 w 361"/>
                <a:gd name="T47" fmla="*/ 331 h 321"/>
                <a:gd name="T48" fmla="*/ 354 w 361"/>
                <a:gd name="T49" fmla="*/ 316 h 321"/>
                <a:gd name="T50" fmla="*/ 354 w 361"/>
                <a:gd name="T51" fmla="*/ 370 h 321"/>
                <a:gd name="T52" fmla="*/ 334 w 361"/>
                <a:gd name="T53" fmla="*/ 396 h 321"/>
                <a:gd name="T54" fmla="*/ 393 w 361"/>
                <a:gd name="T55" fmla="*/ 450 h 321"/>
                <a:gd name="T56" fmla="*/ 393 w 361"/>
                <a:gd name="T57" fmla="*/ 489 h 321"/>
                <a:gd name="T58" fmla="*/ 489 w 361"/>
                <a:gd name="T59" fmla="*/ 489 h 321"/>
                <a:gd name="T60" fmla="*/ 530 w 361"/>
                <a:gd name="T61" fmla="*/ 516 h 321"/>
                <a:gd name="T62" fmla="*/ 588 w 361"/>
                <a:gd name="T63" fmla="*/ 503 h 321"/>
                <a:gd name="T64" fmla="*/ 668 w 361"/>
                <a:gd name="T65" fmla="*/ 529 h 321"/>
                <a:gd name="T66" fmla="*/ 726 w 361"/>
                <a:gd name="T67" fmla="*/ 489 h 321"/>
                <a:gd name="T68" fmla="*/ 785 w 361"/>
                <a:gd name="T69" fmla="*/ 424 h 321"/>
                <a:gd name="T70" fmla="*/ 707 w 361"/>
                <a:gd name="T71" fmla="*/ 396 h 321"/>
                <a:gd name="T72" fmla="*/ 785 w 361"/>
                <a:gd name="T73" fmla="*/ 384 h 321"/>
                <a:gd name="T74" fmla="*/ 805 w 361"/>
                <a:gd name="T75" fmla="*/ 396 h 321"/>
                <a:gd name="T76" fmla="*/ 883 w 361"/>
                <a:gd name="T77" fmla="*/ 384 h 321"/>
                <a:gd name="T78" fmla="*/ 883 w 361"/>
                <a:gd name="T79" fmla="*/ 370 h 321"/>
                <a:gd name="T80" fmla="*/ 785 w 361"/>
                <a:gd name="T81" fmla="*/ 331 h 321"/>
                <a:gd name="T82" fmla="*/ 785 w 361"/>
                <a:gd name="T83" fmla="*/ 304 h 321"/>
                <a:gd name="T84" fmla="*/ 748 w 361"/>
                <a:gd name="T85" fmla="*/ 292 h 321"/>
                <a:gd name="T86" fmla="*/ 707 w 361"/>
                <a:gd name="T87" fmla="*/ 279 h 321"/>
                <a:gd name="T88" fmla="*/ 668 w 361"/>
                <a:gd name="T89" fmla="*/ 212 h 321"/>
                <a:gd name="T90" fmla="*/ 570 w 361"/>
                <a:gd name="T91" fmla="*/ 106 h 321"/>
                <a:gd name="T92" fmla="*/ 570 w 361"/>
                <a:gd name="T93" fmla="*/ 66 h 321"/>
                <a:gd name="T94" fmla="*/ 471 w 361"/>
                <a:gd name="T95" fmla="*/ 53 h 321"/>
                <a:gd name="T96" fmla="*/ 432 w 361"/>
                <a:gd name="T97" fmla="*/ 40 h 321"/>
                <a:gd name="T98" fmla="*/ 413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31" name="Freeform 13"/>
            <p:cNvSpPr>
              <a:spLocks noChangeArrowheads="1"/>
            </p:cNvSpPr>
            <p:nvPr/>
          </p:nvSpPr>
          <p:spPr bwMode="auto">
            <a:xfrm>
              <a:off x="4471196" y="2888136"/>
              <a:ext cx="107892" cy="93961"/>
            </a:xfrm>
            <a:custGeom>
              <a:avLst/>
              <a:gdLst>
                <a:gd name="T0" fmla="*/ 54 w 65"/>
                <a:gd name="T1" fmla="*/ 0 h 57"/>
                <a:gd name="T2" fmla="*/ 0 w 65"/>
                <a:gd name="T3" fmla="*/ 56 h 57"/>
                <a:gd name="T4" fmla="*/ 54 w 65"/>
                <a:gd name="T5" fmla="*/ 78 h 57"/>
                <a:gd name="T6" fmla="*/ 150 w 65"/>
                <a:gd name="T7" fmla="*/ 56 h 57"/>
                <a:gd name="T8" fmla="*/ 150 w 65"/>
                <a:gd name="T9" fmla="*/ 34 h 57"/>
                <a:gd name="T10" fmla="*/ 54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32" name="Freeform 14"/>
            <p:cNvSpPr>
              <a:spLocks noChangeArrowheads="1"/>
            </p:cNvSpPr>
            <p:nvPr/>
          </p:nvSpPr>
          <p:spPr bwMode="auto">
            <a:xfrm>
              <a:off x="4202168" y="2954370"/>
              <a:ext cx="403543" cy="506772"/>
            </a:xfrm>
            <a:custGeom>
              <a:avLst/>
              <a:gdLst>
                <a:gd name="T0" fmla="*/ 448 w 241"/>
                <a:gd name="T1" fmla="*/ 27 h 297"/>
                <a:gd name="T2" fmla="*/ 388 w 241"/>
                <a:gd name="T3" fmla="*/ 0 h 297"/>
                <a:gd name="T4" fmla="*/ 332 w 241"/>
                <a:gd name="T5" fmla="*/ 41 h 297"/>
                <a:gd name="T6" fmla="*/ 253 w 241"/>
                <a:gd name="T7" fmla="*/ 13 h 297"/>
                <a:gd name="T8" fmla="*/ 196 w 241"/>
                <a:gd name="T9" fmla="*/ 27 h 297"/>
                <a:gd name="T10" fmla="*/ 176 w 241"/>
                <a:gd name="T11" fmla="*/ 53 h 297"/>
                <a:gd name="T12" fmla="*/ 155 w 241"/>
                <a:gd name="T13" fmla="*/ 80 h 297"/>
                <a:gd name="T14" fmla="*/ 176 w 241"/>
                <a:gd name="T15" fmla="*/ 122 h 297"/>
                <a:gd name="T16" fmla="*/ 137 w 241"/>
                <a:gd name="T17" fmla="*/ 122 h 297"/>
                <a:gd name="T18" fmla="*/ 116 w 241"/>
                <a:gd name="T19" fmla="*/ 107 h 297"/>
                <a:gd name="T20" fmla="*/ 97 w 241"/>
                <a:gd name="T21" fmla="*/ 107 h 297"/>
                <a:gd name="T22" fmla="*/ 97 w 241"/>
                <a:gd name="T23" fmla="*/ 135 h 297"/>
                <a:gd name="T24" fmla="*/ 97 w 241"/>
                <a:gd name="T25" fmla="*/ 160 h 297"/>
                <a:gd name="T26" fmla="*/ 97 w 241"/>
                <a:gd name="T27" fmla="*/ 160 h 297"/>
                <a:gd name="T28" fmla="*/ 97 w 241"/>
                <a:gd name="T29" fmla="*/ 186 h 297"/>
                <a:gd name="T30" fmla="*/ 20 w 241"/>
                <a:gd name="T31" fmla="*/ 227 h 297"/>
                <a:gd name="T32" fmla="*/ 0 w 241"/>
                <a:gd name="T33" fmla="*/ 240 h 297"/>
                <a:gd name="T34" fmla="*/ 0 w 241"/>
                <a:gd name="T35" fmla="*/ 294 h 297"/>
                <a:gd name="T36" fmla="*/ 60 w 241"/>
                <a:gd name="T37" fmla="*/ 320 h 297"/>
                <a:gd name="T38" fmla="*/ 60 w 241"/>
                <a:gd name="T39" fmla="*/ 388 h 297"/>
                <a:gd name="T40" fmla="*/ 116 w 241"/>
                <a:gd name="T41" fmla="*/ 388 h 297"/>
                <a:gd name="T42" fmla="*/ 116 w 241"/>
                <a:gd name="T43" fmla="*/ 414 h 297"/>
                <a:gd name="T44" fmla="*/ 137 w 241"/>
                <a:gd name="T45" fmla="*/ 440 h 297"/>
                <a:gd name="T46" fmla="*/ 155 w 241"/>
                <a:gd name="T47" fmla="*/ 480 h 297"/>
                <a:gd name="T48" fmla="*/ 213 w 241"/>
                <a:gd name="T49" fmla="*/ 480 h 297"/>
                <a:gd name="T50" fmla="*/ 253 w 241"/>
                <a:gd name="T51" fmla="*/ 440 h 297"/>
                <a:gd name="T52" fmla="*/ 272 w 241"/>
                <a:gd name="T53" fmla="*/ 440 h 297"/>
                <a:gd name="T54" fmla="*/ 272 w 241"/>
                <a:gd name="T55" fmla="*/ 466 h 297"/>
                <a:gd name="T56" fmla="*/ 292 w 241"/>
                <a:gd name="T57" fmla="*/ 480 h 297"/>
                <a:gd name="T58" fmla="*/ 332 w 241"/>
                <a:gd name="T59" fmla="*/ 480 h 297"/>
                <a:gd name="T60" fmla="*/ 332 w 241"/>
                <a:gd name="T61" fmla="*/ 466 h 297"/>
                <a:gd name="T62" fmla="*/ 370 w 241"/>
                <a:gd name="T63" fmla="*/ 466 h 297"/>
                <a:gd name="T64" fmla="*/ 370 w 241"/>
                <a:gd name="T65" fmla="*/ 480 h 297"/>
                <a:gd name="T66" fmla="*/ 388 w 241"/>
                <a:gd name="T67" fmla="*/ 493 h 297"/>
                <a:gd name="T68" fmla="*/ 429 w 241"/>
                <a:gd name="T69" fmla="*/ 480 h 297"/>
                <a:gd name="T70" fmla="*/ 448 w 241"/>
                <a:gd name="T71" fmla="*/ 429 h 297"/>
                <a:gd name="T72" fmla="*/ 448 w 241"/>
                <a:gd name="T73" fmla="*/ 374 h 297"/>
                <a:gd name="T74" fmla="*/ 489 w 241"/>
                <a:gd name="T75" fmla="*/ 374 h 297"/>
                <a:gd name="T76" fmla="*/ 489 w 241"/>
                <a:gd name="T77" fmla="*/ 361 h 297"/>
                <a:gd name="T78" fmla="*/ 489 w 241"/>
                <a:gd name="T79" fmla="*/ 335 h 297"/>
                <a:gd name="T80" fmla="*/ 526 w 241"/>
                <a:gd name="T81" fmla="*/ 361 h 297"/>
                <a:gd name="T82" fmla="*/ 565 w 241"/>
                <a:gd name="T83" fmla="*/ 320 h 297"/>
                <a:gd name="T84" fmla="*/ 526 w 241"/>
                <a:gd name="T85" fmla="*/ 294 h 297"/>
                <a:gd name="T86" fmla="*/ 526 w 241"/>
                <a:gd name="T87" fmla="*/ 280 h 297"/>
                <a:gd name="T88" fmla="*/ 565 w 241"/>
                <a:gd name="T89" fmla="*/ 266 h 297"/>
                <a:gd name="T90" fmla="*/ 545 w 241"/>
                <a:gd name="T91" fmla="*/ 227 h 297"/>
                <a:gd name="T92" fmla="*/ 526 w 241"/>
                <a:gd name="T93" fmla="*/ 214 h 297"/>
                <a:gd name="T94" fmla="*/ 586 w 241"/>
                <a:gd name="T95" fmla="*/ 227 h 297"/>
                <a:gd name="T96" fmla="*/ 586 w 241"/>
                <a:gd name="T97" fmla="*/ 173 h 297"/>
                <a:gd name="T98" fmla="*/ 526 w 241"/>
                <a:gd name="T99" fmla="*/ 201 h 297"/>
                <a:gd name="T100" fmla="*/ 586 w 241"/>
                <a:gd name="T101" fmla="*/ 135 h 297"/>
                <a:gd name="T102" fmla="*/ 489 w 241"/>
                <a:gd name="T103" fmla="*/ 93 h 297"/>
                <a:gd name="T104" fmla="*/ 429 w 241"/>
                <a:gd name="T105" fmla="*/ 93 h 297"/>
                <a:gd name="T106" fmla="*/ 388 w 241"/>
                <a:gd name="T107" fmla="*/ 122 h 297"/>
                <a:gd name="T108" fmla="*/ 370 w 241"/>
                <a:gd name="T109" fmla="*/ 80 h 297"/>
                <a:gd name="T110" fmla="*/ 388 w 241"/>
                <a:gd name="T111" fmla="*/ 66 h 297"/>
                <a:gd name="T112" fmla="*/ 448 w 241"/>
                <a:gd name="T113" fmla="*/ 27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33" name="Freeform 15"/>
            <p:cNvSpPr>
              <a:spLocks noChangeArrowheads="1"/>
            </p:cNvSpPr>
            <p:nvPr/>
          </p:nvSpPr>
          <p:spPr bwMode="auto">
            <a:xfrm>
              <a:off x="3998995" y="3351778"/>
              <a:ext cx="459590" cy="629999"/>
            </a:xfrm>
            <a:custGeom>
              <a:avLst/>
              <a:gdLst>
                <a:gd name="T0" fmla="*/ 681 w 273"/>
                <a:gd name="T1" fmla="*/ 93 h 369"/>
                <a:gd name="T2" fmla="*/ 681 w 273"/>
                <a:gd name="T3" fmla="*/ 80 h 369"/>
                <a:gd name="T4" fmla="*/ 643 w 273"/>
                <a:gd name="T5" fmla="*/ 80 h 369"/>
                <a:gd name="T6" fmla="*/ 643 w 273"/>
                <a:gd name="T7" fmla="*/ 93 h 369"/>
                <a:gd name="T8" fmla="*/ 601 w 273"/>
                <a:gd name="T9" fmla="*/ 93 h 369"/>
                <a:gd name="T10" fmla="*/ 580 w 273"/>
                <a:gd name="T11" fmla="*/ 93 h 369"/>
                <a:gd name="T12" fmla="*/ 580 w 273"/>
                <a:gd name="T13" fmla="*/ 53 h 369"/>
                <a:gd name="T14" fmla="*/ 560 w 273"/>
                <a:gd name="T15" fmla="*/ 53 h 369"/>
                <a:gd name="T16" fmla="*/ 520 w 273"/>
                <a:gd name="T17" fmla="*/ 93 h 369"/>
                <a:gd name="T18" fmla="*/ 461 w 273"/>
                <a:gd name="T19" fmla="*/ 93 h 369"/>
                <a:gd name="T20" fmla="*/ 440 w 273"/>
                <a:gd name="T21" fmla="*/ 53 h 369"/>
                <a:gd name="T22" fmla="*/ 422 w 273"/>
                <a:gd name="T23" fmla="*/ 27 h 369"/>
                <a:gd name="T24" fmla="*/ 401 w 273"/>
                <a:gd name="T25" fmla="*/ 0 h 369"/>
                <a:gd name="T26" fmla="*/ 360 w 273"/>
                <a:gd name="T27" fmla="*/ 0 h 369"/>
                <a:gd name="T28" fmla="*/ 360 w 273"/>
                <a:gd name="T29" fmla="*/ 13 h 369"/>
                <a:gd name="T30" fmla="*/ 281 w 273"/>
                <a:gd name="T31" fmla="*/ 27 h 369"/>
                <a:gd name="T32" fmla="*/ 281 w 273"/>
                <a:gd name="T33" fmla="*/ 53 h 369"/>
                <a:gd name="T34" fmla="*/ 199 w 273"/>
                <a:gd name="T35" fmla="*/ 53 h 369"/>
                <a:gd name="T36" fmla="*/ 162 w 273"/>
                <a:gd name="T37" fmla="*/ 80 h 369"/>
                <a:gd name="T38" fmla="*/ 162 w 273"/>
                <a:gd name="T39" fmla="*/ 122 h 369"/>
                <a:gd name="T40" fmla="*/ 181 w 273"/>
                <a:gd name="T41" fmla="*/ 149 h 369"/>
                <a:gd name="T42" fmla="*/ 121 w 273"/>
                <a:gd name="T43" fmla="*/ 186 h 369"/>
                <a:gd name="T44" fmla="*/ 101 w 273"/>
                <a:gd name="T45" fmla="*/ 186 h 369"/>
                <a:gd name="T46" fmla="*/ 79 w 273"/>
                <a:gd name="T47" fmla="*/ 241 h 369"/>
                <a:gd name="T48" fmla="*/ 79 w 273"/>
                <a:gd name="T49" fmla="*/ 267 h 369"/>
                <a:gd name="T50" fmla="*/ 79 w 273"/>
                <a:gd name="T51" fmla="*/ 294 h 369"/>
                <a:gd name="T52" fmla="*/ 41 w 273"/>
                <a:gd name="T53" fmla="*/ 336 h 369"/>
                <a:gd name="T54" fmla="*/ 20 w 273"/>
                <a:gd name="T55" fmla="*/ 361 h 369"/>
                <a:gd name="T56" fmla="*/ 0 w 273"/>
                <a:gd name="T57" fmla="*/ 429 h 369"/>
                <a:gd name="T58" fmla="*/ 20 w 273"/>
                <a:gd name="T59" fmla="*/ 454 h 369"/>
                <a:gd name="T60" fmla="*/ 138 w 273"/>
                <a:gd name="T61" fmla="*/ 454 h 369"/>
                <a:gd name="T62" fmla="*/ 199 w 273"/>
                <a:gd name="T63" fmla="*/ 549 h 369"/>
                <a:gd name="T64" fmla="*/ 221 w 273"/>
                <a:gd name="T65" fmla="*/ 615 h 369"/>
                <a:gd name="T66" fmla="*/ 281 w 273"/>
                <a:gd name="T67" fmla="*/ 549 h 369"/>
                <a:gd name="T68" fmla="*/ 300 w 273"/>
                <a:gd name="T69" fmla="*/ 562 h 369"/>
                <a:gd name="T70" fmla="*/ 381 w 273"/>
                <a:gd name="T71" fmla="*/ 510 h 369"/>
                <a:gd name="T72" fmla="*/ 381 w 273"/>
                <a:gd name="T73" fmla="*/ 468 h 369"/>
                <a:gd name="T74" fmla="*/ 461 w 273"/>
                <a:gd name="T75" fmla="*/ 454 h 369"/>
                <a:gd name="T76" fmla="*/ 500 w 273"/>
                <a:gd name="T77" fmla="*/ 388 h 369"/>
                <a:gd name="T78" fmla="*/ 542 w 273"/>
                <a:gd name="T79" fmla="*/ 375 h 369"/>
                <a:gd name="T80" fmla="*/ 542 w 273"/>
                <a:gd name="T81" fmla="*/ 336 h 369"/>
                <a:gd name="T82" fmla="*/ 601 w 273"/>
                <a:gd name="T83" fmla="*/ 336 h 369"/>
                <a:gd name="T84" fmla="*/ 621 w 273"/>
                <a:gd name="T85" fmla="*/ 267 h 369"/>
                <a:gd name="T86" fmla="*/ 601 w 273"/>
                <a:gd name="T87" fmla="*/ 214 h 369"/>
                <a:gd name="T88" fmla="*/ 621 w 273"/>
                <a:gd name="T89" fmla="*/ 201 h 369"/>
                <a:gd name="T90" fmla="*/ 580 w 273"/>
                <a:gd name="T91" fmla="*/ 173 h 369"/>
                <a:gd name="T92" fmla="*/ 621 w 273"/>
                <a:gd name="T93" fmla="*/ 160 h 369"/>
                <a:gd name="T94" fmla="*/ 643 w 273"/>
                <a:gd name="T95" fmla="*/ 173 h 369"/>
                <a:gd name="T96" fmla="*/ 681 w 273"/>
                <a:gd name="T97" fmla="*/ 135 h 369"/>
                <a:gd name="T98" fmla="*/ 681 w 273"/>
                <a:gd name="T99" fmla="*/ 93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34" name="Freeform 16"/>
            <p:cNvSpPr>
              <a:spLocks noChangeArrowheads="1"/>
            </p:cNvSpPr>
            <p:nvPr/>
          </p:nvSpPr>
          <p:spPr bwMode="auto">
            <a:xfrm>
              <a:off x="3298401" y="3747645"/>
              <a:ext cx="850522" cy="656184"/>
            </a:xfrm>
            <a:custGeom>
              <a:avLst/>
              <a:gdLst>
                <a:gd name="T0" fmla="*/ 1244 w 505"/>
                <a:gd name="T1" fmla="*/ 158 h 385"/>
                <a:gd name="T2" fmla="*/ 1065 w 505"/>
                <a:gd name="T3" fmla="*/ 66 h 385"/>
                <a:gd name="T4" fmla="*/ 1023 w 505"/>
                <a:gd name="T5" fmla="*/ 93 h 385"/>
                <a:gd name="T6" fmla="*/ 944 w 505"/>
                <a:gd name="T7" fmla="*/ 66 h 385"/>
                <a:gd name="T8" fmla="*/ 782 w 505"/>
                <a:gd name="T9" fmla="*/ 93 h 385"/>
                <a:gd name="T10" fmla="*/ 782 w 505"/>
                <a:gd name="T11" fmla="*/ 0 h 385"/>
                <a:gd name="T12" fmla="*/ 703 w 505"/>
                <a:gd name="T13" fmla="*/ 0 h 385"/>
                <a:gd name="T14" fmla="*/ 543 w 505"/>
                <a:gd name="T15" fmla="*/ 13 h 385"/>
                <a:gd name="T16" fmla="*/ 522 w 505"/>
                <a:gd name="T17" fmla="*/ 66 h 385"/>
                <a:gd name="T18" fmla="*/ 422 w 505"/>
                <a:gd name="T19" fmla="*/ 41 h 385"/>
                <a:gd name="T20" fmla="*/ 361 w 505"/>
                <a:gd name="T21" fmla="*/ 80 h 385"/>
                <a:gd name="T22" fmla="*/ 381 w 505"/>
                <a:gd name="T23" fmla="*/ 145 h 385"/>
                <a:gd name="T24" fmla="*/ 361 w 505"/>
                <a:gd name="T25" fmla="*/ 186 h 385"/>
                <a:gd name="T26" fmla="*/ 281 w 505"/>
                <a:gd name="T27" fmla="*/ 279 h 385"/>
                <a:gd name="T28" fmla="*/ 181 w 505"/>
                <a:gd name="T29" fmla="*/ 371 h 385"/>
                <a:gd name="T30" fmla="*/ 79 w 505"/>
                <a:gd name="T31" fmla="*/ 450 h 385"/>
                <a:gd name="T32" fmla="*/ 0 w 505"/>
                <a:gd name="T33" fmla="*/ 492 h 385"/>
                <a:gd name="T34" fmla="*/ 20 w 505"/>
                <a:gd name="T35" fmla="*/ 518 h 385"/>
                <a:gd name="T36" fmla="*/ 41 w 505"/>
                <a:gd name="T37" fmla="*/ 596 h 385"/>
                <a:gd name="T38" fmla="*/ 141 w 505"/>
                <a:gd name="T39" fmla="*/ 636 h 385"/>
                <a:gd name="T40" fmla="*/ 101 w 505"/>
                <a:gd name="T41" fmla="*/ 572 h 385"/>
                <a:gd name="T42" fmla="*/ 200 w 505"/>
                <a:gd name="T43" fmla="*/ 505 h 385"/>
                <a:gd name="T44" fmla="*/ 381 w 505"/>
                <a:gd name="T45" fmla="*/ 465 h 385"/>
                <a:gd name="T46" fmla="*/ 482 w 505"/>
                <a:gd name="T47" fmla="*/ 492 h 385"/>
                <a:gd name="T48" fmla="*/ 601 w 505"/>
                <a:gd name="T49" fmla="*/ 411 h 385"/>
                <a:gd name="T50" fmla="*/ 662 w 505"/>
                <a:gd name="T51" fmla="*/ 398 h 385"/>
                <a:gd name="T52" fmla="*/ 662 w 505"/>
                <a:gd name="T53" fmla="*/ 357 h 385"/>
                <a:gd name="T54" fmla="*/ 703 w 505"/>
                <a:gd name="T55" fmla="*/ 344 h 385"/>
                <a:gd name="T56" fmla="*/ 844 w 505"/>
                <a:gd name="T57" fmla="*/ 384 h 385"/>
                <a:gd name="T58" fmla="*/ 844 w 505"/>
                <a:gd name="T59" fmla="*/ 332 h 385"/>
                <a:gd name="T60" fmla="*/ 944 w 505"/>
                <a:gd name="T61" fmla="*/ 319 h 385"/>
                <a:gd name="T62" fmla="*/ 982 w 505"/>
                <a:gd name="T63" fmla="*/ 332 h 385"/>
                <a:gd name="T64" fmla="*/ 1004 w 505"/>
                <a:gd name="T65" fmla="*/ 306 h 385"/>
                <a:gd name="T66" fmla="*/ 1124 w 505"/>
                <a:gd name="T67" fmla="*/ 292 h 385"/>
                <a:gd name="T68" fmla="*/ 1204 w 505"/>
                <a:gd name="T69" fmla="*/ 22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35" name="Freeform 17"/>
            <p:cNvSpPr>
              <a:spLocks noChangeArrowheads="1"/>
            </p:cNvSpPr>
            <p:nvPr/>
          </p:nvSpPr>
          <p:spPr bwMode="auto">
            <a:xfrm>
              <a:off x="2732320" y="3624418"/>
              <a:ext cx="837911" cy="656184"/>
            </a:xfrm>
            <a:custGeom>
              <a:avLst/>
              <a:gdLst>
                <a:gd name="T0" fmla="*/ 868 w 497"/>
                <a:gd name="T1" fmla="*/ 572 h 385"/>
                <a:gd name="T2" fmla="*/ 1052 w 497"/>
                <a:gd name="T3" fmla="*/ 492 h 385"/>
                <a:gd name="T4" fmla="*/ 1131 w 497"/>
                <a:gd name="T5" fmla="*/ 398 h 385"/>
                <a:gd name="T6" fmla="*/ 1210 w 497"/>
                <a:gd name="T7" fmla="*/ 306 h 385"/>
                <a:gd name="T8" fmla="*/ 1251 w 497"/>
                <a:gd name="T9" fmla="*/ 266 h 385"/>
                <a:gd name="T10" fmla="*/ 1210 w 497"/>
                <a:gd name="T11" fmla="*/ 214 h 385"/>
                <a:gd name="T12" fmla="*/ 1151 w 497"/>
                <a:gd name="T13" fmla="*/ 158 h 385"/>
                <a:gd name="T14" fmla="*/ 1109 w 497"/>
                <a:gd name="T15" fmla="*/ 186 h 385"/>
                <a:gd name="T16" fmla="*/ 1070 w 497"/>
                <a:gd name="T17" fmla="*/ 173 h 385"/>
                <a:gd name="T18" fmla="*/ 1109 w 497"/>
                <a:gd name="T19" fmla="*/ 93 h 385"/>
                <a:gd name="T20" fmla="*/ 1109 w 497"/>
                <a:gd name="T21" fmla="*/ 27 h 385"/>
                <a:gd name="T22" fmla="*/ 1029 w 497"/>
                <a:gd name="T23" fmla="*/ 13 h 385"/>
                <a:gd name="T24" fmla="*/ 948 w 497"/>
                <a:gd name="T25" fmla="*/ 41 h 385"/>
                <a:gd name="T26" fmla="*/ 907 w 497"/>
                <a:gd name="T27" fmla="*/ 41 h 385"/>
                <a:gd name="T28" fmla="*/ 806 w 497"/>
                <a:gd name="T29" fmla="*/ 53 h 385"/>
                <a:gd name="T30" fmla="*/ 728 w 497"/>
                <a:gd name="T31" fmla="*/ 106 h 385"/>
                <a:gd name="T32" fmla="*/ 668 w 497"/>
                <a:gd name="T33" fmla="*/ 120 h 385"/>
                <a:gd name="T34" fmla="*/ 566 w 497"/>
                <a:gd name="T35" fmla="*/ 158 h 385"/>
                <a:gd name="T36" fmla="*/ 463 w 497"/>
                <a:gd name="T37" fmla="*/ 145 h 385"/>
                <a:gd name="T38" fmla="*/ 404 w 497"/>
                <a:gd name="T39" fmla="*/ 120 h 385"/>
                <a:gd name="T40" fmla="*/ 362 w 497"/>
                <a:gd name="T41" fmla="*/ 145 h 385"/>
                <a:gd name="T42" fmla="*/ 243 w 497"/>
                <a:gd name="T43" fmla="*/ 214 h 385"/>
                <a:gd name="T44" fmla="*/ 83 w 497"/>
                <a:gd name="T45" fmla="*/ 186 h 385"/>
                <a:gd name="T46" fmla="*/ 0 w 497"/>
                <a:gd name="T47" fmla="*/ 214 h 385"/>
                <a:gd name="T48" fmla="*/ 83 w 497"/>
                <a:gd name="T49" fmla="*/ 239 h 385"/>
                <a:gd name="T50" fmla="*/ 223 w 497"/>
                <a:gd name="T51" fmla="*/ 279 h 385"/>
                <a:gd name="T52" fmla="*/ 261 w 497"/>
                <a:gd name="T53" fmla="*/ 344 h 385"/>
                <a:gd name="T54" fmla="*/ 141 w 497"/>
                <a:gd name="T55" fmla="*/ 371 h 385"/>
                <a:gd name="T56" fmla="*/ 223 w 497"/>
                <a:gd name="T57" fmla="*/ 411 h 385"/>
                <a:gd name="T58" fmla="*/ 343 w 497"/>
                <a:gd name="T59" fmla="*/ 465 h 385"/>
                <a:gd name="T60" fmla="*/ 343 w 497"/>
                <a:gd name="T61" fmla="*/ 505 h 385"/>
                <a:gd name="T62" fmla="*/ 525 w 497"/>
                <a:gd name="T63" fmla="*/ 596 h 385"/>
                <a:gd name="T64" fmla="*/ 626 w 497"/>
                <a:gd name="T65" fmla="*/ 596 h 385"/>
                <a:gd name="T66" fmla="*/ 646 w 497"/>
                <a:gd name="T67" fmla="*/ 572 h 385"/>
                <a:gd name="T68" fmla="*/ 746 w 497"/>
                <a:gd name="T69" fmla="*/ 623 h 385"/>
                <a:gd name="T70" fmla="*/ 847 w 497"/>
                <a:gd name="T71" fmla="*/ 610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36" name="Freeform 18"/>
            <p:cNvSpPr>
              <a:spLocks noChangeArrowheads="1"/>
            </p:cNvSpPr>
            <p:nvPr/>
          </p:nvSpPr>
          <p:spPr bwMode="auto">
            <a:xfrm>
              <a:off x="2652452" y="3256277"/>
              <a:ext cx="622128" cy="603813"/>
            </a:xfrm>
            <a:custGeom>
              <a:avLst/>
              <a:gdLst>
                <a:gd name="T0" fmla="*/ 122 w 369"/>
                <a:gd name="T1" fmla="*/ 540 h 353"/>
                <a:gd name="T2" fmla="*/ 83 w 369"/>
                <a:gd name="T3" fmla="*/ 445 h 353"/>
                <a:gd name="T4" fmla="*/ 141 w 369"/>
                <a:gd name="T5" fmla="*/ 324 h 353"/>
                <a:gd name="T6" fmla="*/ 20 w 369"/>
                <a:gd name="T7" fmla="*/ 271 h 353"/>
                <a:gd name="T8" fmla="*/ 41 w 369"/>
                <a:gd name="T9" fmla="*/ 231 h 353"/>
                <a:gd name="T10" fmla="*/ 122 w 369"/>
                <a:gd name="T11" fmla="*/ 231 h 353"/>
                <a:gd name="T12" fmla="*/ 261 w 369"/>
                <a:gd name="T13" fmla="*/ 202 h 353"/>
                <a:gd name="T14" fmla="*/ 422 w 369"/>
                <a:gd name="T15" fmla="*/ 189 h 353"/>
                <a:gd name="T16" fmla="*/ 343 w 369"/>
                <a:gd name="T17" fmla="*/ 135 h 353"/>
                <a:gd name="T18" fmla="*/ 362 w 369"/>
                <a:gd name="T19" fmla="*/ 67 h 353"/>
                <a:gd name="T20" fmla="*/ 463 w 369"/>
                <a:gd name="T21" fmla="*/ 67 h 353"/>
                <a:gd name="T22" fmla="*/ 525 w 369"/>
                <a:gd name="T23" fmla="*/ 81 h 353"/>
                <a:gd name="T24" fmla="*/ 585 w 369"/>
                <a:gd name="T25" fmla="*/ 67 h 353"/>
                <a:gd name="T26" fmla="*/ 626 w 369"/>
                <a:gd name="T27" fmla="*/ 0 h 353"/>
                <a:gd name="T28" fmla="*/ 728 w 369"/>
                <a:gd name="T29" fmla="*/ 27 h 353"/>
                <a:gd name="T30" fmla="*/ 806 w 369"/>
                <a:gd name="T31" fmla="*/ 122 h 353"/>
                <a:gd name="T32" fmla="*/ 868 w 369"/>
                <a:gd name="T33" fmla="*/ 149 h 353"/>
                <a:gd name="T34" fmla="*/ 907 w 369"/>
                <a:gd name="T35" fmla="*/ 109 h 353"/>
                <a:gd name="T36" fmla="*/ 907 w 369"/>
                <a:gd name="T37" fmla="*/ 163 h 353"/>
                <a:gd name="T38" fmla="*/ 907 w 369"/>
                <a:gd name="T39" fmla="*/ 215 h 353"/>
                <a:gd name="T40" fmla="*/ 847 w 369"/>
                <a:gd name="T41" fmla="*/ 285 h 353"/>
                <a:gd name="T42" fmla="*/ 928 w 369"/>
                <a:gd name="T43" fmla="*/ 311 h 353"/>
                <a:gd name="T44" fmla="*/ 907 w 369"/>
                <a:gd name="T45" fmla="*/ 351 h 353"/>
                <a:gd name="T46" fmla="*/ 928 w 369"/>
                <a:gd name="T47" fmla="*/ 393 h 353"/>
                <a:gd name="T48" fmla="*/ 868 w 369"/>
                <a:gd name="T49" fmla="*/ 432 h 353"/>
                <a:gd name="T50" fmla="*/ 868 w 369"/>
                <a:gd name="T51" fmla="*/ 472 h 353"/>
                <a:gd name="T52" fmla="*/ 786 w 369"/>
                <a:gd name="T53" fmla="*/ 486 h 353"/>
                <a:gd name="T54" fmla="*/ 685 w 369"/>
                <a:gd name="T55" fmla="*/ 525 h 353"/>
                <a:gd name="T56" fmla="*/ 585 w 369"/>
                <a:gd name="T57" fmla="*/ 513 h 353"/>
                <a:gd name="T58" fmla="*/ 525 w 369"/>
                <a:gd name="T59" fmla="*/ 486 h 353"/>
                <a:gd name="T60" fmla="*/ 485 w 369"/>
                <a:gd name="T61" fmla="*/ 513 h 353"/>
                <a:gd name="T62" fmla="*/ 362 w 369"/>
                <a:gd name="T63" fmla="*/ 594 h 353"/>
                <a:gd name="T64" fmla="*/ 202 w 369"/>
                <a:gd name="T65" fmla="*/ 554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37" name="Freeform 19"/>
            <p:cNvSpPr>
              <a:spLocks noChangeArrowheads="1"/>
            </p:cNvSpPr>
            <p:nvPr/>
          </p:nvSpPr>
          <p:spPr bwMode="auto">
            <a:xfrm>
              <a:off x="1950456" y="3214688"/>
              <a:ext cx="958414" cy="1052052"/>
            </a:xfrm>
            <a:custGeom>
              <a:avLst/>
              <a:gdLst>
                <a:gd name="T0" fmla="*/ 1325 w 569"/>
                <a:gd name="T1" fmla="*/ 745 h 617"/>
                <a:gd name="T2" fmla="*/ 1406 w 569"/>
                <a:gd name="T3" fmla="*/ 690 h 617"/>
                <a:gd name="T4" fmla="*/ 1325 w 569"/>
                <a:gd name="T5" fmla="*/ 677 h 617"/>
                <a:gd name="T6" fmla="*/ 1244 w 569"/>
                <a:gd name="T7" fmla="*/ 638 h 617"/>
                <a:gd name="T8" fmla="*/ 1166 w 569"/>
                <a:gd name="T9" fmla="*/ 599 h 617"/>
                <a:gd name="T10" fmla="*/ 1206 w 569"/>
                <a:gd name="T11" fmla="*/ 531 h 617"/>
                <a:gd name="T12" fmla="*/ 1185 w 569"/>
                <a:gd name="T13" fmla="*/ 413 h 617"/>
                <a:gd name="T14" fmla="*/ 1065 w 569"/>
                <a:gd name="T15" fmla="*/ 373 h 617"/>
                <a:gd name="T16" fmla="*/ 1043 w 569"/>
                <a:gd name="T17" fmla="*/ 293 h 617"/>
                <a:gd name="T18" fmla="*/ 1125 w 569"/>
                <a:gd name="T19" fmla="*/ 279 h 617"/>
                <a:gd name="T20" fmla="*/ 1283 w 569"/>
                <a:gd name="T21" fmla="*/ 266 h 617"/>
                <a:gd name="T22" fmla="*/ 1283 w 569"/>
                <a:gd name="T23" fmla="*/ 186 h 617"/>
                <a:gd name="T24" fmla="*/ 1166 w 569"/>
                <a:gd name="T25" fmla="*/ 186 h 617"/>
                <a:gd name="T26" fmla="*/ 1084 w 569"/>
                <a:gd name="T27" fmla="*/ 106 h 617"/>
                <a:gd name="T28" fmla="*/ 1023 w 569"/>
                <a:gd name="T29" fmla="*/ 159 h 617"/>
                <a:gd name="T30" fmla="*/ 964 w 569"/>
                <a:gd name="T31" fmla="*/ 239 h 617"/>
                <a:gd name="T32" fmla="*/ 922 w 569"/>
                <a:gd name="T33" fmla="*/ 399 h 617"/>
                <a:gd name="T34" fmla="*/ 844 w 569"/>
                <a:gd name="T35" fmla="*/ 373 h 617"/>
                <a:gd name="T36" fmla="*/ 722 w 569"/>
                <a:gd name="T37" fmla="*/ 399 h 617"/>
                <a:gd name="T38" fmla="*/ 682 w 569"/>
                <a:gd name="T39" fmla="*/ 373 h 617"/>
                <a:gd name="T40" fmla="*/ 582 w 569"/>
                <a:gd name="T41" fmla="*/ 173 h 617"/>
                <a:gd name="T42" fmla="*/ 543 w 569"/>
                <a:gd name="T43" fmla="*/ 186 h 617"/>
                <a:gd name="T44" fmla="*/ 523 w 569"/>
                <a:gd name="T45" fmla="*/ 122 h 617"/>
                <a:gd name="T46" fmla="*/ 402 w 569"/>
                <a:gd name="T47" fmla="*/ 66 h 617"/>
                <a:gd name="T48" fmla="*/ 341 w 569"/>
                <a:gd name="T49" fmla="*/ 135 h 617"/>
                <a:gd name="T50" fmla="*/ 341 w 569"/>
                <a:gd name="T51" fmla="*/ 0 h 617"/>
                <a:gd name="T52" fmla="*/ 281 w 569"/>
                <a:gd name="T53" fmla="*/ 0 h 617"/>
                <a:gd name="T54" fmla="*/ 240 w 569"/>
                <a:gd name="T55" fmla="*/ 53 h 617"/>
                <a:gd name="T56" fmla="*/ 221 w 569"/>
                <a:gd name="T57" fmla="*/ 106 h 617"/>
                <a:gd name="T58" fmla="*/ 200 w 569"/>
                <a:gd name="T59" fmla="*/ 159 h 617"/>
                <a:gd name="T60" fmla="*/ 260 w 569"/>
                <a:gd name="T61" fmla="*/ 186 h 617"/>
                <a:gd name="T62" fmla="*/ 221 w 569"/>
                <a:gd name="T63" fmla="*/ 399 h 617"/>
                <a:gd name="T64" fmla="*/ 60 w 569"/>
                <a:gd name="T65" fmla="*/ 466 h 617"/>
                <a:gd name="T66" fmla="*/ 20 w 569"/>
                <a:gd name="T67" fmla="*/ 518 h 617"/>
                <a:gd name="T68" fmla="*/ 0 w 569"/>
                <a:gd name="T69" fmla="*/ 623 h 617"/>
                <a:gd name="T70" fmla="*/ 121 w 569"/>
                <a:gd name="T71" fmla="*/ 611 h 617"/>
                <a:gd name="T72" fmla="*/ 200 w 569"/>
                <a:gd name="T73" fmla="*/ 651 h 617"/>
                <a:gd name="T74" fmla="*/ 221 w 569"/>
                <a:gd name="T75" fmla="*/ 677 h 617"/>
                <a:gd name="T76" fmla="*/ 240 w 569"/>
                <a:gd name="T77" fmla="*/ 745 h 617"/>
                <a:gd name="T78" fmla="*/ 301 w 569"/>
                <a:gd name="T79" fmla="*/ 772 h 617"/>
                <a:gd name="T80" fmla="*/ 281 w 569"/>
                <a:gd name="T81" fmla="*/ 838 h 617"/>
                <a:gd name="T82" fmla="*/ 260 w 569"/>
                <a:gd name="T83" fmla="*/ 876 h 617"/>
                <a:gd name="T84" fmla="*/ 362 w 569"/>
                <a:gd name="T85" fmla="*/ 930 h 617"/>
                <a:gd name="T86" fmla="*/ 501 w 569"/>
                <a:gd name="T87" fmla="*/ 959 h 617"/>
                <a:gd name="T88" fmla="*/ 560 w 569"/>
                <a:gd name="T89" fmla="*/ 943 h 617"/>
                <a:gd name="T90" fmla="*/ 582 w 569"/>
                <a:gd name="T91" fmla="*/ 997 h 617"/>
                <a:gd name="T92" fmla="*/ 662 w 569"/>
                <a:gd name="T93" fmla="*/ 984 h 617"/>
                <a:gd name="T94" fmla="*/ 682 w 569"/>
                <a:gd name="T95" fmla="*/ 851 h 617"/>
                <a:gd name="T96" fmla="*/ 823 w 569"/>
                <a:gd name="T97" fmla="*/ 838 h 617"/>
                <a:gd name="T98" fmla="*/ 882 w 569"/>
                <a:gd name="T99" fmla="*/ 851 h 617"/>
                <a:gd name="T100" fmla="*/ 964 w 569"/>
                <a:gd name="T101" fmla="*/ 851 h 617"/>
                <a:gd name="T102" fmla="*/ 1043 w 569"/>
                <a:gd name="T103" fmla="*/ 866 h 617"/>
                <a:gd name="T104" fmla="*/ 1106 w 569"/>
                <a:gd name="T105" fmla="*/ 838 h 617"/>
                <a:gd name="T106" fmla="*/ 1227 w 569"/>
                <a:gd name="T107" fmla="*/ 784 h 617"/>
                <a:gd name="T108" fmla="*/ 1305 w 569"/>
                <a:gd name="T109" fmla="*/ 772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38" name="Freeform 20"/>
            <p:cNvSpPr>
              <a:spLocks noChangeArrowheads="1"/>
            </p:cNvSpPr>
            <p:nvPr/>
          </p:nvSpPr>
          <p:spPr bwMode="auto">
            <a:xfrm>
              <a:off x="161137" y="1997820"/>
              <a:ext cx="2037330" cy="1340095"/>
            </a:xfrm>
            <a:custGeom>
              <a:avLst/>
              <a:gdLst>
                <a:gd name="T0" fmla="*/ 2979 w 1209"/>
                <a:gd name="T1" fmla="*/ 1217 h 785"/>
                <a:gd name="T2" fmla="*/ 2919 w 1209"/>
                <a:gd name="T3" fmla="*/ 1217 h 785"/>
                <a:gd name="T4" fmla="*/ 2919 w 1209"/>
                <a:gd name="T5" fmla="*/ 1311 h 785"/>
                <a:gd name="T6" fmla="*/ 2797 w 1209"/>
                <a:gd name="T7" fmla="*/ 1270 h 785"/>
                <a:gd name="T8" fmla="*/ 2736 w 1209"/>
                <a:gd name="T9" fmla="*/ 1257 h 785"/>
                <a:gd name="T10" fmla="*/ 2577 w 1209"/>
                <a:gd name="T11" fmla="*/ 1204 h 785"/>
                <a:gd name="T12" fmla="*/ 2618 w 1209"/>
                <a:gd name="T13" fmla="*/ 1161 h 785"/>
                <a:gd name="T14" fmla="*/ 2595 w 1209"/>
                <a:gd name="T15" fmla="*/ 1138 h 785"/>
                <a:gd name="T16" fmla="*/ 2517 w 1209"/>
                <a:gd name="T17" fmla="*/ 1110 h 785"/>
                <a:gd name="T18" fmla="*/ 2456 w 1209"/>
                <a:gd name="T19" fmla="*/ 1138 h 785"/>
                <a:gd name="T20" fmla="*/ 2334 w 1209"/>
                <a:gd name="T21" fmla="*/ 1084 h 785"/>
                <a:gd name="T22" fmla="*/ 2094 w 1209"/>
                <a:gd name="T23" fmla="*/ 1161 h 785"/>
                <a:gd name="T24" fmla="*/ 2034 w 1209"/>
                <a:gd name="T25" fmla="*/ 1204 h 785"/>
                <a:gd name="T26" fmla="*/ 1834 w 1209"/>
                <a:gd name="T27" fmla="*/ 1230 h 785"/>
                <a:gd name="T28" fmla="*/ 1650 w 1209"/>
                <a:gd name="T29" fmla="*/ 1190 h 785"/>
                <a:gd name="T30" fmla="*/ 1590 w 1209"/>
                <a:gd name="T31" fmla="*/ 1138 h 785"/>
                <a:gd name="T32" fmla="*/ 1468 w 1209"/>
                <a:gd name="T33" fmla="*/ 1177 h 785"/>
                <a:gd name="T34" fmla="*/ 1349 w 1209"/>
                <a:gd name="T35" fmla="*/ 1217 h 785"/>
                <a:gd name="T36" fmla="*/ 1147 w 1209"/>
                <a:gd name="T37" fmla="*/ 1124 h 785"/>
                <a:gd name="T38" fmla="*/ 1027 w 1209"/>
                <a:gd name="T39" fmla="*/ 1069 h 785"/>
                <a:gd name="T40" fmla="*/ 907 w 1209"/>
                <a:gd name="T41" fmla="*/ 1044 h 785"/>
                <a:gd name="T42" fmla="*/ 806 w 1209"/>
                <a:gd name="T43" fmla="*/ 990 h 785"/>
                <a:gd name="T44" fmla="*/ 684 w 1209"/>
                <a:gd name="T45" fmla="*/ 869 h 785"/>
                <a:gd name="T46" fmla="*/ 623 w 1209"/>
                <a:gd name="T47" fmla="*/ 854 h 785"/>
                <a:gd name="T48" fmla="*/ 523 w 1209"/>
                <a:gd name="T49" fmla="*/ 762 h 785"/>
                <a:gd name="T50" fmla="*/ 402 w 1209"/>
                <a:gd name="T51" fmla="*/ 643 h 785"/>
                <a:gd name="T52" fmla="*/ 301 w 1209"/>
                <a:gd name="T53" fmla="*/ 682 h 785"/>
                <a:gd name="T54" fmla="*/ 162 w 1209"/>
                <a:gd name="T55" fmla="*/ 549 h 785"/>
                <a:gd name="T56" fmla="*/ 79 w 1209"/>
                <a:gd name="T57" fmla="*/ 454 h 785"/>
                <a:gd name="T58" fmla="*/ 0 w 1209"/>
                <a:gd name="T59" fmla="*/ 429 h 785"/>
                <a:gd name="T60" fmla="*/ 41 w 1209"/>
                <a:gd name="T61" fmla="*/ 294 h 785"/>
                <a:gd name="T62" fmla="*/ 121 w 1209"/>
                <a:gd name="T63" fmla="*/ 321 h 785"/>
                <a:gd name="T64" fmla="*/ 200 w 1209"/>
                <a:gd name="T65" fmla="*/ 307 h 785"/>
                <a:gd name="T66" fmla="*/ 200 w 1209"/>
                <a:gd name="T67" fmla="*/ 214 h 785"/>
                <a:gd name="T68" fmla="*/ 141 w 1209"/>
                <a:gd name="T69" fmla="*/ 160 h 785"/>
                <a:gd name="T70" fmla="*/ 200 w 1209"/>
                <a:gd name="T71" fmla="*/ 80 h 785"/>
                <a:gd name="T72" fmla="*/ 384 w 1209"/>
                <a:gd name="T73" fmla="*/ 66 h 785"/>
                <a:gd name="T74" fmla="*/ 523 w 1209"/>
                <a:gd name="T75" fmla="*/ 13 h 785"/>
                <a:gd name="T76" fmla="*/ 723 w 1209"/>
                <a:gd name="T77" fmla="*/ 27 h 785"/>
                <a:gd name="T78" fmla="*/ 866 w 1209"/>
                <a:gd name="T79" fmla="*/ 93 h 785"/>
                <a:gd name="T80" fmla="*/ 1087 w 1209"/>
                <a:gd name="T81" fmla="*/ 93 h 785"/>
                <a:gd name="T82" fmla="*/ 1329 w 1209"/>
                <a:gd name="T83" fmla="*/ 66 h 785"/>
                <a:gd name="T84" fmla="*/ 1672 w 1209"/>
                <a:gd name="T85" fmla="*/ 93 h 785"/>
                <a:gd name="T86" fmla="*/ 1791 w 1209"/>
                <a:gd name="T87" fmla="*/ 122 h 785"/>
                <a:gd name="T88" fmla="*/ 1771 w 1209"/>
                <a:gd name="T89" fmla="*/ 160 h 785"/>
                <a:gd name="T90" fmla="*/ 1834 w 1209"/>
                <a:gd name="T91" fmla="*/ 227 h 785"/>
                <a:gd name="T92" fmla="*/ 1791 w 1209"/>
                <a:gd name="T93" fmla="*/ 307 h 785"/>
                <a:gd name="T94" fmla="*/ 1751 w 1209"/>
                <a:gd name="T95" fmla="*/ 416 h 785"/>
                <a:gd name="T96" fmla="*/ 1851 w 1209"/>
                <a:gd name="T97" fmla="*/ 535 h 785"/>
                <a:gd name="T98" fmla="*/ 2094 w 1209"/>
                <a:gd name="T99" fmla="*/ 615 h 785"/>
                <a:gd name="T100" fmla="*/ 2355 w 1209"/>
                <a:gd name="T101" fmla="*/ 695 h 785"/>
                <a:gd name="T102" fmla="*/ 2497 w 1209"/>
                <a:gd name="T103" fmla="*/ 708 h 785"/>
                <a:gd name="T104" fmla="*/ 2535 w 1209"/>
                <a:gd name="T105" fmla="*/ 804 h 785"/>
                <a:gd name="T106" fmla="*/ 2618 w 1209"/>
                <a:gd name="T107" fmla="*/ 830 h 785"/>
                <a:gd name="T108" fmla="*/ 2655 w 1209"/>
                <a:gd name="T109" fmla="*/ 790 h 785"/>
                <a:gd name="T110" fmla="*/ 2718 w 1209"/>
                <a:gd name="T111" fmla="*/ 804 h 785"/>
                <a:gd name="T112" fmla="*/ 2756 w 1209"/>
                <a:gd name="T113" fmla="*/ 776 h 785"/>
                <a:gd name="T114" fmla="*/ 2857 w 1209"/>
                <a:gd name="T115" fmla="*/ 737 h 785"/>
                <a:gd name="T116" fmla="*/ 2960 w 1209"/>
                <a:gd name="T117" fmla="*/ 762 h 785"/>
                <a:gd name="T118" fmla="*/ 3039 w 1209"/>
                <a:gd name="T119" fmla="*/ 895 h 785"/>
                <a:gd name="T120" fmla="*/ 3039 w 1209"/>
                <a:gd name="T121" fmla="*/ 963 h 785"/>
                <a:gd name="T122" fmla="*/ 3019 w 1209"/>
                <a:gd name="T123" fmla="*/ 1190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39" name="Freeform 21"/>
            <p:cNvSpPr>
              <a:spLocks noChangeArrowheads="1"/>
            </p:cNvSpPr>
            <p:nvPr/>
          </p:nvSpPr>
          <p:spPr bwMode="auto">
            <a:xfrm>
              <a:off x="2075162" y="2546180"/>
              <a:ext cx="1279286" cy="1079778"/>
            </a:xfrm>
            <a:custGeom>
              <a:avLst/>
              <a:gdLst>
                <a:gd name="T0" fmla="*/ 1730 w 761"/>
                <a:gd name="T1" fmla="*/ 812 h 633"/>
                <a:gd name="T2" fmla="*/ 1670 w 761"/>
                <a:gd name="T3" fmla="*/ 838 h 633"/>
                <a:gd name="T4" fmla="*/ 1630 w 761"/>
                <a:gd name="T5" fmla="*/ 812 h 633"/>
                <a:gd name="T6" fmla="*/ 1512 w 761"/>
                <a:gd name="T7" fmla="*/ 719 h 633"/>
                <a:gd name="T8" fmla="*/ 1453 w 761"/>
                <a:gd name="T9" fmla="*/ 707 h 633"/>
                <a:gd name="T10" fmla="*/ 1371 w 761"/>
                <a:gd name="T11" fmla="*/ 732 h 633"/>
                <a:gd name="T12" fmla="*/ 1332 w 761"/>
                <a:gd name="T13" fmla="*/ 786 h 633"/>
                <a:gd name="T14" fmla="*/ 1273 w 761"/>
                <a:gd name="T15" fmla="*/ 773 h 633"/>
                <a:gd name="T16" fmla="*/ 1173 w 761"/>
                <a:gd name="T17" fmla="*/ 786 h 633"/>
                <a:gd name="T18" fmla="*/ 1254 w 761"/>
                <a:gd name="T19" fmla="*/ 825 h 633"/>
                <a:gd name="T20" fmla="*/ 1133 w 761"/>
                <a:gd name="T21" fmla="*/ 880 h 633"/>
                <a:gd name="T22" fmla="*/ 1035 w 761"/>
                <a:gd name="T23" fmla="*/ 867 h 633"/>
                <a:gd name="T24" fmla="*/ 974 w 761"/>
                <a:gd name="T25" fmla="*/ 759 h 633"/>
                <a:gd name="T26" fmla="*/ 894 w 761"/>
                <a:gd name="T27" fmla="*/ 812 h 633"/>
                <a:gd name="T28" fmla="*/ 834 w 761"/>
                <a:gd name="T29" fmla="*/ 838 h 633"/>
                <a:gd name="T30" fmla="*/ 735 w 761"/>
                <a:gd name="T31" fmla="*/ 894 h 633"/>
                <a:gd name="T32" fmla="*/ 675 w 761"/>
                <a:gd name="T33" fmla="*/ 1052 h 633"/>
                <a:gd name="T34" fmla="*/ 619 w 761"/>
                <a:gd name="T35" fmla="*/ 1052 h 633"/>
                <a:gd name="T36" fmla="*/ 537 w 761"/>
                <a:gd name="T37" fmla="*/ 1039 h 633"/>
                <a:gd name="T38" fmla="*/ 498 w 761"/>
                <a:gd name="T39" fmla="*/ 960 h 633"/>
                <a:gd name="T40" fmla="*/ 360 w 761"/>
                <a:gd name="T41" fmla="*/ 825 h 633"/>
                <a:gd name="T42" fmla="*/ 319 w 761"/>
                <a:gd name="T43" fmla="*/ 800 h 633"/>
                <a:gd name="T44" fmla="*/ 259 w 761"/>
                <a:gd name="T45" fmla="*/ 707 h 633"/>
                <a:gd name="T46" fmla="*/ 199 w 761"/>
                <a:gd name="T47" fmla="*/ 773 h 633"/>
                <a:gd name="T48" fmla="*/ 179 w 761"/>
                <a:gd name="T49" fmla="*/ 414 h 633"/>
                <a:gd name="T50" fmla="*/ 179 w 761"/>
                <a:gd name="T51" fmla="*/ 359 h 633"/>
                <a:gd name="T52" fmla="*/ 101 w 761"/>
                <a:gd name="T53" fmla="*/ 227 h 633"/>
                <a:gd name="T54" fmla="*/ 0 w 761"/>
                <a:gd name="T55" fmla="*/ 173 h 633"/>
                <a:gd name="T56" fmla="*/ 20 w 761"/>
                <a:gd name="T57" fmla="*/ 106 h 633"/>
                <a:gd name="T58" fmla="*/ 41 w 761"/>
                <a:gd name="T59" fmla="*/ 53 h 633"/>
                <a:gd name="T60" fmla="*/ 79 w 761"/>
                <a:gd name="T61" fmla="*/ 0 h 633"/>
                <a:gd name="T62" fmla="*/ 158 w 761"/>
                <a:gd name="T63" fmla="*/ 27 h 633"/>
                <a:gd name="T64" fmla="*/ 218 w 761"/>
                <a:gd name="T65" fmla="*/ 135 h 633"/>
                <a:gd name="T66" fmla="*/ 319 w 761"/>
                <a:gd name="T67" fmla="*/ 200 h 633"/>
                <a:gd name="T68" fmla="*/ 377 w 761"/>
                <a:gd name="T69" fmla="*/ 173 h 633"/>
                <a:gd name="T70" fmla="*/ 438 w 761"/>
                <a:gd name="T71" fmla="*/ 214 h 633"/>
                <a:gd name="T72" fmla="*/ 558 w 761"/>
                <a:gd name="T73" fmla="*/ 159 h 633"/>
                <a:gd name="T74" fmla="*/ 716 w 761"/>
                <a:gd name="T75" fmla="*/ 159 h 633"/>
                <a:gd name="T76" fmla="*/ 735 w 761"/>
                <a:gd name="T77" fmla="*/ 66 h 633"/>
                <a:gd name="T78" fmla="*/ 795 w 761"/>
                <a:gd name="T79" fmla="*/ 53 h 633"/>
                <a:gd name="T80" fmla="*/ 855 w 761"/>
                <a:gd name="T81" fmla="*/ 80 h 633"/>
                <a:gd name="T82" fmla="*/ 995 w 761"/>
                <a:gd name="T83" fmla="*/ 122 h 633"/>
                <a:gd name="T84" fmla="*/ 1035 w 761"/>
                <a:gd name="T85" fmla="*/ 227 h 633"/>
                <a:gd name="T86" fmla="*/ 1173 w 761"/>
                <a:gd name="T87" fmla="*/ 266 h 633"/>
                <a:gd name="T88" fmla="*/ 1273 w 761"/>
                <a:gd name="T89" fmla="*/ 227 h 633"/>
                <a:gd name="T90" fmla="*/ 1371 w 761"/>
                <a:gd name="T91" fmla="*/ 239 h 633"/>
                <a:gd name="T92" fmla="*/ 1554 w 761"/>
                <a:gd name="T93" fmla="*/ 307 h 633"/>
                <a:gd name="T94" fmla="*/ 1752 w 761"/>
                <a:gd name="T95" fmla="*/ 374 h 633"/>
                <a:gd name="T96" fmla="*/ 1890 w 761"/>
                <a:gd name="T97" fmla="*/ 427 h 633"/>
                <a:gd name="T98" fmla="*/ 1850 w 761"/>
                <a:gd name="T99" fmla="*/ 493 h 633"/>
                <a:gd name="T100" fmla="*/ 1651 w 761"/>
                <a:gd name="T101" fmla="*/ 520 h 633"/>
                <a:gd name="T102" fmla="*/ 1609 w 761"/>
                <a:gd name="T103" fmla="*/ 559 h 633"/>
                <a:gd name="T104" fmla="*/ 1630 w 761"/>
                <a:gd name="T105" fmla="*/ 600 h 633"/>
                <a:gd name="T106" fmla="*/ 1630 w 761"/>
                <a:gd name="T107" fmla="*/ 627 h 633"/>
                <a:gd name="T108" fmla="*/ 1752 w 761"/>
                <a:gd name="T109" fmla="*/ 759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40" name="Freeform 22"/>
            <p:cNvSpPr>
              <a:spLocks noChangeArrowheads="1"/>
            </p:cNvSpPr>
            <p:nvPr/>
          </p:nvSpPr>
          <p:spPr bwMode="auto">
            <a:xfrm>
              <a:off x="1333933" y="1794495"/>
              <a:ext cx="1321322" cy="1053592"/>
            </a:xfrm>
            <a:custGeom>
              <a:avLst/>
              <a:gdLst>
                <a:gd name="T0" fmla="*/ 1679 w 785"/>
                <a:gd name="T1" fmla="*/ 898 h 617"/>
                <a:gd name="T2" fmla="*/ 1541 w 785"/>
                <a:gd name="T3" fmla="*/ 951 h 617"/>
                <a:gd name="T4" fmla="*/ 1481 w 785"/>
                <a:gd name="T5" fmla="*/ 910 h 617"/>
                <a:gd name="T6" fmla="*/ 1420 w 785"/>
                <a:gd name="T7" fmla="*/ 938 h 617"/>
                <a:gd name="T8" fmla="*/ 1320 w 785"/>
                <a:gd name="T9" fmla="*/ 870 h 617"/>
                <a:gd name="T10" fmla="*/ 1260 w 785"/>
                <a:gd name="T11" fmla="*/ 765 h 617"/>
                <a:gd name="T12" fmla="*/ 1181 w 785"/>
                <a:gd name="T13" fmla="*/ 737 h 617"/>
                <a:gd name="T14" fmla="*/ 1140 w 785"/>
                <a:gd name="T15" fmla="*/ 765 h 617"/>
                <a:gd name="T16" fmla="*/ 1160 w 785"/>
                <a:gd name="T17" fmla="*/ 804 h 617"/>
                <a:gd name="T18" fmla="*/ 1102 w 785"/>
                <a:gd name="T19" fmla="*/ 898 h 617"/>
                <a:gd name="T20" fmla="*/ 1140 w 785"/>
                <a:gd name="T21" fmla="*/ 925 h 617"/>
                <a:gd name="T22" fmla="*/ 1060 w 785"/>
                <a:gd name="T23" fmla="*/ 977 h 617"/>
                <a:gd name="T24" fmla="*/ 1002 w 785"/>
                <a:gd name="T25" fmla="*/ 1004 h 617"/>
                <a:gd name="T26" fmla="*/ 941 w 785"/>
                <a:gd name="T27" fmla="*/ 991 h 617"/>
                <a:gd name="T28" fmla="*/ 920 w 785"/>
                <a:gd name="T29" fmla="*/ 1018 h 617"/>
                <a:gd name="T30" fmla="*/ 841 w 785"/>
                <a:gd name="T31" fmla="*/ 1004 h 617"/>
                <a:gd name="T32" fmla="*/ 800 w 785"/>
                <a:gd name="T33" fmla="*/ 951 h 617"/>
                <a:gd name="T34" fmla="*/ 580 w 785"/>
                <a:gd name="T35" fmla="*/ 898 h 617"/>
                <a:gd name="T36" fmla="*/ 339 w 785"/>
                <a:gd name="T37" fmla="*/ 830 h 617"/>
                <a:gd name="T38" fmla="*/ 101 w 785"/>
                <a:gd name="T39" fmla="*/ 737 h 617"/>
                <a:gd name="T40" fmla="*/ 0 w 785"/>
                <a:gd name="T41" fmla="*/ 615 h 617"/>
                <a:gd name="T42" fmla="*/ 41 w 785"/>
                <a:gd name="T43" fmla="*/ 510 h 617"/>
                <a:gd name="T44" fmla="*/ 79 w 785"/>
                <a:gd name="T45" fmla="*/ 416 h 617"/>
                <a:gd name="T46" fmla="*/ 20 w 785"/>
                <a:gd name="T47" fmla="*/ 361 h 617"/>
                <a:gd name="T48" fmla="*/ 121 w 785"/>
                <a:gd name="T49" fmla="*/ 349 h 617"/>
                <a:gd name="T50" fmla="*/ 259 w 785"/>
                <a:gd name="T51" fmla="*/ 375 h 617"/>
                <a:gd name="T52" fmla="*/ 239 w 785"/>
                <a:gd name="T53" fmla="*/ 308 h 617"/>
                <a:gd name="T54" fmla="*/ 321 w 785"/>
                <a:gd name="T55" fmla="*/ 227 h 617"/>
                <a:gd name="T56" fmla="*/ 221 w 785"/>
                <a:gd name="T57" fmla="*/ 122 h 617"/>
                <a:gd name="T58" fmla="*/ 381 w 785"/>
                <a:gd name="T59" fmla="*/ 27 h 617"/>
                <a:gd name="T60" fmla="*/ 722 w 785"/>
                <a:gd name="T61" fmla="*/ 0 h 617"/>
                <a:gd name="T62" fmla="*/ 961 w 785"/>
                <a:gd name="T63" fmla="*/ 67 h 617"/>
                <a:gd name="T64" fmla="*/ 1140 w 785"/>
                <a:gd name="T65" fmla="*/ 173 h 617"/>
                <a:gd name="T66" fmla="*/ 1181 w 785"/>
                <a:gd name="T67" fmla="*/ 80 h 617"/>
                <a:gd name="T68" fmla="*/ 1320 w 785"/>
                <a:gd name="T69" fmla="*/ 122 h 617"/>
                <a:gd name="T70" fmla="*/ 1481 w 785"/>
                <a:gd name="T71" fmla="*/ 161 h 617"/>
                <a:gd name="T72" fmla="*/ 1642 w 785"/>
                <a:gd name="T73" fmla="*/ 201 h 617"/>
                <a:gd name="T74" fmla="*/ 1822 w 785"/>
                <a:gd name="T75" fmla="*/ 294 h 617"/>
                <a:gd name="T76" fmla="*/ 1922 w 785"/>
                <a:gd name="T77" fmla="*/ 388 h 617"/>
                <a:gd name="T78" fmla="*/ 1963 w 785"/>
                <a:gd name="T79" fmla="*/ 562 h 617"/>
                <a:gd name="T80" fmla="*/ 1880 w 785"/>
                <a:gd name="T81" fmla="*/ 602 h 617"/>
                <a:gd name="T82" fmla="*/ 1780 w 785"/>
                <a:gd name="T83" fmla="*/ 682 h 617"/>
                <a:gd name="T84" fmla="*/ 1842 w 785"/>
                <a:gd name="T85" fmla="*/ 724 h 617"/>
                <a:gd name="T86" fmla="*/ 1761 w 785"/>
                <a:gd name="T87" fmla="*/ 765 h 617"/>
                <a:gd name="T88" fmla="*/ 1642 w 785"/>
                <a:gd name="T89" fmla="*/ 751 h 617"/>
                <a:gd name="T90" fmla="*/ 1663 w 785"/>
                <a:gd name="T91" fmla="*/ 817 h 617"/>
                <a:gd name="T92" fmla="*/ 1780 w 785"/>
                <a:gd name="T93" fmla="*/ 845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41" name="Freeform 23"/>
            <p:cNvSpPr>
              <a:spLocks noChangeArrowheads="1"/>
            </p:cNvSpPr>
            <p:nvPr/>
          </p:nvSpPr>
          <p:spPr bwMode="auto">
            <a:xfrm>
              <a:off x="3729967" y="3131509"/>
              <a:ext cx="514237" cy="728580"/>
            </a:xfrm>
            <a:custGeom>
              <a:avLst/>
              <a:gdLst>
                <a:gd name="T0" fmla="*/ 685 w 305"/>
                <a:gd name="T1" fmla="*/ 69 h 425"/>
                <a:gd name="T2" fmla="*/ 708 w 305"/>
                <a:gd name="T3" fmla="*/ 122 h 425"/>
                <a:gd name="T4" fmla="*/ 766 w 305"/>
                <a:gd name="T5" fmla="*/ 150 h 425"/>
                <a:gd name="T6" fmla="*/ 766 w 305"/>
                <a:gd name="T7" fmla="*/ 231 h 425"/>
                <a:gd name="T8" fmla="*/ 685 w 305"/>
                <a:gd name="T9" fmla="*/ 259 h 425"/>
                <a:gd name="T10" fmla="*/ 685 w 305"/>
                <a:gd name="T11" fmla="*/ 273 h 425"/>
                <a:gd name="T12" fmla="*/ 606 w 305"/>
                <a:gd name="T13" fmla="*/ 273 h 425"/>
                <a:gd name="T14" fmla="*/ 566 w 305"/>
                <a:gd name="T15" fmla="*/ 300 h 425"/>
                <a:gd name="T16" fmla="*/ 566 w 305"/>
                <a:gd name="T17" fmla="*/ 342 h 425"/>
                <a:gd name="T18" fmla="*/ 585 w 305"/>
                <a:gd name="T19" fmla="*/ 354 h 425"/>
                <a:gd name="T20" fmla="*/ 525 w 305"/>
                <a:gd name="T21" fmla="*/ 410 h 425"/>
                <a:gd name="T22" fmla="*/ 485 w 305"/>
                <a:gd name="T23" fmla="*/ 410 h 425"/>
                <a:gd name="T24" fmla="*/ 485 w 305"/>
                <a:gd name="T25" fmla="*/ 464 h 425"/>
                <a:gd name="T26" fmla="*/ 485 w 305"/>
                <a:gd name="T27" fmla="*/ 479 h 425"/>
                <a:gd name="T28" fmla="*/ 485 w 305"/>
                <a:gd name="T29" fmla="*/ 518 h 425"/>
                <a:gd name="T30" fmla="*/ 444 w 305"/>
                <a:gd name="T31" fmla="*/ 546 h 425"/>
                <a:gd name="T32" fmla="*/ 422 w 305"/>
                <a:gd name="T33" fmla="*/ 614 h 425"/>
                <a:gd name="T34" fmla="*/ 404 w 305"/>
                <a:gd name="T35" fmla="*/ 656 h 425"/>
                <a:gd name="T36" fmla="*/ 404 w 305"/>
                <a:gd name="T37" fmla="*/ 669 h 425"/>
                <a:gd name="T38" fmla="*/ 384 w 305"/>
                <a:gd name="T39" fmla="*/ 710 h 425"/>
                <a:gd name="T40" fmla="*/ 343 w 305"/>
                <a:gd name="T41" fmla="*/ 710 h 425"/>
                <a:gd name="T42" fmla="*/ 322 w 305"/>
                <a:gd name="T43" fmla="*/ 696 h 425"/>
                <a:gd name="T44" fmla="*/ 162 w 305"/>
                <a:gd name="T45" fmla="*/ 723 h 425"/>
                <a:gd name="T46" fmla="*/ 141 w 305"/>
                <a:gd name="T47" fmla="*/ 710 h 425"/>
                <a:gd name="T48" fmla="*/ 202 w 305"/>
                <a:gd name="T49" fmla="*/ 629 h 425"/>
                <a:gd name="T50" fmla="*/ 141 w 305"/>
                <a:gd name="T51" fmla="*/ 614 h 425"/>
                <a:gd name="T52" fmla="*/ 101 w 305"/>
                <a:gd name="T53" fmla="*/ 629 h 425"/>
                <a:gd name="T54" fmla="*/ 61 w 305"/>
                <a:gd name="T55" fmla="*/ 614 h 425"/>
                <a:gd name="T56" fmla="*/ 61 w 305"/>
                <a:gd name="T57" fmla="*/ 546 h 425"/>
                <a:gd name="T58" fmla="*/ 101 w 305"/>
                <a:gd name="T59" fmla="*/ 533 h 425"/>
                <a:gd name="T60" fmla="*/ 122 w 305"/>
                <a:gd name="T61" fmla="*/ 533 h 425"/>
                <a:gd name="T62" fmla="*/ 122 w 305"/>
                <a:gd name="T63" fmla="*/ 492 h 425"/>
                <a:gd name="T64" fmla="*/ 83 w 305"/>
                <a:gd name="T65" fmla="*/ 492 h 425"/>
                <a:gd name="T66" fmla="*/ 83 w 305"/>
                <a:gd name="T67" fmla="*/ 464 h 425"/>
                <a:gd name="T68" fmla="*/ 41 w 305"/>
                <a:gd name="T69" fmla="*/ 451 h 425"/>
                <a:gd name="T70" fmla="*/ 41 w 305"/>
                <a:gd name="T71" fmla="*/ 368 h 425"/>
                <a:gd name="T72" fmla="*/ 0 w 305"/>
                <a:gd name="T73" fmla="*/ 342 h 425"/>
                <a:gd name="T74" fmla="*/ 20 w 305"/>
                <a:gd name="T75" fmla="*/ 300 h 425"/>
                <a:gd name="T76" fmla="*/ 83 w 305"/>
                <a:gd name="T77" fmla="*/ 259 h 425"/>
                <a:gd name="T78" fmla="*/ 83 w 305"/>
                <a:gd name="T79" fmla="*/ 218 h 425"/>
                <a:gd name="T80" fmla="*/ 61 w 305"/>
                <a:gd name="T81" fmla="*/ 206 h 425"/>
                <a:gd name="T82" fmla="*/ 83 w 305"/>
                <a:gd name="T83" fmla="*/ 178 h 425"/>
                <a:gd name="T84" fmla="*/ 41 w 305"/>
                <a:gd name="T85" fmla="*/ 136 h 425"/>
                <a:gd name="T86" fmla="*/ 83 w 305"/>
                <a:gd name="T87" fmla="*/ 109 h 425"/>
                <a:gd name="T88" fmla="*/ 141 w 305"/>
                <a:gd name="T89" fmla="*/ 96 h 425"/>
                <a:gd name="T90" fmla="*/ 283 w 305"/>
                <a:gd name="T91" fmla="*/ 41 h 425"/>
                <a:gd name="T92" fmla="*/ 362 w 305"/>
                <a:gd name="T93" fmla="*/ 13 h 425"/>
                <a:gd name="T94" fmla="*/ 422 w 305"/>
                <a:gd name="T95" fmla="*/ 13 h 425"/>
                <a:gd name="T96" fmla="*/ 463 w 305"/>
                <a:gd name="T97" fmla="*/ 0 h 425"/>
                <a:gd name="T98" fmla="*/ 485 w 305"/>
                <a:gd name="T99" fmla="*/ 13 h 425"/>
                <a:gd name="T100" fmla="*/ 463 w 305"/>
                <a:gd name="T101" fmla="*/ 27 h 425"/>
                <a:gd name="T102" fmla="*/ 463 w 305"/>
                <a:gd name="T103" fmla="*/ 56 h 425"/>
                <a:gd name="T104" fmla="*/ 525 w 305"/>
                <a:gd name="T105" fmla="*/ 56 h 425"/>
                <a:gd name="T106" fmla="*/ 525 w 305"/>
                <a:gd name="T107" fmla="*/ 27 h 425"/>
                <a:gd name="T108" fmla="*/ 546 w 305"/>
                <a:gd name="T109" fmla="*/ 0 h 425"/>
                <a:gd name="T110" fmla="*/ 585 w 305"/>
                <a:gd name="T111" fmla="*/ 27 h 425"/>
                <a:gd name="T112" fmla="*/ 606 w 305"/>
                <a:gd name="T113" fmla="*/ 56 h 425"/>
                <a:gd name="T114" fmla="*/ 685 w 305"/>
                <a:gd name="T115" fmla="*/ 56 h 425"/>
                <a:gd name="T116" fmla="*/ 685 w 305"/>
                <a:gd name="T117" fmla="*/ 69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42" name="Freeform 24"/>
            <p:cNvSpPr>
              <a:spLocks noChangeArrowheads="1"/>
            </p:cNvSpPr>
            <p:nvPr/>
          </p:nvSpPr>
          <p:spPr bwMode="auto">
            <a:xfrm>
              <a:off x="3217132" y="3131509"/>
              <a:ext cx="594104" cy="714717"/>
            </a:xfrm>
            <a:custGeom>
              <a:avLst/>
              <a:gdLst>
                <a:gd name="T0" fmla="*/ 841 w 353"/>
                <a:gd name="T1" fmla="*/ 178 h 417"/>
                <a:gd name="T2" fmla="*/ 860 w 353"/>
                <a:gd name="T3" fmla="*/ 218 h 417"/>
                <a:gd name="T4" fmla="*/ 781 w 353"/>
                <a:gd name="T5" fmla="*/ 300 h 417"/>
                <a:gd name="T6" fmla="*/ 799 w 353"/>
                <a:gd name="T7" fmla="*/ 367 h 417"/>
                <a:gd name="T8" fmla="*/ 799 w 353"/>
                <a:gd name="T9" fmla="*/ 451 h 417"/>
                <a:gd name="T10" fmla="*/ 819 w 353"/>
                <a:gd name="T11" fmla="*/ 491 h 417"/>
                <a:gd name="T12" fmla="*/ 880 w 353"/>
                <a:gd name="T13" fmla="*/ 532 h 417"/>
                <a:gd name="T14" fmla="*/ 819 w 353"/>
                <a:gd name="T15" fmla="*/ 546 h 417"/>
                <a:gd name="T16" fmla="*/ 799 w 353"/>
                <a:gd name="T17" fmla="*/ 626 h 417"/>
                <a:gd name="T18" fmla="*/ 681 w 353"/>
                <a:gd name="T19" fmla="*/ 682 h 417"/>
                <a:gd name="T20" fmla="*/ 560 w 353"/>
                <a:gd name="T21" fmla="*/ 640 h 417"/>
                <a:gd name="T22" fmla="*/ 539 w 353"/>
                <a:gd name="T23" fmla="*/ 695 h 417"/>
                <a:gd name="T24" fmla="*/ 480 w 353"/>
                <a:gd name="T25" fmla="*/ 710 h 417"/>
                <a:gd name="T26" fmla="*/ 422 w 353"/>
                <a:gd name="T27" fmla="*/ 655 h 417"/>
                <a:gd name="T28" fmla="*/ 381 w 353"/>
                <a:gd name="T29" fmla="*/ 682 h 417"/>
                <a:gd name="T30" fmla="*/ 360 w 353"/>
                <a:gd name="T31" fmla="*/ 601 h 417"/>
                <a:gd name="T32" fmla="*/ 381 w 353"/>
                <a:gd name="T33" fmla="*/ 532 h 417"/>
                <a:gd name="T34" fmla="*/ 360 w 353"/>
                <a:gd name="T35" fmla="*/ 491 h 417"/>
                <a:gd name="T36" fmla="*/ 239 w 353"/>
                <a:gd name="T37" fmla="*/ 532 h 417"/>
                <a:gd name="T38" fmla="*/ 160 w 353"/>
                <a:gd name="T39" fmla="*/ 517 h 417"/>
                <a:gd name="T40" fmla="*/ 79 w 353"/>
                <a:gd name="T41" fmla="*/ 532 h 417"/>
                <a:gd name="T42" fmla="*/ 60 w 353"/>
                <a:gd name="T43" fmla="*/ 517 h 417"/>
                <a:gd name="T44" fmla="*/ 41 w 353"/>
                <a:gd name="T45" fmla="*/ 451 h 417"/>
                <a:gd name="T46" fmla="*/ 60 w 353"/>
                <a:gd name="T47" fmla="*/ 408 h 417"/>
                <a:gd name="T48" fmla="*/ 0 w 353"/>
                <a:gd name="T49" fmla="*/ 382 h 417"/>
                <a:gd name="T50" fmla="*/ 60 w 353"/>
                <a:gd name="T51" fmla="*/ 286 h 417"/>
                <a:gd name="T52" fmla="*/ 60 w 353"/>
                <a:gd name="T53" fmla="*/ 231 h 417"/>
                <a:gd name="T54" fmla="*/ 60 w 353"/>
                <a:gd name="T55" fmla="*/ 206 h 417"/>
                <a:gd name="T56" fmla="*/ 121 w 353"/>
                <a:gd name="T57" fmla="*/ 56 h 417"/>
                <a:gd name="T58" fmla="*/ 259 w 353"/>
                <a:gd name="T59" fmla="*/ 69 h 417"/>
                <a:gd name="T60" fmla="*/ 281 w 353"/>
                <a:gd name="T61" fmla="*/ 0 h 417"/>
                <a:gd name="T62" fmla="*/ 459 w 353"/>
                <a:gd name="T63" fmla="*/ 27 h 417"/>
                <a:gd name="T64" fmla="*/ 620 w 353"/>
                <a:gd name="T65" fmla="*/ 69 h 417"/>
                <a:gd name="T66" fmla="*/ 722 w 353"/>
                <a:gd name="T67" fmla="*/ 56 h 417"/>
                <a:gd name="T68" fmla="*/ 759 w 353"/>
                <a:gd name="T69" fmla="*/ 13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43" name="Freeform 25"/>
            <p:cNvSpPr>
              <a:spLocks noChangeArrowheads="1"/>
            </p:cNvSpPr>
            <p:nvPr/>
          </p:nvSpPr>
          <p:spPr bwMode="auto">
            <a:xfrm>
              <a:off x="3165288" y="2724860"/>
              <a:ext cx="822498" cy="545280"/>
            </a:xfrm>
            <a:custGeom>
              <a:avLst/>
              <a:gdLst>
                <a:gd name="T0" fmla="*/ 1216 w 489"/>
                <a:gd name="T1" fmla="*/ 404 h 321"/>
                <a:gd name="T2" fmla="*/ 1116 w 489"/>
                <a:gd name="T3" fmla="*/ 430 h 321"/>
                <a:gd name="T4" fmla="*/ 977 w 489"/>
                <a:gd name="T5" fmla="*/ 483 h 321"/>
                <a:gd name="T6" fmla="*/ 918 w 489"/>
                <a:gd name="T7" fmla="*/ 495 h 321"/>
                <a:gd name="T8" fmla="*/ 879 w 489"/>
                <a:gd name="T9" fmla="*/ 522 h 321"/>
                <a:gd name="T10" fmla="*/ 819 w 489"/>
                <a:gd name="T11" fmla="*/ 522 h 321"/>
                <a:gd name="T12" fmla="*/ 837 w 489"/>
                <a:gd name="T13" fmla="*/ 444 h 321"/>
                <a:gd name="T14" fmla="*/ 797 w 489"/>
                <a:gd name="T15" fmla="*/ 444 h 321"/>
                <a:gd name="T16" fmla="*/ 718 w 489"/>
                <a:gd name="T17" fmla="*/ 471 h 321"/>
                <a:gd name="T18" fmla="*/ 697 w 489"/>
                <a:gd name="T19" fmla="*/ 458 h 321"/>
                <a:gd name="T20" fmla="*/ 598 w 489"/>
                <a:gd name="T21" fmla="*/ 458 h 321"/>
                <a:gd name="T22" fmla="*/ 559 w 489"/>
                <a:gd name="T23" fmla="*/ 417 h 321"/>
                <a:gd name="T24" fmla="*/ 459 w 489"/>
                <a:gd name="T25" fmla="*/ 417 h 321"/>
                <a:gd name="T26" fmla="*/ 360 w 489"/>
                <a:gd name="T27" fmla="*/ 391 h 321"/>
                <a:gd name="T28" fmla="*/ 319 w 489"/>
                <a:gd name="T29" fmla="*/ 404 h 321"/>
                <a:gd name="T30" fmla="*/ 339 w 489"/>
                <a:gd name="T31" fmla="*/ 458 h 321"/>
                <a:gd name="T32" fmla="*/ 278 w 489"/>
                <a:gd name="T33" fmla="*/ 444 h 321"/>
                <a:gd name="T34" fmla="*/ 199 w 489"/>
                <a:gd name="T35" fmla="*/ 444 h 321"/>
                <a:gd name="T36" fmla="*/ 121 w 489"/>
                <a:gd name="T37" fmla="*/ 522 h 321"/>
                <a:gd name="T38" fmla="*/ 20 w 489"/>
                <a:gd name="T39" fmla="*/ 444 h 321"/>
                <a:gd name="T40" fmla="*/ 0 w 489"/>
                <a:gd name="T41" fmla="*/ 444 h 321"/>
                <a:gd name="T42" fmla="*/ 20 w 489"/>
                <a:gd name="T43" fmla="*/ 417 h 321"/>
                <a:gd name="T44" fmla="*/ 41 w 489"/>
                <a:gd name="T45" fmla="*/ 404 h 321"/>
                <a:gd name="T46" fmla="*/ 0 w 489"/>
                <a:gd name="T47" fmla="*/ 378 h 321"/>
                <a:gd name="T48" fmla="*/ 0 w 489"/>
                <a:gd name="T49" fmla="*/ 365 h 321"/>
                <a:gd name="T50" fmla="*/ 41 w 489"/>
                <a:gd name="T51" fmla="*/ 340 h 321"/>
                <a:gd name="T52" fmla="*/ 179 w 489"/>
                <a:gd name="T53" fmla="*/ 340 h 321"/>
                <a:gd name="T54" fmla="*/ 239 w 489"/>
                <a:gd name="T55" fmla="*/ 314 h 321"/>
                <a:gd name="T56" fmla="*/ 278 w 489"/>
                <a:gd name="T57" fmla="*/ 300 h 321"/>
                <a:gd name="T58" fmla="*/ 278 w 489"/>
                <a:gd name="T59" fmla="*/ 260 h 321"/>
                <a:gd name="T60" fmla="*/ 199 w 489"/>
                <a:gd name="T61" fmla="*/ 196 h 321"/>
                <a:gd name="T62" fmla="*/ 179 w 489"/>
                <a:gd name="T63" fmla="*/ 130 h 321"/>
                <a:gd name="T64" fmla="*/ 218 w 489"/>
                <a:gd name="T65" fmla="*/ 92 h 321"/>
                <a:gd name="T66" fmla="*/ 218 w 489"/>
                <a:gd name="T67" fmla="*/ 66 h 321"/>
                <a:gd name="T68" fmla="*/ 179 w 489"/>
                <a:gd name="T69" fmla="*/ 13 h 321"/>
                <a:gd name="T70" fmla="*/ 319 w 489"/>
                <a:gd name="T71" fmla="*/ 13 h 321"/>
                <a:gd name="T72" fmla="*/ 360 w 489"/>
                <a:gd name="T73" fmla="*/ 26 h 321"/>
                <a:gd name="T74" fmla="*/ 418 w 489"/>
                <a:gd name="T75" fmla="*/ 0 h 321"/>
                <a:gd name="T76" fmla="*/ 519 w 489"/>
                <a:gd name="T77" fmla="*/ 117 h 321"/>
                <a:gd name="T78" fmla="*/ 697 w 489"/>
                <a:gd name="T79" fmla="*/ 117 h 321"/>
                <a:gd name="T80" fmla="*/ 736 w 489"/>
                <a:gd name="T81" fmla="*/ 130 h 321"/>
                <a:gd name="T82" fmla="*/ 778 w 489"/>
                <a:gd name="T83" fmla="*/ 117 h 321"/>
                <a:gd name="T84" fmla="*/ 837 w 489"/>
                <a:gd name="T85" fmla="*/ 143 h 321"/>
                <a:gd name="T86" fmla="*/ 837 w 489"/>
                <a:gd name="T87" fmla="*/ 184 h 321"/>
                <a:gd name="T88" fmla="*/ 879 w 489"/>
                <a:gd name="T89" fmla="*/ 208 h 321"/>
                <a:gd name="T90" fmla="*/ 898 w 489"/>
                <a:gd name="T91" fmla="*/ 184 h 321"/>
                <a:gd name="T92" fmla="*/ 935 w 489"/>
                <a:gd name="T93" fmla="*/ 208 h 321"/>
                <a:gd name="T94" fmla="*/ 1017 w 489"/>
                <a:gd name="T95" fmla="*/ 208 h 321"/>
                <a:gd name="T96" fmla="*/ 1036 w 489"/>
                <a:gd name="T97" fmla="*/ 196 h 321"/>
                <a:gd name="T98" fmla="*/ 1157 w 489"/>
                <a:gd name="T99" fmla="*/ 248 h 321"/>
                <a:gd name="T100" fmla="*/ 1178 w 489"/>
                <a:gd name="T101" fmla="*/ 314 h 321"/>
                <a:gd name="T102" fmla="*/ 1178 w 489"/>
                <a:gd name="T103" fmla="*/ 352 h 321"/>
                <a:gd name="T104" fmla="*/ 1216 w 489"/>
                <a:gd name="T105" fmla="*/ 404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44" name="Freeform 26"/>
            <p:cNvSpPr>
              <a:spLocks noChangeArrowheads="1"/>
            </p:cNvSpPr>
            <p:nvPr/>
          </p:nvSpPr>
          <p:spPr bwMode="auto">
            <a:xfrm>
              <a:off x="3823847" y="2532317"/>
              <a:ext cx="512835" cy="657725"/>
            </a:xfrm>
            <a:custGeom>
              <a:avLst/>
              <a:gdLst>
                <a:gd name="T0" fmla="*/ 218 w 305"/>
                <a:gd name="T1" fmla="*/ 0 h 385"/>
                <a:gd name="T2" fmla="*/ 319 w 305"/>
                <a:gd name="T3" fmla="*/ 53 h 385"/>
                <a:gd name="T4" fmla="*/ 438 w 305"/>
                <a:gd name="T5" fmla="*/ 109 h 385"/>
                <a:gd name="T6" fmla="*/ 498 w 305"/>
                <a:gd name="T7" fmla="*/ 161 h 385"/>
                <a:gd name="T8" fmla="*/ 598 w 305"/>
                <a:gd name="T9" fmla="*/ 227 h 385"/>
                <a:gd name="T10" fmla="*/ 676 w 305"/>
                <a:gd name="T11" fmla="*/ 241 h 385"/>
                <a:gd name="T12" fmla="*/ 619 w 305"/>
                <a:gd name="T13" fmla="*/ 241 h 385"/>
                <a:gd name="T14" fmla="*/ 577 w 305"/>
                <a:gd name="T15" fmla="*/ 295 h 385"/>
                <a:gd name="T16" fmla="*/ 619 w 305"/>
                <a:gd name="T17" fmla="*/ 375 h 385"/>
                <a:gd name="T18" fmla="*/ 718 w 305"/>
                <a:gd name="T19" fmla="*/ 416 h 385"/>
                <a:gd name="T20" fmla="*/ 718 w 305"/>
                <a:gd name="T21" fmla="*/ 497 h 385"/>
                <a:gd name="T22" fmla="*/ 697 w 305"/>
                <a:gd name="T23" fmla="*/ 538 h 385"/>
                <a:gd name="T24" fmla="*/ 656 w 305"/>
                <a:gd name="T25" fmla="*/ 523 h 385"/>
                <a:gd name="T26" fmla="*/ 676 w 305"/>
                <a:gd name="T27" fmla="*/ 578 h 385"/>
                <a:gd name="T28" fmla="*/ 656 w 305"/>
                <a:gd name="T29" fmla="*/ 604 h 385"/>
                <a:gd name="T30" fmla="*/ 559 w 305"/>
                <a:gd name="T31" fmla="*/ 643 h 385"/>
                <a:gd name="T32" fmla="*/ 458 w 305"/>
                <a:gd name="T33" fmla="*/ 643 h 385"/>
                <a:gd name="T34" fmla="*/ 377 w 305"/>
                <a:gd name="T35" fmla="*/ 618 h 385"/>
                <a:gd name="T36" fmla="*/ 319 w 305"/>
                <a:gd name="T37" fmla="*/ 643 h 385"/>
                <a:gd name="T38" fmla="*/ 338 w 305"/>
                <a:gd name="T39" fmla="*/ 604 h 385"/>
                <a:gd name="T40" fmla="*/ 300 w 305"/>
                <a:gd name="T41" fmla="*/ 618 h 385"/>
                <a:gd name="T42" fmla="*/ 199 w 305"/>
                <a:gd name="T43" fmla="*/ 523 h 385"/>
                <a:gd name="T44" fmla="*/ 179 w 305"/>
                <a:gd name="T45" fmla="*/ 443 h 385"/>
                <a:gd name="T46" fmla="*/ 179 w 305"/>
                <a:gd name="T47" fmla="*/ 363 h 385"/>
                <a:gd name="T48" fmla="*/ 179 w 305"/>
                <a:gd name="T49" fmla="*/ 267 h 385"/>
                <a:gd name="T50" fmla="*/ 60 w 305"/>
                <a:gd name="T51" fmla="*/ 255 h 385"/>
                <a:gd name="T52" fmla="*/ 0 w 305"/>
                <a:gd name="T53" fmla="*/ 227 h 385"/>
                <a:gd name="T54" fmla="*/ 79 w 305"/>
                <a:gd name="T55" fmla="*/ 202 h 385"/>
                <a:gd name="T56" fmla="*/ 101 w 305"/>
                <a:gd name="T57" fmla="*/ 67 h 385"/>
                <a:gd name="T58" fmla="*/ 179 w 305"/>
                <a:gd name="T59" fmla="*/ 94 h 385"/>
                <a:gd name="T60" fmla="*/ 259 w 305"/>
                <a:gd name="T61" fmla="*/ 80 h 385"/>
                <a:gd name="T62" fmla="*/ 199 w 305"/>
                <a:gd name="T63" fmla="*/ 27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45" name="Freeform 27"/>
            <p:cNvSpPr>
              <a:spLocks noChangeArrowheads="1"/>
            </p:cNvSpPr>
            <p:nvPr/>
          </p:nvSpPr>
          <p:spPr bwMode="auto">
            <a:xfrm>
              <a:off x="3367059" y="2327452"/>
              <a:ext cx="634739" cy="614595"/>
            </a:xfrm>
            <a:custGeom>
              <a:avLst/>
              <a:gdLst>
                <a:gd name="T0" fmla="*/ 500 w 377"/>
                <a:gd name="T1" fmla="*/ 13 h 361"/>
                <a:gd name="T2" fmla="*/ 621 w 377"/>
                <a:gd name="T3" fmla="*/ 0 h 361"/>
                <a:gd name="T4" fmla="*/ 661 w 377"/>
                <a:gd name="T5" fmla="*/ 27 h 361"/>
                <a:gd name="T6" fmla="*/ 761 w 377"/>
                <a:gd name="T7" fmla="*/ 40 h 361"/>
                <a:gd name="T8" fmla="*/ 803 w 377"/>
                <a:gd name="T9" fmla="*/ 27 h 361"/>
                <a:gd name="T10" fmla="*/ 842 w 377"/>
                <a:gd name="T11" fmla="*/ 27 h 361"/>
                <a:gd name="T12" fmla="*/ 701 w 377"/>
                <a:gd name="T13" fmla="*/ 105 h 361"/>
                <a:gd name="T14" fmla="*/ 681 w 377"/>
                <a:gd name="T15" fmla="*/ 144 h 361"/>
                <a:gd name="T16" fmla="*/ 701 w 377"/>
                <a:gd name="T17" fmla="*/ 158 h 361"/>
                <a:gd name="T18" fmla="*/ 722 w 377"/>
                <a:gd name="T19" fmla="*/ 158 h 361"/>
                <a:gd name="T20" fmla="*/ 803 w 377"/>
                <a:gd name="T21" fmla="*/ 210 h 361"/>
                <a:gd name="T22" fmla="*/ 881 w 377"/>
                <a:gd name="T23" fmla="*/ 210 h 361"/>
                <a:gd name="T24" fmla="*/ 881 w 377"/>
                <a:gd name="T25" fmla="*/ 239 h 361"/>
                <a:gd name="T26" fmla="*/ 941 w 377"/>
                <a:gd name="T27" fmla="*/ 252 h 361"/>
                <a:gd name="T28" fmla="*/ 941 w 377"/>
                <a:gd name="T29" fmla="*/ 279 h 361"/>
                <a:gd name="T30" fmla="*/ 881 w 377"/>
                <a:gd name="T31" fmla="*/ 316 h 361"/>
                <a:gd name="T32" fmla="*/ 881 w 377"/>
                <a:gd name="T33" fmla="*/ 292 h 361"/>
                <a:gd name="T34" fmla="*/ 821 w 377"/>
                <a:gd name="T35" fmla="*/ 265 h 361"/>
                <a:gd name="T36" fmla="*/ 782 w 377"/>
                <a:gd name="T37" fmla="*/ 265 h 361"/>
                <a:gd name="T38" fmla="*/ 782 w 377"/>
                <a:gd name="T39" fmla="*/ 344 h 361"/>
                <a:gd name="T40" fmla="*/ 761 w 377"/>
                <a:gd name="T41" fmla="*/ 396 h 361"/>
                <a:gd name="T42" fmla="*/ 701 w 377"/>
                <a:gd name="T43" fmla="*/ 396 h 361"/>
                <a:gd name="T44" fmla="*/ 681 w 377"/>
                <a:gd name="T45" fmla="*/ 409 h 361"/>
                <a:gd name="T46" fmla="*/ 722 w 377"/>
                <a:gd name="T47" fmla="*/ 422 h 361"/>
                <a:gd name="T48" fmla="*/ 743 w 377"/>
                <a:gd name="T49" fmla="*/ 450 h 361"/>
                <a:gd name="T50" fmla="*/ 803 w 377"/>
                <a:gd name="T51" fmla="*/ 474 h 361"/>
                <a:gd name="T52" fmla="*/ 860 w 377"/>
                <a:gd name="T53" fmla="*/ 462 h 361"/>
                <a:gd name="T54" fmla="*/ 881 w 377"/>
                <a:gd name="T55" fmla="*/ 554 h 361"/>
                <a:gd name="T56" fmla="*/ 761 w 377"/>
                <a:gd name="T57" fmla="*/ 594 h 361"/>
                <a:gd name="T58" fmla="*/ 743 w 377"/>
                <a:gd name="T59" fmla="*/ 580 h 361"/>
                <a:gd name="T60" fmla="*/ 722 w 377"/>
                <a:gd name="T61" fmla="*/ 594 h 361"/>
                <a:gd name="T62" fmla="*/ 643 w 377"/>
                <a:gd name="T63" fmla="*/ 594 h 361"/>
                <a:gd name="T64" fmla="*/ 601 w 377"/>
                <a:gd name="T65" fmla="*/ 567 h 361"/>
                <a:gd name="T66" fmla="*/ 582 w 377"/>
                <a:gd name="T67" fmla="*/ 594 h 361"/>
                <a:gd name="T68" fmla="*/ 542 w 377"/>
                <a:gd name="T69" fmla="*/ 567 h 361"/>
                <a:gd name="T70" fmla="*/ 542 w 377"/>
                <a:gd name="T71" fmla="*/ 527 h 361"/>
                <a:gd name="T72" fmla="*/ 482 w 377"/>
                <a:gd name="T73" fmla="*/ 501 h 361"/>
                <a:gd name="T74" fmla="*/ 440 w 377"/>
                <a:gd name="T75" fmla="*/ 514 h 361"/>
                <a:gd name="T76" fmla="*/ 401 w 377"/>
                <a:gd name="T77" fmla="*/ 501 h 361"/>
                <a:gd name="T78" fmla="*/ 221 w 377"/>
                <a:gd name="T79" fmla="*/ 487 h 361"/>
                <a:gd name="T80" fmla="*/ 121 w 377"/>
                <a:gd name="T81" fmla="*/ 382 h 361"/>
                <a:gd name="T82" fmla="*/ 41 w 377"/>
                <a:gd name="T83" fmla="*/ 303 h 361"/>
                <a:gd name="T84" fmla="*/ 0 w 377"/>
                <a:gd name="T85" fmla="*/ 210 h 361"/>
                <a:gd name="T86" fmla="*/ 79 w 377"/>
                <a:gd name="T87" fmla="*/ 210 h 361"/>
                <a:gd name="T88" fmla="*/ 281 w 377"/>
                <a:gd name="T89" fmla="*/ 130 h 361"/>
                <a:gd name="T90" fmla="*/ 341 w 377"/>
                <a:gd name="T91" fmla="*/ 130 h 361"/>
                <a:gd name="T92" fmla="*/ 422 w 377"/>
                <a:gd name="T93" fmla="*/ 130 h 361"/>
                <a:gd name="T94" fmla="*/ 482 w 377"/>
                <a:gd name="T95" fmla="*/ 80 h 361"/>
                <a:gd name="T96" fmla="*/ 500 w 377"/>
                <a:gd name="T97" fmla="*/ 13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46" name="Freeform 28"/>
            <p:cNvSpPr>
              <a:spLocks noChangeArrowheads="1"/>
            </p:cNvSpPr>
            <p:nvPr/>
          </p:nvSpPr>
          <p:spPr bwMode="auto">
            <a:xfrm>
              <a:off x="3354448" y="1768309"/>
              <a:ext cx="418956" cy="780952"/>
            </a:xfrm>
            <a:custGeom>
              <a:avLst/>
              <a:gdLst>
                <a:gd name="T0" fmla="*/ 519 w 249"/>
                <a:gd name="T1" fmla="*/ 565 h 457"/>
                <a:gd name="T2" fmla="*/ 498 w 249"/>
                <a:gd name="T3" fmla="*/ 632 h 457"/>
                <a:gd name="T4" fmla="*/ 438 w 249"/>
                <a:gd name="T5" fmla="*/ 687 h 457"/>
                <a:gd name="T6" fmla="*/ 339 w 249"/>
                <a:gd name="T7" fmla="*/ 673 h 457"/>
                <a:gd name="T8" fmla="*/ 199 w 249"/>
                <a:gd name="T9" fmla="*/ 724 h 457"/>
                <a:gd name="T10" fmla="*/ 101 w 249"/>
                <a:gd name="T11" fmla="*/ 765 h 457"/>
                <a:gd name="T12" fmla="*/ 20 w 249"/>
                <a:gd name="T13" fmla="*/ 765 h 457"/>
                <a:gd name="T14" fmla="*/ 0 w 249"/>
                <a:gd name="T15" fmla="*/ 752 h 457"/>
                <a:gd name="T16" fmla="*/ 41 w 249"/>
                <a:gd name="T17" fmla="*/ 646 h 457"/>
                <a:gd name="T18" fmla="*/ 60 w 249"/>
                <a:gd name="T19" fmla="*/ 619 h 457"/>
                <a:gd name="T20" fmla="*/ 20 w 249"/>
                <a:gd name="T21" fmla="*/ 551 h 457"/>
                <a:gd name="T22" fmla="*/ 41 w 249"/>
                <a:gd name="T23" fmla="*/ 444 h 457"/>
                <a:gd name="T24" fmla="*/ 60 w 249"/>
                <a:gd name="T25" fmla="*/ 376 h 457"/>
                <a:gd name="T26" fmla="*/ 79 w 249"/>
                <a:gd name="T27" fmla="*/ 349 h 457"/>
                <a:gd name="T28" fmla="*/ 41 w 249"/>
                <a:gd name="T29" fmla="*/ 323 h 457"/>
                <a:gd name="T30" fmla="*/ 79 w 249"/>
                <a:gd name="T31" fmla="*/ 270 h 457"/>
                <a:gd name="T32" fmla="*/ 138 w 249"/>
                <a:gd name="T33" fmla="*/ 189 h 457"/>
                <a:gd name="T34" fmla="*/ 138 w 249"/>
                <a:gd name="T35" fmla="*/ 135 h 457"/>
                <a:gd name="T36" fmla="*/ 179 w 249"/>
                <a:gd name="T37" fmla="*/ 135 h 457"/>
                <a:gd name="T38" fmla="*/ 300 w 249"/>
                <a:gd name="T39" fmla="*/ 41 h 457"/>
                <a:gd name="T40" fmla="*/ 360 w 249"/>
                <a:gd name="T41" fmla="*/ 27 h 457"/>
                <a:gd name="T42" fmla="*/ 421 w 249"/>
                <a:gd name="T43" fmla="*/ 0 h 457"/>
                <a:gd name="T44" fmla="*/ 438 w 249"/>
                <a:gd name="T45" fmla="*/ 13 h 457"/>
                <a:gd name="T46" fmla="*/ 538 w 249"/>
                <a:gd name="T47" fmla="*/ 0 h 457"/>
                <a:gd name="T48" fmla="*/ 598 w 249"/>
                <a:gd name="T49" fmla="*/ 41 h 457"/>
                <a:gd name="T50" fmla="*/ 538 w 249"/>
                <a:gd name="T51" fmla="*/ 54 h 457"/>
                <a:gd name="T52" fmla="*/ 519 w 249"/>
                <a:gd name="T53" fmla="*/ 80 h 457"/>
                <a:gd name="T54" fmla="*/ 598 w 249"/>
                <a:gd name="T55" fmla="*/ 80 h 457"/>
                <a:gd name="T56" fmla="*/ 620 w 249"/>
                <a:gd name="T57" fmla="*/ 149 h 457"/>
                <a:gd name="T58" fmla="*/ 580 w 249"/>
                <a:gd name="T59" fmla="*/ 202 h 457"/>
                <a:gd name="T60" fmla="*/ 538 w 249"/>
                <a:gd name="T61" fmla="*/ 175 h 457"/>
                <a:gd name="T62" fmla="*/ 480 w 249"/>
                <a:gd name="T63" fmla="*/ 202 h 457"/>
                <a:gd name="T64" fmla="*/ 498 w 249"/>
                <a:gd name="T65" fmla="*/ 229 h 457"/>
                <a:gd name="T66" fmla="*/ 459 w 249"/>
                <a:gd name="T67" fmla="*/ 270 h 457"/>
                <a:gd name="T68" fmla="*/ 560 w 249"/>
                <a:gd name="T69" fmla="*/ 363 h 457"/>
                <a:gd name="T70" fmla="*/ 480 w 249"/>
                <a:gd name="T71" fmla="*/ 510 h 457"/>
                <a:gd name="T72" fmla="*/ 519 w 249"/>
                <a:gd name="T73" fmla="*/ 565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47" name="Freeform 29"/>
            <p:cNvSpPr>
              <a:spLocks noChangeArrowheads="1"/>
            </p:cNvSpPr>
            <p:nvPr/>
          </p:nvSpPr>
          <p:spPr bwMode="auto">
            <a:xfrm>
              <a:off x="2908870" y="1903859"/>
              <a:ext cx="540859" cy="1038189"/>
            </a:xfrm>
            <a:custGeom>
              <a:avLst/>
              <a:gdLst>
                <a:gd name="T0" fmla="*/ 806 w 321"/>
                <a:gd name="T1" fmla="*/ 797 h 609"/>
                <a:gd name="T2" fmla="*/ 744 w 321"/>
                <a:gd name="T3" fmla="*/ 825 h 609"/>
                <a:gd name="T4" fmla="*/ 705 w 321"/>
                <a:gd name="T5" fmla="*/ 811 h 609"/>
                <a:gd name="T6" fmla="*/ 562 w 321"/>
                <a:gd name="T7" fmla="*/ 811 h 609"/>
                <a:gd name="T8" fmla="*/ 605 w 321"/>
                <a:gd name="T9" fmla="*/ 863 h 609"/>
                <a:gd name="T10" fmla="*/ 562 w 321"/>
                <a:gd name="T11" fmla="*/ 930 h 609"/>
                <a:gd name="T12" fmla="*/ 583 w 321"/>
                <a:gd name="T13" fmla="*/ 1010 h 609"/>
                <a:gd name="T14" fmla="*/ 503 w 321"/>
                <a:gd name="T15" fmla="*/ 996 h 609"/>
                <a:gd name="T16" fmla="*/ 384 w 321"/>
                <a:gd name="T17" fmla="*/ 943 h 609"/>
                <a:gd name="T18" fmla="*/ 240 w 321"/>
                <a:gd name="T19" fmla="*/ 916 h 609"/>
                <a:gd name="T20" fmla="*/ 141 w 321"/>
                <a:gd name="T21" fmla="*/ 863 h 609"/>
                <a:gd name="T22" fmla="*/ 41 w 321"/>
                <a:gd name="T23" fmla="*/ 863 h 609"/>
                <a:gd name="T24" fmla="*/ 41 w 321"/>
                <a:gd name="T25" fmla="*/ 851 h 609"/>
                <a:gd name="T26" fmla="*/ 0 w 321"/>
                <a:gd name="T27" fmla="*/ 838 h 609"/>
                <a:gd name="T28" fmla="*/ 20 w 321"/>
                <a:gd name="T29" fmla="*/ 825 h 609"/>
                <a:gd name="T30" fmla="*/ 20 w 321"/>
                <a:gd name="T31" fmla="*/ 784 h 609"/>
                <a:gd name="T32" fmla="*/ 0 w 321"/>
                <a:gd name="T33" fmla="*/ 771 h 609"/>
                <a:gd name="T34" fmla="*/ 41 w 321"/>
                <a:gd name="T35" fmla="*/ 758 h 609"/>
                <a:gd name="T36" fmla="*/ 121 w 321"/>
                <a:gd name="T37" fmla="*/ 758 h 609"/>
                <a:gd name="T38" fmla="*/ 121 w 321"/>
                <a:gd name="T39" fmla="*/ 572 h 609"/>
                <a:gd name="T40" fmla="*/ 221 w 321"/>
                <a:gd name="T41" fmla="*/ 572 h 609"/>
                <a:gd name="T42" fmla="*/ 221 w 321"/>
                <a:gd name="T43" fmla="*/ 597 h 609"/>
                <a:gd name="T44" fmla="*/ 281 w 321"/>
                <a:gd name="T45" fmla="*/ 597 h 609"/>
                <a:gd name="T46" fmla="*/ 281 w 321"/>
                <a:gd name="T47" fmla="*/ 545 h 609"/>
                <a:gd name="T48" fmla="*/ 402 w 321"/>
                <a:gd name="T49" fmla="*/ 545 h 609"/>
                <a:gd name="T50" fmla="*/ 422 w 321"/>
                <a:gd name="T51" fmla="*/ 466 h 609"/>
                <a:gd name="T52" fmla="*/ 422 w 321"/>
                <a:gd name="T53" fmla="*/ 411 h 609"/>
                <a:gd name="T54" fmla="*/ 362 w 321"/>
                <a:gd name="T55" fmla="*/ 385 h 609"/>
                <a:gd name="T56" fmla="*/ 281 w 321"/>
                <a:gd name="T57" fmla="*/ 345 h 609"/>
                <a:gd name="T58" fmla="*/ 240 w 321"/>
                <a:gd name="T59" fmla="*/ 307 h 609"/>
                <a:gd name="T60" fmla="*/ 260 w 321"/>
                <a:gd name="T61" fmla="*/ 239 h 609"/>
                <a:gd name="T62" fmla="*/ 301 w 321"/>
                <a:gd name="T63" fmla="*/ 214 h 609"/>
                <a:gd name="T64" fmla="*/ 362 w 321"/>
                <a:gd name="T65" fmla="*/ 239 h 609"/>
                <a:gd name="T66" fmla="*/ 444 w 321"/>
                <a:gd name="T67" fmla="*/ 239 h 609"/>
                <a:gd name="T68" fmla="*/ 463 w 321"/>
                <a:gd name="T69" fmla="*/ 199 h 609"/>
                <a:gd name="T70" fmla="*/ 503 w 321"/>
                <a:gd name="T71" fmla="*/ 199 h 609"/>
                <a:gd name="T72" fmla="*/ 483 w 321"/>
                <a:gd name="T73" fmla="*/ 145 h 609"/>
                <a:gd name="T74" fmla="*/ 622 w 321"/>
                <a:gd name="T75" fmla="*/ 53 h 609"/>
                <a:gd name="T76" fmla="*/ 622 w 321"/>
                <a:gd name="T77" fmla="*/ 27 h 609"/>
                <a:gd name="T78" fmla="*/ 705 w 321"/>
                <a:gd name="T79" fmla="*/ 27 h 609"/>
                <a:gd name="T80" fmla="*/ 723 w 321"/>
                <a:gd name="T81" fmla="*/ 41 h 609"/>
                <a:gd name="T82" fmla="*/ 744 w 321"/>
                <a:gd name="T83" fmla="*/ 13 h 609"/>
                <a:gd name="T84" fmla="*/ 765 w 321"/>
                <a:gd name="T85" fmla="*/ 0 h 609"/>
                <a:gd name="T86" fmla="*/ 806 w 321"/>
                <a:gd name="T87" fmla="*/ 41 h 609"/>
                <a:gd name="T88" fmla="*/ 806 w 321"/>
                <a:gd name="T89" fmla="*/ 53 h 609"/>
                <a:gd name="T90" fmla="*/ 705 w 321"/>
                <a:gd name="T91" fmla="*/ 186 h 609"/>
                <a:gd name="T92" fmla="*/ 744 w 321"/>
                <a:gd name="T93" fmla="*/ 214 h 609"/>
                <a:gd name="T94" fmla="*/ 705 w 321"/>
                <a:gd name="T95" fmla="*/ 307 h 609"/>
                <a:gd name="T96" fmla="*/ 684 w 321"/>
                <a:gd name="T97" fmla="*/ 411 h 609"/>
                <a:gd name="T98" fmla="*/ 723 w 321"/>
                <a:gd name="T99" fmla="*/ 479 h 609"/>
                <a:gd name="T100" fmla="*/ 663 w 321"/>
                <a:gd name="T101" fmla="*/ 597 h 609"/>
                <a:gd name="T102" fmla="*/ 684 w 321"/>
                <a:gd name="T103" fmla="*/ 623 h 609"/>
                <a:gd name="T104" fmla="*/ 723 w 321"/>
                <a:gd name="T105" fmla="*/ 716 h 609"/>
                <a:gd name="T106" fmla="*/ 806 w 321"/>
                <a:gd name="T107" fmla="*/ 797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48" name="Freeform 30"/>
            <p:cNvSpPr>
              <a:spLocks noChangeArrowheads="1"/>
            </p:cNvSpPr>
            <p:nvPr/>
          </p:nvSpPr>
          <p:spPr bwMode="auto">
            <a:xfrm>
              <a:off x="2807984" y="1917722"/>
              <a:ext cx="295651" cy="534498"/>
            </a:xfrm>
            <a:custGeom>
              <a:avLst/>
              <a:gdLst>
                <a:gd name="T0" fmla="*/ 423 w 177"/>
                <a:gd name="T1" fmla="*/ 201 h 313"/>
                <a:gd name="T2" fmla="*/ 386 w 177"/>
                <a:gd name="T3" fmla="*/ 173 h 313"/>
                <a:gd name="T4" fmla="*/ 288 w 177"/>
                <a:gd name="T5" fmla="*/ 149 h 313"/>
                <a:gd name="T6" fmla="*/ 327 w 177"/>
                <a:gd name="T7" fmla="*/ 53 h 313"/>
                <a:gd name="T8" fmla="*/ 309 w 177"/>
                <a:gd name="T9" fmla="*/ 0 h 313"/>
                <a:gd name="T10" fmla="*/ 175 w 177"/>
                <a:gd name="T11" fmla="*/ 93 h 313"/>
                <a:gd name="T12" fmla="*/ 154 w 177"/>
                <a:gd name="T13" fmla="*/ 187 h 313"/>
                <a:gd name="T14" fmla="*/ 97 w 177"/>
                <a:gd name="T15" fmla="*/ 201 h 313"/>
                <a:gd name="T16" fmla="*/ 20 w 177"/>
                <a:gd name="T17" fmla="*/ 241 h 313"/>
                <a:gd name="T18" fmla="*/ 0 w 177"/>
                <a:gd name="T19" fmla="*/ 280 h 313"/>
                <a:gd name="T20" fmla="*/ 97 w 177"/>
                <a:gd name="T21" fmla="*/ 322 h 313"/>
                <a:gd name="T22" fmla="*/ 97 w 177"/>
                <a:gd name="T23" fmla="*/ 375 h 313"/>
                <a:gd name="T24" fmla="*/ 116 w 177"/>
                <a:gd name="T25" fmla="*/ 402 h 313"/>
                <a:gd name="T26" fmla="*/ 97 w 177"/>
                <a:gd name="T27" fmla="*/ 442 h 313"/>
                <a:gd name="T28" fmla="*/ 116 w 177"/>
                <a:gd name="T29" fmla="*/ 468 h 313"/>
                <a:gd name="T30" fmla="*/ 230 w 177"/>
                <a:gd name="T31" fmla="*/ 523 h 313"/>
                <a:gd name="T32" fmla="*/ 272 w 177"/>
                <a:gd name="T33" fmla="*/ 523 h 313"/>
                <a:gd name="T34" fmla="*/ 272 w 177"/>
                <a:gd name="T35" fmla="*/ 497 h 313"/>
                <a:gd name="T36" fmla="*/ 309 w 177"/>
                <a:gd name="T37" fmla="*/ 456 h 313"/>
                <a:gd name="T38" fmla="*/ 288 w 177"/>
                <a:gd name="T39" fmla="*/ 402 h 313"/>
                <a:gd name="T40" fmla="*/ 272 w 177"/>
                <a:gd name="T41" fmla="*/ 402 h 313"/>
                <a:gd name="T42" fmla="*/ 250 w 177"/>
                <a:gd name="T43" fmla="*/ 349 h 313"/>
                <a:gd name="T44" fmla="*/ 288 w 177"/>
                <a:gd name="T45" fmla="*/ 349 h 313"/>
                <a:gd name="T46" fmla="*/ 288 w 177"/>
                <a:gd name="T47" fmla="*/ 294 h 313"/>
                <a:gd name="T48" fmla="*/ 327 w 177"/>
                <a:gd name="T49" fmla="*/ 294 h 313"/>
                <a:gd name="T50" fmla="*/ 365 w 177"/>
                <a:gd name="T51" fmla="*/ 308 h 313"/>
                <a:gd name="T52" fmla="*/ 386 w 177"/>
                <a:gd name="T53" fmla="*/ 227 h 313"/>
                <a:gd name="T54" fmla="*/ 423 w 177"/>
                <a:gd name="T55" fmla="*/ 201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49" name="Freeform 31"/>
            <p:cNvSpPr>
              <a:spLocks noChangeArrowheads="1"/>
            </p:cNvSpPr>
            <p:nvPr/>
          </p:nvSpPr>
          <p:spPr bwMode="auto">
            <a:xfrm>
              <a:off x="1750086" y="1386305"/>
              <a:ext cx="1443225" cy="1434056"/>
            </a:xfrm>
            <a:custGeom>
              <a:avLst/>
              <a:gdLst>
                <a:gd name="T0" fmla="*/ 1584 w 857"/>
                <a:gd name="T1" fmla="*/ 798 h 841"/>
                <a:gd name="T2" fmla="*/ 1686 w 857"/>
                <a:gd name="T3" fmla="*/ 890 h 841"/>
                <a:gd name="T4" fmla="*/ 1686 w 857"/>
                <a:gd name="T5" fmla="*/ 943 h 841"/>
                <a:gd name="T6" fmla="*/ 1847 w 857"/>
                <a:gd name="T7" fmla="*/ 1038 h 841"/>
                <a:gd name="T8" fmla="*/ 1865 w 857"/>
                <a:gd name="T9" fmla="*/ 997 h 841"/>
                <a:gd name="T10" fmla="*/ 1885 w 857"/>
                <a:gd name="T11" fmla="*/ 917 h 841"/>
                <a:gd name="T12" fmla="*/ 1847 w 857"/>
                <a:gd name="T13" fmla="*/ 866 h 841"/>
                <a:gd name="T14" fmla="*/ 1885 w 857"/>
                <a:gd name="T15" fmla="*/ 811 h 841"/>
                <a:gd name="T16" fmla="*/ 2005 w 857"/>
                <a:gd name="T17" fmla="*/ 851 h 841"/>
                <a:gd name="T18" fmla="*/ 2148 w 857"/>
                <a:gd name="T19" fmla="*/ 917 h 841"/>
                <a:gd name="T20" fmla="*/ 2005 w 857"/>
                <a:gd name="T21" fmla="*/ 1052 h 841"/>
                <a:gd name="T22" fmla="*/ 1946 w 857"/>
                <a:gd name="T23" fmla="*/ 1104 h 841"/>
                <a:gd name="T24" fmla="*/ 1847 w 857"/>
                <a:gd name="T25" fmla="*/ 1077 h 841"/>
                <a:gd name="T26" fmla="*/ 1766 w 857"/>
                <a:gd name="T27" fmla="*/ 1250 h 841"/>
                <a:gd name="T28" fmla="*/ 1745 w 857"/>
                <a:gd name="T29" fmla="*/ 1291 h 841"/>
                <a:gd name="T30" fmla="*/ 1726 w 857"/>
                <a:gd name="T31" fmla="*/ 1343 h 841"/>
                <a:gd name="T32" fmla="*/ 1584 w 857"/>
                <a:gd name="T33" fmla="*/ 1397 h 841"/>
                <a:gd name="T34" fmla="*/ 1487 w 857"/>
                <a:gd name="T35" fmla="*/ 1263 h 841"/>
                <a:gd name="T36" fmla="*/ 1445 w 857"/>
                <a:gd name="T37" fmla="*/ 1250 h 841"/>
                <a:gd name="T38" fmla="*/ 1324 w 857"/>
                <a:gd name="T39" fmla="*/ 1156 h 841"/>
                <a:gd name="T40" fmla="*/ 1244 w 857"/>
                <a:gd name="T41" fmla="*/ 1182 h 841"/>
                <a:gd name="T42" fmla="*/ 1224 w 857"/>
                <a:gd name="T43" fmla="*/ 1210 h 841"/>
                <a:gd name="T44" fmla="*/ 1203 w 857"/>
                <a:gd name="T45" fmla="*/ 1291 h 841"/>
                <a:gd name="T46" fmla="*/ 1165 w 857"/>
                <a:gd name="T47" fmla="*/ 1238 h 841"/>
                <a:gd name="T48" fmla="*/ 1043 w 857"/>
                <a:gd name="T49" fmla="*/ 1210 h 841"/>
                <a:gd name="T50" fmla="*/ 1023 w 857"/>
                <a:gd name="T51" fmla="*/ 1145 h 841"/>
                <a:gd name="T52" fmla="*/ 1144 w 857"/>
                <a:gd name="T53" fmla="*/ 1156 h 841"/>
                <a:gd name="T54" fmla="*/ 1224 w 857"/>
                <a:gd name="T55" fmla="*/ 1118 h 841"/>
                <a:gd name="T56" fmla="*/ 1165 w 857"/>
                <a:gd name="T57" fmla="*/ 1064 h 841"/>
                <a:gd name="T58" fmla="*/ 1264 w 857"/>
                <a:gd name="T59" fmla="*/ 997 h 841"/>
                <a:gd name="T60" fmla="*/ 1344 w 857"/>
                <a:gd name="T61" fmla="*/ 943 h 841"/>
                <a:gd name="T62" fmla="*/ 1203 w 857"/>
                <a:gd name="T63" fmla="*/ 679 h 841"/>
                <a:gd name="T64" fmla="*/ 1023 w 857"/>
                <a:gd name="T65" fmla="*/ 599 h 841"/>
                <a:gd name="T66" fmla="*/ 861 w 857"/>
                <a:gd name="T67" fmla="*/ 559 h 841"/>
                <a:gd name="T68" fmla="*/ 703 w 857"/>
                <a:gd name="T69" fmla="*/ 518 h 841"/>
                <a:gd name="T70" fmla="*/ 522 w 857"/>
                <a:gd name="T71" fmla="*/ 559 h 841"/>
                <a:gd name="T72" fmla="*/ 121 w 857"/>
                <a:gd name="T73" fmla="*/ 399 h 841"/>
                <a:gd name="T74" fmla="*/ 20 w 857"/>
                <a:gd name="T75" fmla="*/ 266 h 841"/>
                <a:gd name="T76" fmla="*/ 121 w 857"/>
                <a:gd name="T77" fmla="*/ 252 h 841"/>
                <a:gd name="T78" fmla="*/ 281 w 857"/>
                <a:gd name="T79" fmla="*/ 159 h 841"/>
                <a:gd name="T80" fmla="*/ 341 w 857"/>
                <a:gd name="T81" fmla="*/ 106 h 841"/>
                <a:gd name="T82" fmla="*/ 542 w 857"/>
                <a:gd name="T83" fmla="*/ 53 h 841"/>
                <a:gd name="T84" fmla="*/ 582 w 857"/>
                <a:gd name="T85" fmla="*/ 0 h 841"/>
                <a:gd name="T86" fmla="*/ 722 w 857"/>
                <a:gd name="T87" fmla="*/ 122 h 841"/>
                <a:gd name="T88" fmla="*/ 743 w 857"/>
                <a:gd name="T89" fmla="*/ 214 h 841"/>
                <a:gd name="T90" fmla="*/ 782 w 857"/>
                <a:gd name="T91" fmla="*/ 293 h 841"/>
                <a:gd name="T92" fmla="*/ 844 w 857"/>
                <a:gd name="T93" fmla="*/ 320 h 841"/>
                <a:gd name="T94" fmla="*/ 1023 w 857"/>
                <a:gd name="T95" fmla="*/ 293 h 841"/>
                <a:gd name="T96" fmla="*/ 1023 w 857"/>
                <a:gd name="T97" fmla="*/ 359 h 841"/>
                <a:gd name="T98" fmla="*/ 964 w 857"/>
                <a:gd name="T99" fmla="*/ 424 h 841"/>
                <a:gd name="T100" fmla="*/ 1083 w 857"/>
                <a:gd name="T101" fmla="*/ 546 h 841"/>
                <a:gd name="T102" fmla="*/ 1244 w 857"/>
                <a:gd name="T103" fmla="*/ 572 h 841"/>
                <a:gd name="T104" fmla="*/ 1324 w 857"/>
                <a:gd name="T105" fmla="*/ 531 h 841"/>
                <a:gd name="T106" fmla="*/ 1465 w 857"/>
                <a:gd name="T107" fmla="*/ 531 h 841"/>
                <a:gd name="T108" fmla="*/ 1565 w 857"/>
                <a:gd name="T109" fmla="*/ 559 h 841"/>
                <a:gd name="T110" fmla="*/ 1445 w 857"/>
                <a:gd name="T111" fmla="*/ 651 h 841"/>
                <a:gd name="T112" fmla="*/ 1505 w 857"/>
                <a:gd name="T113" fmla="*/ 758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50" name="Freeform 32"/>
            <p:cNvSpPr>
              <a:spLocks noChangeArrowheads="1"/>
            </p:cNvSpPr>
            <p:nvPr/>
          </p:nvSpPr>
          <p:spPr bwMode="auto">
            <a:xfrm>
              <a:off x="2208275" y="61614"/>
              <a:ext cx="2397436" cy="2117966"/>
            </a:xfrm>
            <a:custGeom>
              <a:avLst/>
              <a:gdLst>
                <a:gd name="T0" fmla="*/ 41 w 1425"/>
                <a:gd name="T1" fmla="*/ 1497 h 1241"/>
                <a:gd name="T2" fmla="*/ 158 w 1425"/>
                <a:gd name="T3" fmla="*/ 1617 h 1241"/>
                <a:gd name="T4" fmla="*/ 339 w 1425"/>
                <a:gd name="T5" fmla="*/ 1629 h 1241"/>
                <a:gd name="T6" fmla="*/ 279 w 1425"/>
                <a:gd name="T7" fmla="*/ 1722 h 1241"/>
                <a:gd name="T8" fmla="*/ 538 w 1425"/>
                <a:gd name="T9" fmla="*/ 1885 h 1241"/>
                <a:gd name="T10" fmla="*/ 639 w 1425"/>
                <a:gd name="T11" fmla="*/ 1829 h 1241"/>
                <a:gd name="T12" fmla="*/ 879 w 1425"/>
                <a:gd name="T13" fmla="*/ 1843 h 1241"/>
                <a:gd name="T14" fmla="*/ 819 w 1425"/>
                <a:gd name="T15" fmla="*/ 2070 h 1241"/>
                <a:gd name="T16" fmla="*/ 1058 w 1425"/>
                <a:gd name="T17" fmla="*/ 2004 h 1241"/>
                <a:gd name="T18" fmla="*/ 1240 w 1425"/>
                <a:gd name="T19" fmla="*/ 1856 h 1241"/>
                <a:gd name="T20" fmla="*/ 1396 w 1425"/>
                <a:gd name="T21" fmla="*/ 2043 h 1241"/>
                <a:gd name="T22" fmla="*/ 1498 w 1425"/>
                <a:gd name="T23" fmla="*/ 2004 h 1241"/>
                <a:gd name="T24" fmla="*/ 1657 w 1425"/>
                <a:gd name="T25" fmla="*/ 1856 h 1241"/>
                <a:gd name="T26" fmla="*/ 1758 w 1425"/>
                <a:gd name="T27" fmla="*/ 1829 h 1241"/>
                <a:gd name="T28" fmla="*/ 1837 w 1425"/>
                <a:gd name="T29" fmla="*/ 1829 h 1241"/>
                <a:gd name="T30" fmla="*/ 1998 w 1425"/>
                <a:gd name="T31" fmla="*/ 1712 h 1241"/>
                <a:gd name="T32" fmla="*/ 2155 w 1425"/>
                <a:gd name="T33" fmla="*/ 1684 h 1241"/>
                <a:gd name="T34" fmla="*/ 2236 w 1425"/>
                <a:gd name="T35" fmla="*/ 1536 h 1241"/>
                <a:gd name="T36" fmla="*/ 2355 w 1425"/>
                <a:gd name="T37" fmla="*/ 1522 h 1241"/>
                <a:gd name="T38" fmla="*/ 2515 w 1425"/>
                <a:gd name="T39" fmla="*/ 1456 h 1241"/>
                <a:gd name="T40" fmla="*/ 2715 w 1425"/>
                <a:gd name="T41" fmla="*/ 1376 h 1241"/>
                <a:gd name="T42" fmla="*/ 2814 w 1425"/>
                <a:gd name="T43" fmla="*/ 1536 h 1241"/>
                <a:gd name="T44" fmla="*/ 2933 w 1425"/>
                <a:gd name="T45" fmla="*/ 1482 h 1241"/>
                <a:gd name="T46" fmla="*/ 2933 w 1425"/>
                <a:gd name="T47" fmla="*/ 1403 h 1241"/>
                <a:gd name="T48" fmla="*/ 3374 w 1425"/>
                <a:gd name="T49" fmla="*/ 1310 h 1241"/>
                <a:gd name="T50" fmla="*/ 3434 w 1425"/>
                <a:gd name="T51" fmla="*/ 1217 h 1241"/>
                <a:gd name="T52" fmla="*/ 3274 w 1425"/>
                <a:gd name="T53" fmla="*/ 1122 h 1241"/>
                <a:gd name="T54" fmla="*/ 3155 w 1425"/>
                <a:gd name="T55" fmla="*/ 934 h 1241"/>
                <a:gd name="T56" fmla="*/ 3334 w 1425"/>
                <a:gd name="T57" fmla="*/ 934 h 1241"/>
                <a:gd name="T58" fmla="*/ 3374 w 1425"/>
                <a:gd name="T59" fmla="*/ 788 h 1241"/>
                <a:gd name="T60" fmla="*/ 3233 w 1425"/>
                <a:gd name="T61" fmla="*/ 721 h 1241"/>
                <a:gd name="T62" fmla="*/ 3472 w 1425"/>
                <a:gd name="T63" fmla="*/ 493 h 1241"/>
                <a:gd name="T64" fmla="*/ 3554 w 1425"/>
                <a:gd name="T65" fmla="*/ 214 h 1241"/>
                <a:gd name="T66" fmla="*/ 3355 w 1425"/>
                <a:gd name="T67" fmla="*/ 214 h 1241"/>
                <a:gd name="T68" fmla="*/ 3155 w 1425"/>
                <a:gd name="T69" fmla="*/ 122 h 1241"/>
                <a:gd name="T70" fmla="*/ 2974 w 1425"/>
                <a:gd name="T71" fmla="*/ 109 h 1241"/>
                <a:gd name="T72" fmla="*/ 2914 w 1425"/>
                <a:gd name="T73" fmla="*/ 0 h 1241"/>
                <a:gd name="T74" fmla="*/ 2896 w 1425"/>
                <a:gd name="T75" fmla="*/ 109 h 1241"/>
                <a:gd name="T76" fmla="*/ 2814 w 1425"/>
                <a:gd name="T77" fmla="*/ 280 h 1241"/>
                <a:gd name="T78" fmla="*/ 2795 w 1425"/>
                <a:gd name="T79" fmla="*/ 401 h 1241"/>
                <a:gd name="T80" fmla="*/ 2476 w 1425"/>
                <a:gd name="T81" fmla="*/ 466 h 1241"/>
                <a:gd name="T82" fmla="*/ 2476 w 1425"/>
                <a:gd name="T83" fmla="*/ 721 h 1241"/>
                <a:gd name="T84" fmla="*/ 2634 w 1425"/>
                <a:gd name="T85" fmla="*/ 695 h 1241"/>
                <a:gd name="T86" fmla="*/ 2836 w 1425"/>
                <a:gd name="T87" fmla="*/ 748 h 1241"/>
                <a:gd name="T88" fmla="*/ 2836 w 1425"/>
                <a:gd name="T89" fmla="*/ 841 h 1241"/>
                <a:gd name="T90" fmla="*/ 2596 w 1425"/>
                <a:gd name="T91" fmla="*/ 895 h 1241"/>
                <a:gd name="T92" fmla="*/ 2476 w 1425"/>
                <a:gd name="T93" fmla="*/ 988 h 1241"/>
                <a:gd name="T94" fmla="*/ 2155 w 1425"/>
                <a:gd name="T95" fmla="*/ 1109 h 1241"/>
                <a:gd name="T96" fmla="*/ 1897 w 1425"/>
                <a:gd name="T97" fmla="*/ 1082 h 1241"/>
                <a:gd name="T98" fmla="*/ 1916 w 1425"/>
                <a:gd name="T99" fmla="*/ 1255 h 1241"/>
                <a:gd name="T100" fmla="*/ 1596 w 1425"/>
                <a:gd name="T101" fmla="*/ 1415 h 1241"/>
                <a:gd name="T102" fmla="*/ 1139 w 1425"/>
                <a:gd name="T103" fmla="*/ 1469 h 1241"/>
                <a:gd name="T104" fmla="*/ 879 w 1425"/>
                <a:gd name="T105" fmla="*/ 1482 h 1241"/>
                <a:gd name="T106" fmla="*/ 620 w 1425"/>
                <a:gd name="T107" fmla="*/ 1441 h 1241"/>
                <a:gd name="T108" fmla="*/ 239 w 1425"/>
                <a:gd name="T109" fmla="*/ 1363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51" name="Freeform 33"/>
            <p:cNvSpPr>
              <a:spLocks noChangeArrowheads="1"/>
            </p:cNvSpPr>
            <p:nvPr/>
          </p:nvSpPr>
          <p:spPr bwMode="auto">
            <a:xfrm>
              <a:off x="0" y="417432"/>
              <a:ext cx="2142419" cy="1762148"/>
            </a:xfrm>
            <a:custGeom>
              <a:avLst/>
              <a:gdLst>
                <a:gd name="T0" fmla="*/ 3140 w 1273"/>
                <a:gd name="T1" fmla="*/ 960 h 1033"/>
                <a:gd name="T2" fmla="*/ 3099 w 1273"/>
                <a:gd name="T3" fmla="*/ 1052 h 1033"/>
                <a:gd name="T4" fmla="*/ 2939 w 1273"/>
                <a:gd name="T5" fmla="*/ 1052 h 1033"/>
                <a:gd name="T6" fmla="*/ 2879 w 1273"/>
                <a:gd name="T7" fmla="*/ 1105 h 1033"/>
                <a:gd name="T8" fmla="*/ 2699 w 1273"/>
                <a:gd name="T9" fmla="*/ 1199 h 1033"/>
                <a:gd name="T10" fmla="*/ 2620 w 1273"/>
                <a:gd name="T11" fmla="*/ 1213 h 1033"/>
                <a:gd name="T12" fmla="*/ 2339 w 1273"/>
                <a:gd name="T13" fmla="*/ 1373 h 1033"/>
                <a:gd name="T14" fmla="*/ 2200 w 1273"/>
                <a:gd name="T15" fmla="*/ 1467 h 1033"/>
                <a:gd name="T16" fmla="*/ 2300 w 1273"/>
                <a:gd name="T17" fmla="*/ 1571 h 1033"/>
                <a:gd name="T18" fmla="*/ 2222 w 1273"/>
                <a:gd name="T19" fmla="*/ 1653 h 1033"/>
                <a:gd name="T20" fmla="*/ 2239 w 1273"/>
                <a:gd name="T21" fmla="*/ 1720 h 1033"/>
                <a:gd name="T22" fmla="*/ 2101 w 1273"/>
                <a:gd name="T23" fmla="*/ 1692 h 1033"/>
                <a:gd name="T24" fmla="*/ 2018 w 1273"/>
                <a:gd name="T25" fmla="*/ 1666 h 1033"/>
                <a:gd name="T26" fmla="*/ 1841 w 1273"/>
                <a:gd name="T27" fmla="*/ 1598 h 1033"/>
                <a:gd name="T28" fmla="*/ 1500 w 1273"/>
                <a:gd name="T29" fmla="*/ 1640 h 1033"/>
                <a:gd name="T30" fmla="*/ 1282 w 1273"/>
                <a:gd name="T31" fmla="*/ 1653 h 1033"/>
                <a:gd name="T32" fmla="*/ 1079 w 1273"/>
                <a:gd name="T33" fmla="*/ 1585 h 1033"/>
                <a:gd name="T34" fmla="*/ 920 w 1273"/>
                <a:gd name="T35" fmla="*/ 1598 h 1033"/>
                <a:gd name="T36" fmla="*/ 681 w 1273"/>
                <a:gd name="T37" fmla="*/ 1545 h 1033"/>
                <a:gd name="T38" fmla="*/ 539 w 1273"/>
                <a:gd name="T39" fmla="*/ 1640 h 1033"/>
                <a:gd name="T40" fmla="*/ 381 w 1273"/>
                <a:gd name="T41" fmla="*/ 1571 h 1033"/>
                <a:gd name="T42" fmla="*/ 259 w 1273"/>
                <a:gd name="T43" fmla="*/ 1440 h 1033"/>
                <a:gd name="T44" fmla="*/ 138 w 1273"/>
                <a:gd name="T45" fmla="*/ 1332 h 1033"/>
                <a:gd name="T46" fmla="*/ 160 w 1273"/>
                <a:gd name="T47" fmla="*/ 1291 h 1033"/>
                <a:gd name="T48" fmla="*/ 101 w 1273"/>
                <a:gd name="T49" fmla="*/ 1187 h 1033"/>
                <a:gd name="T50" fmla="*/ 0 w 1273"/>
                <a:gd name="T51" fmla="*/ 1146 h 1033"/>
                <a:gd name="T52" fmla="*/ 79 w 1273"/>
                <a:gd name="T53" fmla="*/ 1146 h 1033"/>
                <a:gd name="T54" fmla="*/ 79 w 1273"/>
                <a:gd name="T55" fmla="*/ 1026 h 1033"/>
                <a:gd name="T56" fmla="*/ 60 w 1273"/>
                <a:gd name="T57" fmla="*/ 947 h 1033"/>
                <a:gd name="T58" fmla="*/ 0 w 1273"/>
                <a:gd name="T59" fmla="*/ 867 h 1033"/>
                <a:gd name="T60" fmla="*/ 221 w 1273"/>
                <a:gd name="T61" fmla="*/ 773 h 1033"/>
                <a:gd name="T62" fmla="*/ 339 w 1273"/>
                <a:gd name="T63" fmla="*/ 760 h 1033"/>
                <a:gd name="T64" fmla="*/ 381 w 1273"/>
                <a:gd name="T65" fmla="*/ 800 h 1033"/>
                <a:gd name="T66" fmla="*/ 500 w 1273"/>
                <a:gd name="T67" fmla="*/ 800 h 1033"/>
                <a:gd name="T68" fmla="*/ 759 w 1273"/>
                <a:gd name="T69" fmla="*/ 760 h 1033"/>
                <a:gd name="T70" fmla="*/ 1041 w 1273"/>
                <a:gd name="T71" fmla="*/ 708 h 1033"/>
                <a:gd name="T72" fmla="*/ 1059 w 1273"/>
                <a:gd name="T73" fmla="*/ 627 h 1033"/>
                <a:gd name="T74" fmla="*/ 1179 w 1273"/>
                <a:gd name="T75" fmla="*/ 388 h 1033"/>
                <a:gd name="T76" fmla="*/ 1140 w 1273"/>
                <a:gd name="T77" fmla="*/ 332 h 1033"/>
                <a:gd name="T78" fmla="*/ 1480 w 1273"/>
                <a:gd name="T79" fmla="*/ 374 h 1033"/>
                <a:gd name="T80" fmla="*/ 1660 w 1273"/>
                <a:gd name="T81" fmla="*/ 159 h 1033"/>
                <a:gd name="T82" fmla="*/ 1959 w 1273"/>
                <a:gd name="T83" fmla="*/ 214 h 1033"/>
                <a:gd name="T84" fmla="*/ 1959 w 1273"/>
                <a:gd name="T85" fmla="*/ 135 h 1033"/>
                <a:gd name="T86" fmla="*/ 2101 w 1273"/>
                <a:gd name="T87" fmla="*/ 66 h 1033"/>
                <a:gd name="T88" fmla="*/ 2200 w 1273"/>
                <a:gd name="T89" fmla="*/ 0 h 1033"/>
                <a:gd name="T90" fmla="*/ 2319 w 1273"/>
                <a:gd name="T91" fmla="*/ 27 h 1033"/>
                <a:gd name="T92" fmla="*/ 2319 w 1273"/>
                <a:gd name="T93" fmla="*/ 80 h 1033"/>
                <a:gd name="T94" fmla="*/ 2401 w 1273"/>
                <a:gd name="T95" fmla="*/ 186 h 1033"/>
                <a:gd name="T96" fmla="*/ 2560 w 1273"/>
                <a:gd name="T97" fmla="*/ 239 h 1033"/>
                <a:gd name="T98" fmla="*/ 2599 w 1273"/>
                <a:gd name="T99" fmla="*/ 414 h 1033"/>
                <a:gd name="T100" fmla="*/ 2539 w 1273"/>
                <a:gd name="T101" fmla="*/ 559 h 1033"/>
                <a:gd name="T102" fmla="*/ 2782 w 1273"/>
                <a:gd name="T103" fmla="*/ 615 h 1033"/>
                <a:gd name="T104" fmla="*/ 3021 w 1273"/>
                <a:gd name="T105" fmla="*/ 732 h 1033"/>
                <a:gd name="T106" fmla="*/ 3082 w 1273"/>
                <a:gd name="T107" fmla="*/ 800 h 1033"/>
                <a:gd name="T108" fmla="*/ 3179 w 1273"/>
                <a:gd name="T109" fmla="*/ 947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rgbClr val="0070C0"/>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sp>
          <p:nvSpPr>
            <p:cNvPr id="152" name="Freeform 34"/>
            <p:cNvSpPr>
              <a:spLocks noChangeArrowheads="1"/>
            </p:cNvSpPr>
            <p:nvPr/>
          </p:nvSpPr>
          <p:spPr bwMode="auto">
            <a:xfrm>
              <a:off x="4458586" y="3652144"/>
              <a:ext cx="214382" cy="440537"/>
            </a:xfrm>
            <a:custGeom>
              <a:avLst/>
              <a:gdLst>
                <a:gd name="T0" fmla="*/ 55 w 129"/>
                <a:gd name="T1" fmla="*/ 395 h 257"/>
                <a:gd name="T2" fmla="*/ 75 w 129"/>
                <a:gd name="T3" fmla="*/ 424 h 257"/>
                <a:gd name="T4" fmla="*/ 130 w 129"/>
                <a:gd name="T5" fmla="*/ 437 h 257"/>
                <a:gd name="T6" fmla="*/ 151 w 129"/>
                <a:gd name="T7" fmla="*/ 382 h 257"/>
                <a:gd name="T8" fmla="*/ 243 w 129"/>
                <a:gd name="T9" fmla="*/ 315 h 257"/>
                <a:gd name="T10" fmla="*/ 243 w 129"/>
                <a:gd name="T11" fmla="*/ 218 h 257"/>
                <a:gd name="T12" fmla="*/ 280 w 129"/>
                <a:gd name="T13" fmla="*/ 164 h 257"/>
                <a:gd name="T14" fmla="*/ 300 w 129"/>
                <a:gd name="T15" fmla="*/ 122 h 257"/>
                <a:gd name="T16" fmla="*/ 263 w 129"/>
                <a:gd name="T17" fmla="*/ 96 h 257"/>
                <a:gd name="T18" fmla="*/ 243 w 129"/>
                <a:gd name="T19" fmla="*/ 0 h 257"/>
                <a:gd name="T20" fmla="*/ 151 w 129"/>
                <a:gd name="T21" fmla="*/ 41 h 257"/>
                <a:gd name="T22" fmla="*/ 114 w 129"/>
                <a:gd name="T23" fmla="*/ 41 h 257"/>
                <a:gd name="T24" fmla="*/ 130 w 129"/>
                <a:gd name="T25" fmla="*/ 69 h 257"/>
                <a:gd name="T26" fmla="*/ 55 w 129"/>
                <a:gd name="T27" fmla="*/ 122 h 257"/>
                <a:gd name="T28" fmla="*/ 55 w 129"/>
                <a:gd name="T29" fmla="*/ 191 h 257"/>
                <a:gd name="T30" fmla="*/ 0 w 129"/>
                <a:gd name="T31" fmla="*/ 231 h 257"/>
                <a:gd name="T32" fmla="*/ 18 w 129"/>
                <a:gd name="T33" fmla="*/ 286 h 257"/>
                <a:gd name="T34" fmla="*/ 38 w 129"/>
                <a:gd name="T35" fmla="*/ 382 h 257"/>
                <a:gd name="T36" fmla="*/ 55 w 129"/>
                <a:gd name="T37" fmla="*/ 395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chemeClr val="bg1">
                <a:lumMod val="95000"/>
              </a:schemeClr>
            </a:solidFill>
            <a:ln w="9525" cmpd="sng">
              <a:solidFill>
                <a:sysClr val="window" lastClr="FFFFFF"/>
              </a:solidFill>
              <a:bevel/>
            </a:ln>
          </p:spPr>
          <p:txBody>
            <a:bodyPr/>
            <a:lstStyle/>
            <a:p>
              <a:pPr defTabSz="685800">
                <a:defRPr/>
              </a:pPr>
              <a:endParaRPr lang="zh-CN" altLang="zh-CN" sz="900" b="1" kern="0">
                <a:solidFill>
                  <a:srgbClr val="000000"/>
                </a:solidFill>
                <a:latin typeface="Impact MT Std" pitchFamily="34" charset="0"/>
                <a:ea typeface="微软雅黑" panose="020B0503020204020204" charset="-122"/>
                <a:sym typeface="方正兰亭黑_GBK" pitchFamily="2" charset="-122"/>
              </a:endParaRPr>
            </a:p>
          </p:txBody>
        </p:sp>
      </p:grpSp>
      <p:sp>
        <p:nvSpPr>
          <p:cNvPr id="63" name="文本框 62"/>
          <p:cNvSpPr txBox="1"/>
          <p:nvPr/>
        </p:nvSpPr>
        <p:spPr>
          <a:xfrm>
            <a:off x="4949825" y="779780"/>
            <a:ext cx="4084320" cy="1463675"/>
          </a:xfrm>
          <a:prstGeom prst="rect">
            <a:avLst/>
          </a:prstGeom>
          <a:noFill/>
        </p:spPr>
        <p:txBody>
          <a:bodyPr wrap="square">
            <a:noAutofit/>
          </a:bodyPr>
          <a:lstStyle/>
          <a:p>
            <a:pPr indent="0" algn="l" fontAlgn="auto">
              <a:lnSpc>
                <a:spcPct val="130000"/>
              </a:lnSpc>
              <a:spcBef>
                <a:spcPts val="0"/>
              </a:spcBef>
              <a:spcAft>
                <a:spcPts val="0"/>
              </a:spcAft>
              <a:buClrTx/>
              <a:buSzTx/>
              <a:buFont typeface="Wingdings" panose="05000000000000000000" pitchFamily="2" charset="2"/>
              <a:buNone/>
            </a:pPr>
            <a:r>
              <a:rPr lang="en-US" altLang="zh-CN" sz="1200"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 </a:t>
            </a:r>
            <a:r>
              <a:rPr lang="zh-CN" altLang="zh-CN" sz="1200"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脑功能疾病的患者</a:t>
            </a:r>
            <a:r>
              <a:rPr lang="en-US" altLang="zh-CN" sz="1200" b="1"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95%</a:t>
            </a:r>
            <a:r>
              <a:rPr lang="zh-CN" altLang="en-US" sz="1200" b="1"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以上</a:t>
            </a:r>
            <a:r>
              <a:rPr lang="zh-CN" altLang="zh-CN" sz="1200"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rPr>
              <a:t>都需要长期进行针对性康复，</a:t>
            </a:r>
            <a:endParaRPr lang="zh-CN" altLang="zh-CN" sz="1200" dirty="0">
              <a:solidFill>
                <a:schemeClr val="tx1"/>
              </a:solidFill>
              <a:latin typeface="仿宋" panose="02010609060101010101" pitchFamily="49" charset="-122"/>
              <a:ea typeface="仿宋" panose="02010609060101010101" pitchFamily="49" charset="-122"/>
              <a:cs typeface="Arial" panose="020B0604020202020204" pitchFamily="34" charset="0"/>
              <a:sym typeface="+mn-ea"/>
            </a:endParaRPr>
          </a:p>
          <a:p>
            <a:pPr marL="266700" indent="-266700" algn="l" fontAlgn="auto">
              <a:lnSpc>
                <a:spcPct val="130000"/>
              </a:lnSpc>
              <a:spcBef>
                <a:spcPts val="0"/>
              </a:spcBef>
              <a:spcAft>
                <a:spcPts val="0"/>
              </a:spcAft>
              <a:buClrTx/>
              <a:buSzTx/>
              <a:buFont typeface="Wingdings" panose="05000000000000000000" pitchFamily="2" charset="2"/>
              <a:buChar char="u"/>
            </a:pP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患者在康复期间尤其</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出院后重要的康复黄金期（病后</a:t>
            </a:r>
            <a:r>
              <a:rPr lang="en-US"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6</a:t>
            </a:r>
            <a:r>
              <a:rPr lang="zh-CN" altLang="en-US"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个月内）</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缺乏</a:t>
            </a: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合适的中枢干预方式，</a:t>
            </a:r>
            <a:endParaRPr lang="zh-CN" altLang="zh-CN" sz="1200" dirty="0">
              <a:latin typeface="仿宋" panose="02010609060101010101" pitchFamily="49" charset="-122"/>
              <a:ea typeface="仿宋" panose="02010609060101010101" pitchFamily="49" charset="-122"/>
              <a:cs typeface="Arial" panose="020B0604020202020204" pitchFamily="34" charset="0"/>
              <a:sym typeface="+mn-ea"/>
            </a:endParaRPr>
          </a:p>
          <a:p>
            <a:pPr marL="266700" indent="-266700" algn="l" fontAlgn="auto">
              <a:lnSpc>
                <a:spcPct val="130000"/>
              </a:lnSpc>
              <a:spcBef>
                <a:spcPts val="0"/>
              </a:spcBef>
              <a:spcAft>
                <a:spcPts val="0"/>
              </a:spcAft>
              <a:buClrTx/>
              <a:buSzTx/>
              <a:buFont typeface="Wingdings" panose="05000000000000000000" pitchFamily="2" charset="2"/>
              <a:buChar char="u"/>
            </a:pP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院内、院外康复治疗</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无法采用统一的治疗方案</a:t>
            </a: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，面对患者出院后所需要的直接中枢干预方式无可选择。</a:t>
            </a:r>
            <a:endParaRPr lang="zh-CN" altLang="zh-CN" sz="1200" b="0" dirty="0">
              <a:latin typeface="仿宋" panose="02010609060101010101" pitchFamily="49" charset="-122"/>
              <a:ea typeface="仿宋" panose="02010609060101010101" pitchFamily="49" charset="-122"/>
              <a:cs typeface="Arial" panose="020B0604020202020204" pitchFamily="34" charset="0"/>
              <a:sym typeface="+mn-ea"/>
            </a:endParaRPr>
          </a:p>
        </p:txBody>
      </p:sp>
      <p:sp>
        <p:nvSpPr>
          <p:cNvPr id="64" name="文本框 44"/>
          <p:cNvSpPr txBox="1"/>
          <p:nvPr/>
        </p:nvSpPr>
        <p:spPr>
          <a:xfrm>
            <a:off x="4095553" y="3838378"/>
            <a:ext cx="909699" cy="300082"/>
          </a:xfrm>
          <a:prstGeom prst="rect">
            <a:avLst/>
          </a:prstGeom>
          <a:noFill/>
        </p:spPr>
        <p:txBody>
          <a:bodyPr wrap="square" rtlCol="0">
            <a:spAutoFit/>
          </a:bodyPr>
          <a:lstStyle/>
          <a:p>
            <a:r>
              <a:rPr lang="zh-CN" altLang="en-US" sz="1350" b="1" dirty="0">
                <a:solidFill>
                  <a:srgbClr val="2F5EB0"/>
                </a:solidFill>
                <a:latin typeface="微软雅黑" panose="020B0503020204020204" charset="-122"/>
                <a:ea typeface="微软雅黑" panose="020B0503020204020204" charset="-122"/>
              </a:rPr>
              <a:t>行业痛点</a:t>
            </a:r>
            <a:endParaRPr lang="zh-CN" altLang="en-US" sz="1350" b="1" dirty="0">
              <a:solidFill>
                <a:srgbClr val="2F5EB0"/>
              </a:solidFill>
              <a:latin typeface="微软雅黑" panose="020B0503020204020204" charset="-122"/>
              <a:ea typeface="微软雅黑" panose="020B0503020204020204" charset="-122"/>
            </a:endParaRPr>
          </a:p>
        </p:txBody>
      </p:sp>
      <p:sp>
        <p:nvSpPr>
          <p:cNvPr id="66" name="文本框 65"/>
          <p:cNvSpPr txBox="1"/>
          <p:nvPr/>
        </p:nvSpPr>
        <p:spPr>
          <a:xfrm>
            <a:off x="4630420" y="2971165"/>
            <a:ext cx="4395470" cy="1769745"/>
          </a:xfrm>
          <a:prstGeom prst="rect">
            <a:avLst/>
          </a:prstGeom>
          <a:noFill/>
        </p:spPr>
        <p:txBody>
          <a:bodyPr wrap="square">
            <a:spAutoFit/>
          </a:bodyPr>
          <a:lstStyle/>
          <a:p>
            <a:pPr marL="266700" indent="0">
              <a:lnSpc>
                <a:spcPct val="130000"/>
              </a:lnSpc>
              <a:spcBef>
                <a:spcPts val="0"/>
              </a:spcBef>
              <a:spcAft>
                <a:spcPts val="0"/>
              </a:spcAft>
              <a:buFont typeface="Wingdings" panose="05000000000000000000" pitchFamily="2" charset="2"/>
              <a:buNone/>
            </a:pPr>
            <a:r>
              <a:rPr lang="zh-CN" altLang="zh-CN" sz="1200" b="0" dirty="0">
                <a:latin typeface="仿宋" panose="02010609060101010101" pitchFamily="49" charset="-122"/>
                <a:ea typeface="仿宋" panose="02010609060101010101" pitchFamily="49" charset="-122"/>
                <a:cs typeface="Arial" panose="020B0604020202020204" pitchFamily="34" charset="0"/>
              </a:rPr>
              <a:t>临床实践证实：</a:t>
            </a:r>
            <a:endParaRPr lang="zh-CN" altLang="zh-CN" sz="1200" b="0" dirty="0">
              <a:latin typeface="仿宋" panose="02010609060101010101" pitchFamily="49" charset="-122"/>
              <a:ea typeface="仿宋" panose="02010609060101010101" pitchFamily="49" charset="-122"/>
              <a:cs typeface="Arial" panose="020B0604020202020204" pitchFamily="34" charset="0"/>
            </a:endParaRPr>
          </a:p>
          <a:p>
            <a:pPr marL="266700" indent="0">
              <a:lnSpc>
                <a:spcPct val="130000"/>
              </a:lnSpc>
              <a:spcBef>
                <a:spcPts val="0"/>
              </a:spcBef>
              <a:spcAft>
                <a:spcPts val="0"/>
              </a:spcAft>
              <a:buFont typeface="Wingdings" panose="05000000000000000000" pitchFamily="2" charset="2"/>
              <a:buNone/>
            </a:pPr>
            <a:r>
              <a:rPr lang="zh-CN" altLang="zh-CN" sz="1200" b="0" dirty="0">
                <a:latin typeface="仿宋" panose="02010609060101010101" pitchFamily="49" charset="-122"/>
                <a:ea typeface="仿宋" panose="02010609060101010101" pitchFamily="49" charset="-122"/>
                <a:cs typeface="Arial" panose="020B0604020202020204" pitchFamily="34" charset="0"/>
              </a:rPr>
              <a:t> 经颅磁和经颅电刺激是脑功能康复有效的辅助治疗方式；</a:t>
            </a:r>
            <a:endParaRPr lang="en-US" altLang="zh-CN" sz="1200" b="0" dirty="0">
              <a:latin typeface="仿宋" panose="02010609060101010101" pitchFamily="49" charset="-122"/>
              <a:ea typeface="仿宋" panose="02010609060101010101" pitchFamily="49" charset="-122"/>
              <a:cs typeface="Arial" panose="020B0604020202020204" pitchFamily="34" charset="0"/>
            </a:endParaRPr>
          </a:p>
          <a:p>
            <a:pPr marL="266700">
              <a:lnSpc>
                <a:spcPct val="130000"/>
              </a:lnSpc>
              <a:spcBef>
                <a:spcPts val="0"/>
              </a:spcBef>
              <a:spcAft>
                <a:spcPts val="0"/>
              </a:spcAft>
              <a:buFont typeface="Wingdings" panose="05000000000000000000" pitchFamily="2" charset="2"/>
              <a:buChar char="u"/>
            </a:pPr>
            <a:r>
              <a:rPr lang="zh-CN" altLang="zh-CN" sz="1200" dirty="0">
                <a:latin typeface="仿宋" panose="02010609060101010101" pitchFamily="49" charset="-122"/>
                <a:ea typeface="仿宋" panose="02010609060101010101" pitchFamily="49" charset="-122"/>
                <a:cs typeface="Arial" panose="020B0604020202020204" pitchFamily="34" charset="0"/>
                <a:sym typeface="+mn-ea"/>
              </a:rPr>
              <a:t>针对脑功能康复的居家治疗，</a:t>
            </a:r>
            <a:r>
              <a:rPr lang="zh-CN" altLang="zh-CN" sz="1200" dirty="0">
                <a:solidFill>
                  <a:srgbClr val="FF0000"/>
                </a:solidFill>
                <a:latin typeface="仿宋" panose="02010609060101010101" pitchFamily="49" charset="-122"/>
                <a:ea typeface="仿宋" panose="02010609060101010101" pitchFamily="49" charset="-122"/>
                <a:cs typeface="Arial" panose="020B0604020202020204" pitchFamily="34" charset="0"/>
                <a:sym typeface="+mn-ea"/>
              </a:rPr>
              <a:t>缺乏合适的非侵入性中枢干预设备</a:t>
            </a:r>
            <a:endParaRPr lang="zh-CN" altLang="zh-CN" sz="1200" b="0" dirty="0">
              <a:solidFill>
                <a:srgbClr val="FF0000"/>
              </a:solidFill>
              <a:latin typeface="仿宋" panose="02010609060101010101" pitchFamily="49" charset="-122"/>
              <a:ea typeface="仿宋" panose="02010609060101010101" pitchFamily="49" charset="-122"/>
              <a:cs typeface="Arial" panose="020B0604020202020204" pitchFamily="34" charset="0"/>
            </a:endParaRPr>
          </a:p>
          <a:p>
            <a:pPr marL="266700">
              <a:lnSpc>
                <a:spcPct val="130000"/>
              </a:lnSpc>
              <a:spcBef>
                <a:spcPts val="0"/>
              </a:spcBef>
              <a:spcAft>
                <a:spcPts val="0"/>
              </a:spcAft>
              <a:buFont typeface="Wingdings" panose="05000000000000000000" pitchFamily="2" charset="2"/>
              <a:buChar char="u"/>
            </a:pPr>
            <a:r>
              <a:rPr lang="zh-CN" altLang="zh-CN" sz="1200" b="0" dirty="0">
                <a:solidFill>
                  <a:srgbClr val="FF0000"/>
                </a:solidFill>
                <a:latin typeface="仿宋" panose="02010609060101010101" pitchFamily="49" charset="-122"/>
                <a:ea typeface="仿宋" panose="02010609060101010101" pitchFamily="49" charset="-122"/>
                <a:cs typeface="Arial" panose="020B0604020202020204" pitchFamily="34" charset="0"/>
              </a:rPr>
              <a:t>产品多为单一功能</a:t>
            </a:r>
            <a:r>
              <a:rPr lang="zh-CN" altLang="zh-CN" sz="1200" b="0" dirty="0">
                <a:latin typeface="仿宋" panose="02010609060101010101" pitchFamily="49" charset="-122"/>
                <a:ea typeface="仿宋" panose="02010609060101010101" pitchFamily="49" charset="-122"/>
                <a:cs typeface="Arial" panose="020B0604020202020204" pitchFamily="34" charset="0"/>
              </a:rPr>
              <a:t>，基于神经网络机理设计的多靶点同时刺激大脑皮层和小脑区域的产品稀缺；</a:t>
            </a:r>
            <a:endParaRPr lang="zh-CN" altLang="zh-CN" sz="1200" b="0" dirty="0">
              <a:latin typeface="仿宋" panose="02010609060101010101" pitchFamily="49" charset="-122"/>
              <a:ea typeface="仿宋" panose="02010609060101010101" pitchFamily="49" charset="-122"/>
              <a:cs typeface="Arial" panose="020B0604020202020204" pitchFamily="34" charset="0"/>
            </a:endParaRPr>
          </a:p>
          <a:p>
            <a:pPr marL="266700">
              <a:lnSpc>
                <a:spcPct val="130000"/>
              </a:lnSpc>
              <a:spcBef>
                <a:spcPts val="0"/>
              </a:spcBef>
              <a:spcAft>
                <a:spcPts val="0"/>
              </a:spcAft>
              <a:buFont typeface="Wingdings" panose="05000000000000000000" pitchFamily="2" charset="2"/>
              <a:buChar char="u"/>
            </a:pPr>
            <a:endParaRPr lang="zh-CN" altLang="zh-CN" sz="1200" b="0" dirty="0">
              <a:solidFill>
                <a:srgbClr val="FF0000"/>
              </a:solidFill>
              <a:latin typeface="仿宋" panose="02010609060101010101" pitchFamily="49" charset="-122"/>
              <a:ea typeface="仿宋" panose="02010609060101010101" pitchFamily="49" charset="-122"/>
              <a:cs typeface="Arial" panose="020B0604020202020204" pitchFamily="34" charset="0"/>
            </a:endParaRPr>
          </a:p>
        </p:txBody>
      </p:sp>
      <p:sp>
        <p:nvSpPr>
          <p:cNvPr id="5" name="左大括号 4"/>
          <p:cNvSpPr/>
          <p:nvPr/>
        </p:nvSpPr>
        <p:spPr>
          <a:xfrm>
            <a:off x="4957352" y="889425"/>
            <a:ext cx="131541" cy="11400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p:cNvSpPr/>
          <p:nvPr/>
        </p:nvSpPr>
        <p:spPr>
          <a:xfrm>
            <a:off x="4852852" y="3324579"/>
            <a:ext cx="145392" cy="12907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70" name="表格 69"/>
          <p:cNvGraphicFramePr/>
          <p:nvPr>
            <p:custDataLst>
              <p:tags r:id="rId1"/>
            </p:custDataLst>
          </p:nvPr>
        </p:nvGraphicFramePr>
        <p:xfrm>
          <a:off x="690245" y="1276350"/>
          <a:ext cx="2536825" cy="3163570"/>
        </p:xfrm>
        <a:graphic>
          <a:graphicData uri="http://schemas.openxmlformats.org/drawingml/2006/table">
            <a:tbl>
              <a:tblPr firstRow="1" bandRow="1">
                <a:tableStyleId>{5940675A-B579-460E-94D1-54222C63F5DA}</a:tableStyleId>
              </a:tblPr>
              <a:tblGrid>
                <a:gridCol w="1395095"/>
                <a:gridCol w="1141730"/>
              </a:tblGrid>
              <a:tr h="487680">
                <a:tc>
                  <a:txBody>
                    <a:bodyPr/>
                    <a:lstStyle/>
                    <a:p>
                      <a:pPr indent="0" algn="ctr">
                        <a:buNone/>
                      </a:pPr>
                      <a:r>
                        <a:rPr lang="en-US" sz="1050" b="0" dirty="0" err="1">
                          <a:solidFill>
                            <a:schemeClr val="tx1"/>
                          </a:solidFill>
                          <a:latin typeface="宋体" panose="02010600030101010101" pitchFamily="2" charset="-122"/>
                          <a:ea typeface="宋体" panose="02010600030101010101" pitchFamily="2" charset="-122"/>
                          <a:cs typeface="宋体" panose="02010600030101010101" pitchFamily="2" charset="-122"/>
                        </a:rPr>
                        <a:t>重大脑功能障碍疾病</a:t>
                      </a:r>
                      <a:endParaRPr lang="en-US" alt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a:buNone/>
                      </a:pPr>
                      <a:r>
                        <a:rPr lang="en-US" sz="1050" b="0" dirty="0" err="1">
                          <a:solidFill>
                            <a:schemeClr val="tx1"/>
                          </a:solidFill>
                          <a:latin typeface="宋体" panose="02010600030101010101" pitchFamily="2" charset="-122"/>
                          <a:ea typeface="宋体" panose="02010600030101010101" pitchFamily="2" charset="-122"/>
                          <a:cs typeface="宋体" panose="02010600030101010101" pitchFamily="2" charset="-122"/>
                        </a:rPr>
                        <a:t>总量／年增</a:t>
                      </a:r>
                      <a:endParaRPr lang="en-US" alt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546735">
                <a:tc>
                  <a:txBody>
                    <a:bodyPr/>
                    <a:lstStyle/>
                    <a:p>
                      <a:pPr indent="0" algn="ctr">
                        <a:buNone/>
                      </a:pPr>
                      <a:r>
                        <a:rPr lang="en-US" sz="1050" b="0" dirty="0" err="1">
                          <a:solidFill>
                            <a:schemeClr val="tx1"/>
                          </a:solidFill>
                          <a:latin typeface="宋体" panose="02010600030101010101" pitchFamily="2" charset="-122"/>
                          <a:ea typeface="宋体" panose="02010600030101010101" pitchFamily="2" charset="-122"/>
                          <a:cs typeface="宋体" panose="02010600030101010101" pitchFamily="2" charset="-122"/>
                        </a:rPr>
                        <a:t>脑卒中、脑外伤</a:t>
                      </a:r>
                      <a:r>
                        <a:rPr 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rPr>
                        <a:t>、 MCI (</a:t>
                      </a:r>
                      <a:r>
                        <a:rPr lang="en-US" sz="1050" b="0" dirty="0" err="1">
                          <a:solidFill>
                            <a:schemeClr val="tx1"/>
                          </a:solidFill>
                          <a:latin typeface="宋体" panose="02010600030101010101" pitchFamily="2" charset="-122"/>
                          <a:ea typeface="宋体" panose="02010600030101010101" pitchFamily="2" charset="-122"/>
                          <a:cs typeface="宋体" panose="02010600030101010101" pitchFamily="2" charset="-122"/>
                        </a:rPr>
                        <a:t>血管性认知功能障碍</a:t>
                      </a:r>
                      <a:r>
                        <a:rPr 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rPr>
                        <a:t>) 等</a:t>
                      </a:r>
                      <a:endParaRPr lang="en-US" alt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a:buNone/>
                      </a:pPr>
                      <a:r>
                        <a:rPr lang="en-US" sz="1050" b="0">
                          <a:solidFill>
                            <a:schemeClr val="tx1"/>
                          </a:solidFill>
                          <a:latin typeface="宋体" panose="02010600030101010101" pitchFamily="2" charset="-122"/>
                          <a:ea typeface="宋体" panose="02010600030101010101" pitchFamily="2" charset="-122"/>
                          <a:cs typeface="宋体" panose="02010600030101010101" pitchFamily="2" charset="-122"/>
                        </a:rPr>
                        <a:t>8400万／1000万</a:t>
                      </a:r>
                      <a:endParaRPr lang="en-US" altLang="en-US" sz="105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548640">
                <a:tc>
                  <a:txBody>
                    <a:bodyPr/>
                    <a:lstStyle/>
                    <a:p>
                      <a:pPr indent="0" algn="ctr">
                        <a:buNone/>
                      </a:pPr>
                      <a:r>
                        <a:rPr 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rPr>
                        <a:t>AD (</a:t>
                      </a:r>
                      <a:r>
                        <a:rPr lang="en-US" sz="1050" b="0" dirty="0" err="1">
                          <a:solidFill>
                            <a:schemeClr val="tx1"/>
                          </a:solidFill>
                          <a:latin typeface="宋体" panose="02010600030101010101" pitchFamily="2" charset="-122"/>
                          <a:ea typeface="宋体" panose="02010600030101010101" pitchFamily="2" charset="-122"/>
                          <a:cs typeface="宋体" panose="02010600030101010101" pitchFamily="2" charset="-122"/>
                        </a:rPr>
                        <a:t>老年痴呆</a:t>
                      </a:r>
                      <a:r>
                        <a:rPr 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sz="1050" b="0" dirty="0" err="1">
                          <a:solidFill>
                            <a:schemeClr val="tx1"/>
                          </a:solidFill>
                          <a:latin typeface="宋体" panose="02010600030101010101" pitchFamily="2" charset="-122"/>
                          <a:ea typeface="宋体" panose="02010600030101010101" pitchFamily="2" charset="-122"/>
                          <a:cs typeface="宋体" panose="02010600030101010101" pitchFamily="2" charset="-122"/>
                        </a:rPr>
                        <a:t>帕金森</a:t>
                      </a:r>
                      <a:endParaRPr lang="en-US" alt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a:buNone/>
                      </a:pPr>
                      <a:r>
                        <a:rPr 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rPr>
                        <a:t>2000万／130万</a:t>
                      </a:r>
                      <a:endParaRPr lang="en-US" alt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546100">
                <a:tc>
                  <a:txBody>
                    <a:bodyPr/>
                    <a:lstStyle/>
                    <a:p>
                      <a:pPr indent="0" algn="ctr">
                        <a:buNone/>
                      </a:pPr>
                      <a:r>
                        <a:rPr lang="en-US" sz="1050" b="0" dirty="0" err="1">
                          <a:solidFill>
                            <a:schemeClr val="tx1"/>
                          </a:solidFill>
                          <a:latin typeface="宋体" panose="02010600030101010101" pitchFamily="2" charset="-122"/>
                          <a:ea typeface="宋体" panose="02010600030101010101" pitchFamily="2" charset="-122"/>
                          <a:cs typeface="宋体" panose="02010600030101010101" pitchFamily="2" charset="-122"/>
                        </a:rPr>
                        <a:t>儿童脑瘫&amp;自闭症&amp;多动症等</a:t>
                      </a:r>
                      <a:endParaRPr lang="en-US" alt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a:buNone/>
                      </a:pPr>
                      <a:r>
                        <a:rPr lang="en-US" sz="1050" b="0">
                          <a:solidFill>
                            <a:schemeClr val="tx1"/>
                          </a:solidFill>
                          <a:latin typeface="宋体" panose="02010600030101010101" pitchFamily="2" charset="-122"/>
                          <a:ea typeface="宋体" panose="02010600030101010101" pitchFamily="2" charset="-122"/>
                          <a:cs typeface="宋体" panose="02010600030101010101" pitchFamily="2" charset="-122"/>
                        </a:rPr>
                        <a:t>1000万/500万</a:t>
                      </a:r>
                      <a:endParaRPr lang="en-US" altLang="en-US" sz="105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488315">
                <a:tc>
                  <a:txBody>
                    <a:bodyPr/>
                    <a:lstStyle/>
                    <a:p>
                      <a:pPr indent="0" algn="ctr">
                        <a:buNone/>
                      </a:pPr>
                      <a:r>
                        <a:rPr lang="en-US" sz="1050" b="0" dirty="0" err="1">
                          <a:solidFill>
                            <a:schemeClr val="tx1"/>
                          </a:solidFill>
                          <a:latin typeface="宋体" panose="02010600030101010101" pitchFamily="2" charset="-122"/>
                          <a:ea typeface="宋体" panose="02010600030101010101" pitchFamily="2" charset="-122"/>
                          <a:cs typeface="宋体" panose="02010600030101010101" pitchFamily="2" charset="-122"/>
                        </a:rPr>
                        <a:t>抑郁&amp;焦虑等精神心理疾病</a:t>
                      </a:r>
                      <a:endParaRPr lang="en-US" alt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a:buNone/>
                      </a:pPr>
                      <a:r>
                        <a:rPr 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rPr>
                        <a:t>1.2亿</a:t>
                      </a:r>
                      <a:endParaRPr lang="en-US" alt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546100">
                <a:tc>
                  <a:txBody>
                    <a:bodyPr/>
                    <a:p>
                      <a:pPr indent="0" algn="ctr">
                        <a:buNone/>
                      </a:pPr>
                      <a:r>
                        <a:rPr lang="en-US" sz="1050" b="0" dirty="0" err="1">
                          <a:solidFill>
                            <a:schemeClr val="tx1"/>
                          </a:solidFill>
                          <a:latin typeface="宋体" panose="02010600030101010101" pitchFamily="2" charset="-122"/>
                          <a:ea typeface="宋体" panose="02010600030101010101" pitchFamily="2" charset="-122"/>
                          <a:cs typeface="宋体" panose="02010600030101010101" pitchFamily="2" charset="-122"/>
                        </a:rPr>
                        <a:t>睡眠</a:t>
                      </a:r>
                      <a:r>
                        <a:rPr lang="zh-CN" altLang="en-US" sz="1050" b="0" dirty="0" err="1">
                          <a:solidFill>
                            <a:schemeClr val="tx1"/>
                          </a:solidFill>
                          <a:latin typeface="宋体" panose="02010600030101010101" pitchFamily="2" charset="-122"/>
                          <a:ea typeface="宋体" panose="02010600030101010101" pitchFamily="2" charset="-122"/>
                          <a:cs typeface="宋体" panose="02010600030101010101" pitchFamily="2" charset="-122"/>
                        </a:rPr>
                        <a:t>障碍</a:t>
                      </a:r>
                      <a:r>
                        <a:rPr lang="en-US" sz="1050" b="0" dirty="0" err="1">
                          <a:solidFill>
                            <a:schemeClr val="tx1"/>
                          </a:solidFill>
                          <a:latin typeface="宋体" panose="02010600030101010101" pitchFamily="2" charset="-122"/>
                          <a:ea typeface="宋体" panose="02010600030101010101" pitchFamily="2" charset="-122"/>
                          <a:cs typeface="宋体" panose="02010600030101010101" pitchFamily="2" charset="-122"/>
                        </a:rPr>
                        <a:t>&amp;偏头痛等</a:t>
                      </a:r>
                      <a:endParaRPr lang="en-US" alt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rPr>
                        <a:t>5.1亿/5000万</a:t>
                      </a:r>
                      <a:endParaRPr lang="en-US" altLang="en-US" sz="105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bl>
          </a:graphicData>
        </a:graphic>
      </p:graphicFrame>
      <p:sp>
        <p:nvSpPr>
          <p:cNvPr id="73" name="文本框 72"/>
          <p:cNvSpPr txBox="1"/>
          <p:nvPr/>
        </p:nvSpPr>
        <p:spPr>
          <a:xfrm>
            <a:off x="690508" y="889369"/>
            <a:ext cx="2982595" cy="464185"/>
          </a:xfrm>
          <a:prstGeom prst="rect">
            <a:avLst/>
          </a:prstGeom>
          <a:noFill/>
          <a:ln w="9525">
            <a:noFill/>
          </a:ln>
        </p:spPr>
        <p:txBody>
          <a:bodyPr wrap="square">
            <a:noAutofit/>
          </a:bodyPr>
          <a:lstStyle/>
          <a:p>
            <a:r>
              <a:rPr lang="zh-CN" sz="2000" b="1" dirty="0">
                <a:solidFill>
                  <a:srgbClr val="FF0000"/>
                </a:solidFill>
                <a:cs typeface="Arial" panose="020B0604020202020204" pitchFamily="34" charset="0"/>
              </a:rPr>
              <a:t>令人痛惜的严峻现状</a:t>
            </a:r>
            <a:endParaRPr lang="zh-CN" altLang="en-US" sz="2000" b="1" dirty="0">
              <a:solidFill>
                <a:srgbClr val="FF0000"/>
              </a:solidFill>
              <a:cs typeface="Arial" panose="020B0604020202020204" pitchFamily="34" charset="0"/>
            </a:endParaRPr>
          </a:p>
        </p:txBody>
      </p:sp>
      <p:grpSp>
        <p:nvGrpSpPr>
          <p:cNvPr id="74" name="组合 73"/>
          <p:cNvGrpSpPr/>
          <p:nvPr/>
        </p:nvGrpSpPr>
        <p:grpSpPr>
          <a:xfrm>
            <a:off x="690013" y="372769"/>
            <a:ext cx="2537141" cy="337185"/>
            <a:chOff x="3779912" y="1776377"/>
            <a:chExt cx="4896889" cy="449866"/>
          </a:xfrm>
        </p:grpSpPr>
        <p:sp>
          <p:nvSpPr>
            <p:cNvPr id="75" name="矩形 74"/>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a:solidFill>
                  <a:sysClr val="window" lastClr="FFFFFF"/>
                </a:solidFill>
                <a:latin typeface="微软雅黑" panose="020B0503020204020204" charset="-122"/>
                <a:ea typeface="微软雅黑" panose="020B0503020204020204" charset="-122"/>
              </a:endParaRPr>
            </a:p>
          </p:txBody>
        </p:sp>
        <p:sp>
          <p:nvSpPr>
            <p:cNvPr id="76" name="矩形 75"/>
            <p:cNvSpPr/>
            <p:nvPr/>
          </p:nvSpPr>
          <p:spPr>
            <a:xfrm>
              <a:off x="3779912" y="1777380"/>
              <a:ext cx="602456" cy="432048"/>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2</a:t>
              </a:r>
              <a:endParaRPr lang="en-US" altLang="zh-CN" sz="1600" b="1" kern="0" dirty="0">
                <a:solidFill>
                  <a:sysClr val="window" lastClr="FFFFFF"/>
                </a:solidFill>
                <a:latin typeface="微软雅黑" panose="020B0503020204020204" charset="-122"/>
                <a:ea typeface="微软雅黑" panose="020B0503020204020204" charset="-122"/>
              </a:endParaRPr>
            </a:p>
          </p:txBody>
        </p:sp>
        <p:sp>
          <p:nvSpPr>
            <p:cNvPr id="77" name="TextBox 37"/>
            <p:cNvSpPr txBox="1"/>
            <p:nvPr/>
          </p:nvSpPr>
          <p:spPr>
            <a:xfrm>
              <a:off x="4382713" y="1776377"/>
              <a:ext cx="4294088" cy="449866"/>
            </a:xfrm>
            <a:prstGeom prst="rect">
              <a:avLst/>
            </a:prstGeom>
            <a:noFill/>
          </p:spPr>
          <p:txBody>
            <a:bodyPr wrap="square" rtlCol="0">
              <a:spAutoFit/>
            </a:bodyPr>
            <a:lstStyle/>
            <a:p>
              <a:pPr algn="ctr" defTabSz="913765">
                <a:defRPr/>
              </a:pPr>
              <a:r>
                <a:rPr lang="zh-CN" altLang="en-US" sz="1600" b="1" dirty="0">
                  <a:solidFill>
                    <a:srgbClr val="1F497D"/>
                  </a:solidFill>
                  <a:latin typeface="微软雅黑" panose="020B0503020204020204" charset="-122"/>
                  <a:ea typeface="微软雅黑" panose="020B0503020204020204" charset="-122"/>
                </a:rPr>
                <a:t>市场背景</a:t>
              </a:r>
              <a:r>
                <a:rPr lang="en-US" altLang="zh-CN" sz="1600" b="1" dirty="0">
                  <a:solidFill>
                    <a:srgbClr val="1F497D"/>
                  </a:solidFill>
                  <a:latin typeface="微软雅黑" panose="020B0503020204020204" charset="-122"/>
                  <a:ea typeface="微软雅黑" panose="020B0503020204020204" charset="-122"/>
                </a:rPr>
                <a:t>--</a:t>
              </a:r>
              <a:r>
                <a:rPr lang="zh-CN" altLang="en-US" sz="1600" b="1" dirty="0">
                  <a:solidFill>
                    <a:srgbClr val="1F497D"/>
                  </a:solidFill>
                  <a:latin typeface="微软雅黑" panose="020B0503020204020204" charset="-122"/>
                  <a:ea typeface="微软雅黑" panose="020B0503020204020204" charset="-122"/>
                </a:rPr>
                <a:t>需求及痛点</a:t>
              </a:r>
              <a:endParaRPr lang="zh-CN" altLang="en-US" sz="1600" b="1" dirty="0">
                <a:solidFill>
                  <a:srgbClr val="1F497D"/>
                </a:soli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64375" y="60325"/>
            <a:ext cx="1905000" cy="719455"/>
          </a:xfrm>
          <a:prstGeom prst="rect">
            <a:avLst/>
          </a:prstGeom>
        </p:spPr>
      </p:pic>
      <p:sp>
        <p:nvSpPr>
          <p:cNvPr id="3" name="文本框 2"/>
          <p:cNvSpPr txBox="1"/>
          <p:nvPr>
            <p:custDataLst>
              <p:tags r:id="rId3"/>
            </p:custDataLst>
          </p:nvPr>
        </p:nvSpPr>
        <p:spPr>
          <a:xfrm>
            <a:off x="5114290" y="2193925"/>
            <a:ext cx="1868170" cy="770890"/>
          </a:xfrm>
          <a:prstGeom prst="rect">
            <a:avLst/>
          </a:prstGeom>
          <a:noFill/>
          <a:ln w="9525">
            <a:noFill/>
          </a:ln>
        </p:spPr>
        <p:txBody>
          <a:bodyPr wrap="square">
            <a:noAutofit/>
          </a:bodyPr>
          <a:p>
            <a:pPr algn="ctr"/>
            <a:r>
              <a:rPr lang="zh-CN" sz="2000" b="1" dirty="0">
                <a:solidFill>
                  <a:srgbClr val="FF0000"/>
                </a:solidFill>
                <a:cs typeface="Arial" panose="020B0604020202020204" pitchFamily="34" charset="0"/>
              </a:rPr>
              <a:t>出院后</a:t>
            </a:r>
            <a:endParaRPr lang="zh-CN" sz="2000" b="1" dirty="0">
              <a:solidFill>
                <a:srgbClr val="FF0000"/>
              </a:solidFill>
              <a:cs typeface="Arial" panose="020B0604020202020204" pitchFamily="34" charset="0"/>
            </a:endParaRPr>
          </a:p>
          <a:p>
            <a:pPr algn="ctr"/>
            <a:r>
              <a:rPr lang="en-US" altLang="zh-CN" sz="2000" b="1" dirty="0">
                <a:solidFill>
                  <a:srgbClr val="FF0000"/>
                </a:solidFill>
                <a:cs typeface="Arial" panose="020B0604020202020204" pitchFamily="34" charset="0"/>
              </a:rPr>
              <a:t>“</a:t>
            </a:r>
            <a:r>
              <a:rPr lang="zh-CN" sz="2000" b="1" dirty="0">
                <a:solidFill>
                  <a:srgbClr val="FF0000"/>
                </a:solidFill>
                <a:cs typeface="Arial" panose="020B0604020202020204" pitchFamily="34" charset="0"/>
              </a:rPr>
              <a:t>脑</a:t>
            </a:r>
            <a:r>
              <a:rPr lang="en-US" altLang="zh-CN" sz="2000" b="1" dirty="0">
                <a:solidFill>
                  <a:srgbClr val="FF0000"/>
                </a:solidFill>
                <a:cs typeface="Arial" panose="020B0604020202020204" pitchFamily="34" charset="0"/>
              </a:rPr>
              <a:t>”</a:t>
            </a:r>
            <a:r>
              <a:rPr lang="zh-CN" sz="2000" b="1" dirty="0">
                <a:solidFill>
                  <a:srgbClr val="FF0000"/>
                </a:solidFill>
                <a:cs typeface="Arial" panose="020B0604020202020204" pitchFamily="34" charset="0"/>
              </a:rPr>
              <a:t>无可依</a:t>
            </a:r>
            <a:endParaRPr lang="zh-CN" altLang="en-US" sz="2000" b="1" dirty="0">
              <a:solidFill>
                <a:srgbClr val="FF0000"/>
              </a:solidFill>
              <a:cs typeface="Arial" panose="020B0604020202020204" pitchFamily="34" charset="0"/>
            </a:endParaRPr>
          </a:p>
        </p:txBody>
      </p:sp>
      <p:sp>
        <p:nvSpPr>
          <p:cNvPr id="4" name="文本框 3"/>
          <p:cNvSpPr txBox="1"/>
          <p:nvPr>
            <p:custDataLst>
              <p:tags r:id="rId4"/>
            </p:custDataLst>
          </p:nvPr>
        </p:nvSpPr>
        <p:spPr>
          <a:xfrm>
            <a:off x="557530" y="4476750"/>
            <a:ext cx="2802890" cy="590550"/>
          </a:xfrm>
          <a:prstGeom prst="rect">
            <a:avLst/>
          </a:prstGeom>
          <a:noFill/>
          <a:ln w="9525">
            <a:noFill/>
          </a:ln>
        </p:spPr>
        <p:txBody>
          <a:bodyPr wrap="square">
            <a:noAutofit/>
          </a:bodyPr>
          <a:p>
            <a:pPr algn="ctr"/>
            <a:r>
              <a:rPr lang="zh-CN" sz="1600" b="1" dirty="0">
                <a:solidFill>
                  <a:srgbClr val="FF0000"/>
                </a:solidFill>
                <a:cs typeface="Arial" panose="020B0604020202020204" pitchFamily="34" charset="0"/>
              </a:rPr>
              <a:t>人群庞大，</a:t>
            </a:r>
            <a:r>
              <a:rPr lang="zh-CN" sz="1600" b="1" dirty="0">
                <a:solidFill>
                  <a:srgbClr val="FF0000"/>
                </a:solidFill>
                <a:cs typeface="Arial" panose="020B0604020202020204" pitchFamily="34" charset="0"/>
                <a:sym typeface="+mn-ea"/>
              </a:rPr>
              <a:t>从小到老，</a:t>
            </a:r>
            <a:endParaRPr lang="zh-CN" sz="1600" b="1" dirty="0">
              <a:solidFill>
                <a:srgbClr val="FF0000"/>
              </a:solidFill>
              <a:cs typeface="Arial" panose="020B0604020202020204" pitchFamily="34" charset="0"/>
            </a:endParaRPr>
          </a:p>
          <a:p>
            <a:pPr algn="ctr"/>
            <a:r>
              <a:rPr lang="zh-CN" sz="1600" b="1" dirty="0">
                <a:solidFill>
                  <a:srgbClr val="FF0000"/>
                </a:solidFill>
                <a:cs typeface="Arial" panose="020B0604020202020204" pitchFamily="34" charset="0"/>
              </a:rPr>
              <a:t>且发病率逐年增高！！！</a:t>
            </a:r>
            <a:endParaRPr lang="zh-CN" sz="1600" b="1" dirty="0">
              <a:solidFill>
                <a:srgbClr val="FF0000"/>
              </a:solidFill>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37768" y="279679"/>
            <a:ext cx="2576195" cy="584775"/>
            <a:chOff x="3779912" y="1777380"/>
            <a:chExt cx="4896544" cy="780955"/>
          </a:xfrm>
        </p:grpSpPr>
        <p:sp>
          <p:nvSpPr>
            <p:cNvPr id="6" name="矩形 5"/>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350" kern="0">
                <a:solidFill>
                  <a:sysClr val="window" lastClr="FFFFFF"/>
                </a:solidFill>
                <a:ea typeface="微软雅黑" panose="020B0503020204020204" charset="-122"/>
              </a:endParaRPr>
            </a:p>
          </p:txBody>
        </p:sp>
        <p:sp>
          <p:nvSpPr>
            <p:cNvPr id="7" name="矩形 6"/>
            <p:cNvSpPr/>
            <p:nvPr/>
          </p:nvSpPr>
          <p:spPr>
            <a:xfrm>
              <a:off x="3779912" y="1777380"/>
              <a:ext cx="432048" cy="432048"/>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b="1" kern="0" dirty="0">
                  <a:solidFill>
                    <a:sysClr val="window" lastClr="FFFFFF"/>
                  </a:solidFill>
                  <a:latin typeface="Broadway" panose="04040905080B02020502" pitchFamily="82" charset="0"/>
                  <a:ea typeface="微软雅黑" panose="020B0503020204020204" charset="-122"/>
                </a:rPr>
                <a:t>2</a:t>
              </a:r>
              <a:endParaRPr lang="en-US" altLang="zh-CN" sz="1600" b="1" kern="0" dirty="0">
                <a:solidFill>
                  <a:sysClr val="window" lastClr="FFFFFF"/>
                </a:solidFill>
                <a:latin typeface="Broadway" panose="04040905080B02020502" pitchFamily="82" charset="0"/>
                <a:ea typeface="微软雅黑" panose="020B0503020204020204" charset="-122"/>
              </a:endParaRPr>
            </a:p>
          </p:txBody>
        </p:sp>
        <p:sp>
          <p:nvSpPr>
            <p:cNvPr id="8" name="TextBox 37"/>
            <p:cNvSpPr txBox="1"/>
            <p:nvPr/>
          </p:nvSpPr>
          <p:spPr>
            <a:xfrm>
              <a:off x="4147788" y="1777380"/>
              <a:ext cx="4528666" cy="780955"/>
            </a:xfrm>
            <a:prstGeom prst="rect">
              <a:avLst/>
            </a:prstGeom>
            <a:noFill/>
          </p:spPr>
          <p:txBody>
            <a:bodyPr wrap="square" rtlCol="0">
              <a:spAutoFit/>
            </a:bodyPr>
            <a:lstStyle/>
            <a:p>
              <a:pPr algn="ctr" defTabSz="913765">
                <a:defRPr/>
              </a:pPr>
              <a:r>
                <a:rPr lang="zh-CN" altLang="en-US" sz="1600" b="1" dirty="0">
                  <a:solidFill>
                    <a:srgbClr val="1F497D"/>
                  </a:solidFill>
                  <a:latin typeface="微软雅黑" panose="020B0503020204020204" charset="-122"/>
                  <a:ea typeface="微软雅黑" panose="020B0503020204020204" charset="-122"/>
                </a:rPr>
                <a:t>研究背景</a:t>
              </a:r>
              <a:r>
                <a:rPr lang="en-US" altLang="zh-CN" sz="1600" b="1" dirty="0">
                  <a:solidFill>
                    <a:srgbClr val="1F497D"/>
                  </a:solidFill>
                  <a:latin typeface="微软雅黑" panose="020B0503020204020204" charset="-122"/>
                  <a:ea typeface="微软雅黑" panose="020B0503020204020204" charset="-122"/>
                </a:rPr>
                <a:t>--</a:t>
              </a:r>
              <a:r>
                <a:rPr lang="en-US" altLang="zh-CN" sz="1600" b="1" dirty="0">
                  <a:solidFill>
                    <a:schemeClr val="tx2"/>
                  </a:solidFill>
                  <a:latin typeface="微软雅黑" panose="020B0503020204020204" charset="-122"/>
                  <a:ea typeface="微软雅黑" panose="020B0503020204020204" charset="-122"/>
                  <a:cs typeface="Arial" panose="020B0604020202020204" pitchFamily="34" charset="0"/>
                  <a:sym typeface="+mn-ea"/>
                </a:rPr>
                <a:t> </a:t>
              </a:r>
              <a:r>
                <a:rPr lang="zh-CN" altLang="en-US" sz="1600" b="1" dirty="0">
                  <a:solidFill>
                    <a:srgbClr val="1F497D"/>
                  </a:solidFill>
                  <a:latin typeface="微软雅黑" panose="020B0503020204020204" charset="-122"/>
                  <a:ea typeface="微软雅黑" panose="020B0503020204020204" charset="-122"/>
                  <a:sym typeface="+mn-ea"/>
                </a:rPr>
                <a:t>国家在指导</a:t>
              </a:r>
              <a:endParaRPr lang="zh-CN" altLang="en-US" sz="1600" b="1" dirty="0">
                <a:solidFill>
                  <a:srgbClr val="1F497D"/>
                </a:solidFill>
                <a:latin typeface="微软雅黑" panose="020B0503020204020204" charset="-122"/>
                <a:ea typeface="微软雅黑" panose="020B0503020204020204" charset="-122"/>
                <a:sym typeface="+mn-ea"/>
              </a:endParaRPr>
            </a:p>
            <a:p>
              <a:pPr algn="ctr" defTabSz="913765">
                <a:defRPr/>
              </a:pPr>
              <a:endParaRPr lang="zh-CN" altLang="en-US" sz="1600" b="1" dirty="0">
                <a:solidFill>
                  <a:srgbClr val="1F497D"/>
                </a:solidFill>
                <a:latin typeface="微软雅黑" panose="020B0503020204020204" charset="-122"/>
                <a:ea typeface="微软雅黑" panose="020B0503020204020204" charset="-122"/>
              </a:endParaRPr>
            </a:p>
          </p:txBody>
        </p:sp>
      </p:grpSp>
      <p:pic>
        <p:nvPicPr>
          <p:cNvPr id="13" name="图片 12"/>
          <p:cNvPicPr>
            <a:picLocks noChangeAspect="1"/>
          </p:cNvPicPr>
          <p:nvPr>
            <p:custDataLst>
              <p:tags r:id="rId1"/>
            </p:custDataLst>
          </p:nvPr>
        </p:nvPicPr>
        <p:blipFill>
          <a:blip r:embed="rId2"/>
          <a:stretch>
            <a:fillRect/>
          </a:stretch>
        </p:blipFill>
        <p:spPr>
          <a:xfrm>
            <a:off x="537768" y="895351"/>
            <a:ext cx="2306014" cy="1592524"/>
          </a:xfrm>
          <a:prstGeom prst="rect">
            <a:avLst/>
          </a:prstGeom>
        </p:spPr>
      </p:pic>
      <p:sp>
        <p:nvSpPr>
          <p:cNvPr id="11" name="矩形 10"/>
          <p:cNvSpPr/>
          <p:nvPr/>
        </p:nvSpPr>
        <p:spPr>
          <a:xfrm>
            <a:off x="533323" y="1961838"/>
            <a:ext cx="2306014" cy="162270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000" b="1" dirty="0">
                <a:solidFill>
                  <a:schemeClr val="tx2"/>
                </a:solidFill>
                <a:latin typeface="Calibri" panose="020F0502020204030204" pitchFamily="34" charset="0"/>
                <a:ea typeface="宋体" panose="02010600030101010101" pitchFamily="2" charset="-122"/>
                <a:sym typeface="+mn-ea"/>
              </a:rPr>
              <a:t>蒲慕明</a:t>
            </a:r>
            <a:endParaRPr lang="en-US" altLang="zh-CN" sz="1000" b="1" dirty="0">
              <a:solidFill>
                <a:schemeClr val="tx2"/>
              </a:solidFill>
              <a:latin typeface="Calibri" panose="020F0502020204030204" pitchFamily="34" charset="0"/>
              <a:ea typeface="宋体" panose="02010600030101010101" pitchFamily="2" charset="-122"/>
              <a:sym typeface="+mn-ea"/>
            </a:endParaRPr>
          </a:p>
          <a:p>
            <a:endParaRPr lang="zh-CN" altLang="zh-CN" sz="1000" b="1" dirty="0">
              <a:solidFill>
                <a:schemeClr val="tx2"/>
              </a:solidFill>
              <a:latin typeface="Calibri" panose="020F0502020204030204" pitchFamily="34" charset="0"/>
              <a:ea typeface="宋体" panose="02010600030101010101" pitchFamily="2" charset="-122"/>
              <a:sym typeface="+mn-ea"/>
            </a:endParaRPr>
          </a:p>
          <a:p>
            <a:r>
              <a:rPr lang="zh-CN" altLang="zh-CN" sz="1000" b="1" dirty="0">
                <a:solidFill>
                  <a:schemeClr val="tx2"/>
                </a:solidFill>
                <a:latin typeface="仿宋" panose="02010609060101010101" pitchFamily="49" charset="-122"/>
                <a:ea typeface="仿宋" panose="02010609060101010101" pitchFamily="49" charset="-122"/>
                <a:sym typeface="+mn-ea"/>
              </a:rPr>
              <a:t>中科院院士、中科院神经科学研究所所长、中科院脑科学与智能技术卓越创新中心主任</a:t>
            </a:r>
            <a:endParaRPr lang="zh-CN" altLang="zh-CN" sz="1000" b="1" dirty="0">
              <a:solidFill>
                <a:schemeClr val="tx2"/>
              </a:solidFill>
              <a:latin typeface="仿宋" panose="02010609060101010101" pitchFamily="49" charset="-122"/>
              <a:ea typeface="仿宋" panose="02010609060101010101" pitchFamily="49" charset="-122"/>
              <a:sym typeface="+mn-ea"/>
            </a:endParaRPr>
          </a:p>
          <a:p>
            <a:endParaRPr lang="zh-CN" altLang="en-US" sz="1000" b="1" dirty="0">
              <a:solidFill>
                <a:schemeClr val="tx2"/>
              </a:solidFill>
              <a:latin typeface="仿宋" panose="02010609060101010101" pitchFamily="49" charset="-122"/>
              <a:ea typeface="仿宋" panose="02010609060101010101" pitchFamily="49" charset="-122"/>
              <a:sym typeface="+mn-ea"/>
            </a:endParaRPr>
          </a:p>
          <a:p>
            <a:r>
              <a:rPr lang="zh-CN" altLang="zh-CN" sz="1000" b="1" dirty="0">
                <a:solidFill>
                  <a:schemeClr val="tx2"/>
                </a:solidFill>
                <a:latin typeface="仿宋" panose="02010609060101010101" pitchFamily="49" charset="-122"/>
                <a:ea typeface="仿宋" panose="02010609060101010101" pitchFamily="49" charset="-122"/>
                <a:cs typeface="Times New Roman" panose="02020603050405020304" charset="0"/>
                <a:sym typeface="+mn-ea"/>
              </a:rPr>
              <a:t>“据世界卫生组织的统计，包括各种神经类和精神类疾病在内的脑相关疾病，是所有疾病里社会负担最大的</a:t>
            </a:r>
            <a:r>
              <a:rPr lang="en-US" altLang="zh-CN" sz="1000" b="1" dirty="0">
                <a:solidFill>
                  <a:schemeClr val="tx2"/>
                </a:solidFill>
                <a:latin typeface="仿宋" panose="02010609060101010101" pitchFamily="49" charset="-122"/>
                <a:ea typeface="仿宋" panose="02010609060101010101" pitchFamily="49" charset="-122"/>
                <a:cs typeface="Times New Roman" panose="02020603050405020304" charset="0"/>
                <a:sym typeface="+mn-ea"/>
              </a:rPr>
              <a:t>...</a:t>
            </a:r>
            <a:endParaRPr lang="en-US" altLang="zh-CN" sz="1000" b="1" dirty="0">
              <a:solidFill>
                <a:schemeClr val="tx2"/>
              </a:solidFill>
              <a:highlight>
                <a:srgbClr val="FFFF00"/>
              </a:highlight>
              <a:latin typeface="仿宋" panose="02010609060101010101" pitchFamily="49" charset="-122"/>
              <a:ea typeface="仿宋" panose="02010609060101010101" pitchFamily="49" charset="-122"/>
              <a:cs typeface="Times New Roman" panose="02020603050405020304" charset="0"/>
              <a:sym typeface="+mn-ea"/>
            </a:endParaRPr>
          </a:p>
        </p:txBody>
      </p:sp>
      <p:graphicFrame>
        <p:nvGraphicFramePr>
          <p:cNvPr id="16" name="对象 15"/>
          <p:cNvGraphicFramePr/>
          <p:nvPr/>
        </p:nvGraphicFramePr>
        <p:xfrm>
          <a:off x="2843530" y="872490"/>
          <a:ext cx="6283325" cy="3999230"/>
        </p:xfrm>
        <a:graphic>
          <a:graphicData uri="http://schemas.openxmlformats.org/presentationml/2006/ole">
            <mc:AlternateContent xmlns:mc="http://schemas.openxmlformats.org/markup-compatibility/2006">
              <mc:Choice xmlns:v="urn:schemas-microsoft-com:vml" Requires="v">
                <p:oleObj spid="_x0000_s3" name="" r:id="rId3" imgW="10439400" imgH="4695825" progId="Paint.Picture">
                  <p:embed/>
                </p:oleObj>
              </mc:Choice>
              <mc:Fallback>
                <p:oleObj name="" r:id="rId3" imgW="10439400" imgH="4695825" progId="Paint.Picture">
                  <p:embed/>
                  <p:pic>
                    <p:nvPicPr>
                      <p:cNvPr id="0" name="对象 15"/>
                      <p:cNvPicPr/>
                      <p:nvPr/>
                    </p:nvPicPr>
                    <p:blipFill>
                      <a:blip r:embed="rId4"/>
                      <a:stretch>
                        <a:fillRect/>
                      </a:stretch>
                    </p:blipFill>
                    <p:spPr>
                      <a:xfrm>
                        <a:off x="2843530" y="872490"/>
                        <a:ext cx="6283325" cy="3999230"/>
                      </a:xfrm>
                      <a:prstGeom prst="rect">
                        <a:avLst/>
                      </a:prstGeom>
                    </p:spPr>
                  </p:pic>
                </p:oleObj>
              </mc:Fallback>
            </mc:AlternateContent>
          </a:graphicData>
        </a:graphic>
      </p:graphicFrame>
      <p:sp>
        <p:nvSpPr>
          <p:cNvPr id="18" name="文本框 17"/>
          <p:cNvSpPr txBox="1"/>
          <p:nvPr/>
        </p:nvSpPr>
        <p:spPr>
          <a:xfrm>
            <a:off x="895609" y="598846"/>
            <a:ext cx="1520825" cy="368300"/>
          </a:xfrm>
          <a:prstGeom prst="rect">
            <a:avLst/>
          </a:prstGeom>
          <a:noFill/>
        </p:spPr>
        <p:txBody>
          <a:bodyPr wrap="square" rtlCol="0" anchor="t">
            <a:spAutoFit/>
          </a:bodyPr>
          <a:lstStyle/>
          <a:p>
            <a:r>
              <a:rPr lang="zh-CN" b="1" dirty="0">
                <a:solidFill>
                  <a:schemeClr val="tx2"/>
                </a:solidFill>
                <a:latin typeface="仿宋" panose="02010609060101010101" pitchFamily="49" charset="-122"/>
                <a:ea typeface="仿宋" panose="02010609060101010101" pitchFamily="49" charset="-122"/>
                <a:cs typeface="Arial" panose="020B0604020202020204" pitchFamily="34" charset="0"/>
                <a:sym typeface="+mn-ea"/>
              </a:rPr>
              <a:t>中国脑计划</a:t>
            </a:r>
            <a:endParaRPr lang="zh-CN" altLang="en-US" b="1" dirty="0">
              <a:solidFill>
                <a:schemeClr val="tx2"/>
              </a:solidFill>
              <a:latin typeface="仿宋" panose="02010609060101010101" pitchFamily="49" charset="-122"/>
              <a:ea typeface="仿宋" panose="02010609060101010101" pitchFamily="49" charset="-122"/>
              <a:cs typeface="Arial" panose="020B0604020202020204" pitchFamily="34" charset="0"/>
              <a:sym typeface="+mn-ea"/>
            </a:endParaRPr>
          </a:p>
        </p:txBody>
      </p:sp>
      <p:pic>
        <p:nvPicPr>
          <p:cNvPr id="4" name="图片 3"/>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graphicFrame>
        <p:nvGraphicFramePr>
          <p:cNvPr id="2" name="对象 1"/>
          <p:cNvGraphicFramePr/>
          <p:nvPr/>
        </p:nvGraphicFramePr>
        <p:xfrm>
          <a:off x="76200" y="3533140"/>
          <a:ext cx="4279265" cy="1610360"/>
        </p:xfrm>
        <a:graphic>
          <a:graphicData uri="http://schemas.openxmlformats.org/presentationml/2006/ole">
            <mc:AlternateContent xmlns:mc="http://schemas.openxmlformats.org/markup-compatibility/2006">
              <mc:Choice xmlns:v="urn:schemas-microsoft-com:vml" Requires="v">
                <p:oleObj spid="_x0000_s9" name="" r:id="rId6" imgW="5010150" imgH="1766570" progId="Paint.Picture">
                  <p:embed/>
                </p:oleObj>
              </mc:Choice>
              <mc:Fallback>
                <p:oleObj name="" r:id="rId6" imgW="5010150" imgH="1766570" progId="Paint.Picture">
                  <p:embed/>
                  <p:pic>
                    <p:nvPicPr>
                      <p:cNvPr id="0" name="图片 8"/>
                      <p:cNvPicPr/>
                      <p:nvPr/>
                    </p:nvPicPr>
                    <p:blipFill>
                      <a:blip r:embed="rId7"/>
                      <a:stretch>
                        <a:fillRect/>
                      </a:stretch>
                    </p:blipFill>
                    <p:spPr>
                      <a:xfrm>
                        <a:off x="76200" y="3533140"/>
                        <a:ext cx="4279265" cy="1610360"/>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415812" y="327718"/>
            <a:ext cx="2509168" cy="584775"/>
            <a:chOff x="3779912" y="1774807"/>
            <a:chExt cx="4896544" cy="779903"/>
          </a:xfrm>
        </p:grpSpPr>
        <p:sp>
          <p:nvSpPr>
            <p:cNvPr id="50" name="矩形 49"/>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350" kern="0">
                <a:solidFill>
                  <a:sysClr val="window" lastClr="FFFFFF"/>
                </a:solidFill>
                <a:ea typeface="微软雅黑" panose="020B0503020204020204" charset="-122"/>
              </a:endParaRPr>
            </a:p>
          </p:txBody>
        </p:sp>
        <p:sp>
          <p:nvSpPr>
            <p:cNvPr id="51" name="矩形 50"/>
            <p:cNvSpPr/>
            <p:nvPr/>
          </p:nvSpPr>
          <p:spPr>
            <a:xfrm>
              <a:off x="3779912" y="1777380"/>
              <a:ext cx="452718" cy="432048"/>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2</a:t>
              </a:r>
              <a:endParaRPr lang="en-US" altLang="zh-CN" sz="1350" b="1" kern="0" dirty="0">
                <a:solidFill>
                  <a:sysClr val="window" lastClr="FFFFFF"/>
                </a:solidFill>
                <a:latin typeface="微软雅黑" panose="020B0503020204020204" charset="-122"/>
                <a:ea typeface="微软雅黑" panose="020B0503020204020204" charset="-122"/>
              </a:endParaRPr>
            </a:p>
          </p:txBody>
        </p:sp>
        <p:sp>
          <p:nvSpPr>
            <p:cNvPr id="52" name="TextBox 37"/>
            <p:cNvSpPr txBox="1"/>
            <p:nvPr/>
          </p:nvSpPr>
          <p:spPr>
            <a:xfrm>
              <a:off x="4232630" y="1774807"/>
              <a:ext cx="4443826" cy="779903"/>
            </a:xfrm>
            <a:prstGeom prst="rect">
              <a:avLst/>
            </a:prstGeom>
            <a:noFill/>
          </p:spPr>
          <p:txBody>
            <a:bodyPr wrap="square" rtlCol="0">
              <a:spAutoFit/>
            </a:bodyPr>
            <a:lstStyle/>
            <a:p>
              <a:pPr algn="ctr">
                <a:defRPr/>
              </a:pPr>
              <a:r>
                <a:rPr lang="zh-CN" altLang="en-US" sz="1600" b="1" dirty="0">
                  <a:solidFill>
                    <a:srgbClr val="1F497D"/>
                  </a:solidFill>
                  <a:latin typeface="微软雅黑" panose="020B0503020204020204" charset="-122"/>
                  <a:ea typeface="微软雅黑" panose="020B0503020204020204" charset="-122"/>
                  <a:sym typeface="+mn-ea"/>
                </a:rPr>
                <a:t>研究背景--企业在行动</a:t>
              </a:r>
              <a:endParaRPr lang="zh-CN" altLang="zh-TW" sz="1600" b="1" dirty="0">
                <a:solidFill>
                  <a:schemeClr val="tx2"/>
                </a:solidFill>
                <a:latin typeface="宋体" panose="02010600030101010101" pitchFamily="2" charset="-122"/>
                <a:ea typeface="宋体" panose="02010600030101010101" pitchFamily="2" charset="-122"/>
                <a:sym typeface="+mn-ea"/>
              </a:endParaRPr>
            </a:p>
            <a:p>
              <a:pPr algn="ctr">
                <a:defRPr/>
              </a:pPr>
              <a:endParaRPr lang="zh-CN" altLang="zh-TW" sz="1600" b="1" kern="0" dirty="0">
                <a:solidFill>
                  <a:schemeClr val="tx2"/>
                </a:solidFill>
                <a:latin typeface="宋体" panose="02010600030101010101" pitchFamily="2" charset="-122"/>
                <a:ea typeface="宋体" panose="02010600030101010101" pitchFamily="2" charset="-122"/>
                <a:sym typeface="+mn-ea"/>
              </a:endParaRPr>
            </a:p>
          </p:txBody>
        </p:sp>
      </p:grpSp>
      <p:graphicFrame>
        <p:nvGraphicFramePr>
          <p:cNvPr id="6" name="对象 5"/>
          <p:cNvGraphicFramePr/>
          <p:nvPr/>
        </p:nvGraphicFramePr>
        <p:xfrm>
          <a:off x="5055809" y="1187902"/>
          <a:ext cx="3249991" cy="3533892"/>
        </p:xfrm>
        <a:graphic>
          <a:graphicData uri="http://schemas.openxmlformats.org/presentationml/2006/ole">
            <mc:AlternateContent xmlns:mc="http://schemas.openxmlformats.org/markup-compatibility/2006">
              <mc:Choice xmlns:v="urn:schemas-microsoft-com:vml" Requires="v">
                <p:oleObj spid="_x0000_s2" name="" r:id="rId1" imgW="9820275" imgH="7934325" progId="Paint.Picture">
                  <p:embed/>
                </p:oleObj>
              </mc:Choice>
              <mc:Fallback>
                <p:oleObj name="" r:id="rId1" imgW="9820275" imgH="7934325" progId="Paint.Picture">
                  <p:embed/>
                  <p:pic>
                    <p:nvPicPr>
                      <p:cNvPr id="0" name="对象 5"/>
                      <p:cNvPicPr/>
                      <p:nvPr/>
                    </p:nvPicPr>
                    <p:blipFill>
                      <a:blip r:embed="rId2"/>
                      <a:stretch>
                        <a:fillRect/>
                      </a:stretch>
                    </p:blipFill>
                    <p:spPr>
                      <a:xfrm>
                        <a:off x="5055809" y="1187902"/>
                        <a:ext cx="3249991" cy="3533892"/>
                      </a:xfrm>
                      <a:prstGeom prst="rect">
                        <a:avLst/>
                      </a:prstGeom>
                    </p:spPr>
                  </p:pic>
                </p:oleObj>
              </mc:Fallback>
            </mc:AlternateContent>
          </a:graphicData>
        </a:graphic>
      </p:graphicFrame>
      <p:pic>
        <p:nvPicPr>
          <p:cNvPr id="102" name="图片 101"/>
          <p:cNvPicPr/>
          <p:nvPr/>
        </p:nvPicPr>
        <p:blipFill>
          <a:blip r:embed="rId3"/>
          <a:stretch>
            <a:fillRect/>
          </a:stretch>
        </p:blipFill>
        <p:spPr>
          <a:xfrm>
            <a:off x="2834154" y="3042103"/>
            <a:ext cx="1721178" cy="1681955"/>
          </a:xfrm>
          <a:prstGeom prst="rect">
            <a:avLst/>
          </a:prstGeom>
          <a:noFill/>
          <a:ln w="9525">
            <a:noFill/>
          </a:ln>
        </p:spPr>
      </p:pic>
      <p:pic>
        <p:nvPicPr>
          <p:cNvPr id="4" name="穿透颅骨-枕叶">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438448" y="3016930"/>
            <a:ext cx="1721178" cy="1681955"/>
          </a:xfrm>
          <a:prstGeom prst="rect">
            <a:avLst/>
          </a:prstGeom>
        </p:spPr>
      </p:pic>
      <p:sp>
        <p:nvSpPr>
          <p:cNvPr id="13" name="标题 12"/>
          <p:cNvSpPr>
            <a:spLocks noGrp="1"/>
          </p:cNvSpPr>
          <p:nvPr>
            <p:ph type="title" idx="4294967295"/>
          </p:nvPr>
        </p:nvSpPr>
        <p:spPr>
          <a:xfrm>
            <a:off x="796089" y="774365"/>
            <a:ext cx="2380168" cy="355600"/>
          </a:xfrm>
        </p:spPr>
        <p:txBody>
          <a:bodyPr>
            <a:normAutofit/>
          </a:bodyPr>
          <a:lstStyle/>
          <a:p>
            <a:pPr algn="l" defTabSz="914400">
              <a:buClrTx/>
              <a:buSzTx/>
            </a:pPr>
            <a:r>
              <a:rPr lang="zh-CN" altLang="en-US" sz="1600" b="1" kern="1200" dirty="0">
                <a:solidFill>
                  <a:schemeClr val="tx2"/>
                </a:solidFill>
                <a:latin typeface="+mn-lt"/>
                <a:ea typeface="+mn-ea"/>
                <a:cs typeface="Arial" panose="020B0604020202020204" pitchFamily="34" charset="0"/>
              </a:rPr>
              <a:t>科研合作及成果</a:t>
            </a:r>
            <a:endParaRPr lang="zh-CN" altLang="en-US" sz="1600" b="1" kern="1200" dirty="0">
              <a:solidFill>
                <a:schemeClr val="tx2"/>
              </a:solidFill>
              <a:latin typeface="+mn-lt"/>
              <a:ea typeface="+mn-ea"/>
              <a:cs typeface="Arial" panose="020B0604020202020204" pitchFamily="34" charset="0"/>
            </a:endParaRPr>
          </a:p>
        </p:txBody>
      </p:sp>
      <p:sp>
        <p:nvSpPr>
          <p:cNvPr id="16" name="箭头: 右 15"/>
          <p:cNvSpPr/>
          <p:nvPr/>
        </p:nvSpPr>
        <p:spPr>
          <a:xfrm>
            <a:off x="2240659" y="3854444"/>
            <a:ext cx="561278" cy="343354"/>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p:cNvSpPr/>
          <p:nvPr/>
        </p:nvSpPr>
        <p:spPr>
          <a:xfrm>
            <a:off x="4612584" y="3822240"/>
            <a:ext cx="399608" cy="343354"/>
          </a:xfrm>
          <a:prstGeom prst="rightArrow">
            <a:avLst>
              <a:gd name="adj1" fmla="val 50000"/>
              <a:gd name="adj2" fmla="val 36129"/>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26232" y="1187901"/>
            <a:ext cx="4386156" cy="1938992"/>
            <a:chOff x="91560" y="3103667"/>
            <a:chExt cx="9143508" cy="3924413"/>
          </a:xfrm>
        </p:grpSpPr>
        <p:sp>
          <p:nvSpPr>
            <p:cNvPr id="19" name="椭圆 18"/>
            <p:cNvSpPr/>
            <p:nvPr/>
          </p:nvSpPr>
          <p:spPr bwMode="auto">
            <a:xfrm>
              <a:off x="91560" y="3335639"/>
              <a:ext cx="3062822" cy="3062822"/>
            </a:xfrm>
            <a:prstGeom prst="ellipse">
              <a:avLst/>
            </a:prstGeom>
            <a:noFill/>
            <a:ln w="9525" cap="flat" cmpd="sng" algn="ctr">
              <a:solidFill>
                <a:schemeClr val="accent1">
                  <a:lumMod val="60000"/>
                  <a:lumOff val="40000"/>
                </a:schemeClr>
              </a:solidFill>
              <a:prstDash val="dash"/>
              <a:round/>
              <a:headEnd type="none" w="med" len="med"/>
              <a:tailEnd type="none" w="med" len="med"/>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35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p:txBody>
        </p:sp>
        <p:sp>
          <p:nvSpPr>
            <p:cNvPr id="21" name="矩形 20"/>
            <p:cNvSpPr/>
            <p:nvPr/>
          </p:nvSpPr>
          <p:spPr>
            <a:xfrm>
              <a:off x="5000509" y="3103667"/>
              <a:ext cx="4234559" cy="3924413"/>
            </a:xfrm>
            <a:prstGeom prst="rect">
              <a:avLst/>
            </a:prstGeom>
          </p:spPr>
          <p:txBody>
            <a:bodyPr wrap="none">
              <a:spAutoFit/>
            </a:bodyPr>
            <a:lstStyle/>
            <a:p>
              <a:r>
                <a:rPr lang="zh-CN" altLang="en-US" sz="1200" dirty="0">
                  <a:solidFill>
                    <a:schemeClr val="tx2"/>
                  </a:solidFill>
                  <a:latin typeface="仿宋" panose="02010609060101010101" pitchFamily="49" charset="-122"/>
                  <a:ea typeface="仿宋" panose="02010609060101010101" pitchFamily="49" charset="-122"/>
                </a:rPr>
                <a:t>河南省人民医院</a:t>
              </a:r>
              <a:endParaRPr lang="en-US" altLang="zh-CN" sz="1200" dirty="0">
                <a:solidFill>
                  <a:schemeClr val="tx2"/>
                </a:solidFill>
                <a:latin typeface="仿宋" panose="02010609060101010101" pitchFamily="49" charset="-122"/>
                <a:ea typeface="仿宋" panose="02010609060101010101" pitchFamily="49" charset="-122"/>
              </a:endParaRPr>
            </a:p>
            <a:p>
              <a:endParaRPr lang="en-US" altLang="zh-CN" sz="1200" dirty="0">
                <a:solidFill>
                  <a:schemeClr val="tx2"/>
                </a:solidFill>
                <a:latin typeface="仿宋" panose="02010609060101010101" pitchFamily="49" charset="-122"/>
                <a:ea typeface="仿宋" panose="02010609060101010101" pitchFamily="49" charset="-122"/>
              </a:endParaRPr>
            </a:p>
            <a:p>
              <a:r>
                <a:rPr lang="zh-CN" altLang="en-US" sz="1200" dirty="0">
                  <a:solidFill>
                    <a:schemeClr val="tx2"/>
                  </a:solidFill>
                  <a:latin typeface="仿宋" panose="02010609060101010101" pitchFamily="49" charset="-122"/>
                  <a:ea typeface="仿宋" panose="02010609060101010101" pitchFamily="49" charset="-122"/>
                </a:rPr>
                <a:t>郑州大学基础学院</a:t>
              </a:r>
              <a:endParaRPr lang="en-US" altLang="zh-CN" sz="1200" dirty="0">
                <a:solidFill>
                  <a:schemeClr val="tx2"/>
                </a:solidFill>
                <a:latin typeface="仿宋" panose="02010609060101010101" pitchFamily="49" charset="-122"/>
                <a:ea typeface="仿宋" panose="02010609060101010101" pitchFamily="49" charset="-122"/>
              </a:endParaRPr>
            </a:p>
            <a:p>
              <a:endParaRPr lang="en-US" altLang="zh-CN" sz="1200" dirty="0">
                <a:solidFill>
                  <a:schemeClr val="tx2"/>
                </a:solidFill>
                <a:latin typeface="仿宋" panose="02010609060101010101" pitchFamily="49" charset="-122"/>
                <a:ea typeface="仿宋" panose="02010609060101010101" pitchFamily="49" charset="-122"/>
              </a:endParaRPr>
            </a:p>
            <a:p>
              <a:r>
                <a:rPr lang="zh-CN" altLang="en-US" sz="1200" dirty="0">
                  <a:solidFill>
                    <a:schemeClr val="tx2"/>
                  </a:solidFill>
                  <a:latin typeface="仿宋" panose="02010609060101010101" pitchFamily="49" charset="-122"/>
                  <a:ea typeface="仿宋" panose="02010609060101010101" pitchFamily="49" charset="-122"/>
                </a:rPr>
                <a:t>河南科技大学第一附属医院</a:t>
              </a:r>
              <a:endParaRPr lang="en-US" altLang="zh-CN" sz="1200" dirty="0">
                <a:solidFill>
                  <a:schemeClr val="tx2"/>
                </a:solidFill>
                <a:latin typeface="仿宋" panose="02010609060101010101" pitchFamily="49" charset="-122"/>
                <a:ea typeface="仿宋" panose="02010609060101010101" pitchFamily="49" charset="-122"/>
              </a:endParaRPr>
            </a:p>
            <a:p>
              <a:endParaRPr lang="en-US" altLang="zh-CN" sz="1200" dirty="0">
                <a:solidFill>
                  <a:schemeClr val="tx2"/>
                </a:solidFill>
                <a:latin typeface="仿宋" panose="02010609060101010101" pitchFamily="49" charset="-122"/>
                <a:ea typeface="仿宋" panose="02010609060101010101" pitchFamily="49" charset="-122"/>
              </a:endParaRPr>
            </a:p>
            <a:p>
              <a:r>
                <a:rPr lang="zh-CN" altLang="en-US" sz="1200" dirty="0">
                  <a:solidFill>
                    <a:schemeClr val="tx2"/>
                  </a:solidFill>
                  <a:latin typeface="仿宋" panose="02010609060101010101" pitchFamily="49" charset="-122"/>
                  <a:ea typeface="仿宋" panose="02010609060101010101" pitchFamily="49" charset="-122"/>
                </a:rPr>
                <a:t>郑州大学第二附属医院</a:t>
              </a:r>
              <a:endParaRPr lang="en-US" altLang="zh-CN" sz="1200" dirty="0">
                <a:solidFill>
                  <a:schemeClr val="tx2"/>
                </a:solidFill>
                <a:latin typeface="仿宋" panose="02010609060101010101" pitchFamily="49" charset="-122"/>
                <a:ea typeface="仿宋" panose="02010609060101010101" pitchFamily="49" charset="-122"/>
              </a:endParaRPr>
            </a:p>
            <a:p>
              <a:endParaRPr lang="en-US" altLang="zh-CN" sz="1200" dirty="0">
                <a:solidFill>
                  <a:schemeClr val="tx2"/>
                </a:solidFill>
                <a:latin typeface="仿宋" panose="02010609060101010101" pitchFamily="49" charset="-122"/>
                <a:ea typeface="仿宋" panose="02010609060101010101" pitchFamily="49" charset="-122"/>
              </a:endParaRPr>
            </a:p>
            <a:p>
              <a:r>
                <a:rPr lang="zh-CN" altLang="en-US" sz="1200" dirty="0">
                  <a:solidFill>
                    <a:schemeClr val="tx2"/>
                  </a:solidFill>
                  <a:latin typeface="仿宋" panose="02010609060101010101" pitchFamily="49" charset="-122"/>
                  <a:ea typeface="仿宋" panose="02010609060101010101" pitchFamily="49" charset="-122"/>
                </a:rPr>
                <a:t>洛阳康贝生物工程有限公司</a:t>
              </a:r>
              <a:endParaRPr lang="en-US" altLang="zh-CN" sz="1200" dirty="0">
                <a:solidFill>
                  <a:schemeClr val="tx2"/>
                </a:solidFill>
                <a:latin typeface="仿宋" panose="02010609060101010101" pitchFamily="49" charset="-122"/>
                <a:ea typeface="仿宋" panose="02010609060101010101" pitchFamily="49" charset="-122"/>
              </a:endParaRPr>
            </a:p>
            <a:p>
              <a:endParaRPr lang="zh-CN" altLang="en-US" sz="1200" b="1" dirty="0">
                <a:solidFill>
                  <a:schemeClr val="tx2"/>
                </a:solidFill>
                <a:latin typeface="仿宋" panose="02010609060101010101" pitchFamily="49" charset="-122"/>
                <a:ea typeface="仿宋" panose="02010609060101010101" pitchFamily="49" charset="-122"/>
              </a:endParaRPr>
            </a:p>
          </p:txBody>
        </p:sp>
        <p:sp>
          <p:nvSpPr>
            <p:cNvPr id="26" name="椭圆 25"/>
            <p:cNvSpPr/>
            <p:nvPr/>
          </p:nvSpPr>
          <p:spPr bwMode="auto">
            <a:xfrm>
              <a:off x="2193346" y="3417420"/>
              <a:ext cx="334985" cy="334985"/>
            </a:xfrm>
            <a:prstGeom prst="ellipse">
              <a:avLst/>
            </a:prstGeom>
            <a:gradFill>
              <a:gsLst>
                <a:gs pos="68500">
                  <a:srgbClr val="81D4A7"/>
                </a:gs>
                <a:gs pos="37000">
                  <a:schemeClr val="accent2"/>
                </a:gs>
                <a:gs pos="0">
                  <a:schemeClr val="tx1"/>
                </a:gs>
                <a:gs pos="100000">
                  <a:schemeClr val="bg1">
                    <a:lumMod val="60000"/>
                    <a:lumOff val="40000"/>
                  </a:schemeClr>
                </a:gs>
              </a:gsLst>
              <a:lin ang="16200000" scaled="1"/>
            </a:gra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28" name="椭圆 27"/>
            <p:cNvSpPr/>
            <p:nvPr/>
          </p:nvSpPr>
          <p:spPr bwMode="auto">
            <a:xfrm>
              <a:off x="2546999" y="5836236"/>
              <a:ext cx="334985" cy="334985"/>
            </a:xfrm>
            <a:prstGeom prst="ellipse">
              <a:avLst/>
            </a:prstGeom>
            <a:gradFill>
              <a:gsLst>
                <a:gs pos="68500">
                  <a:srgbClr val="81D4A7"/>
                </a:gs>
                <a:gs pos="37000">
                  <a:schemeClr val="accent2"/>
                </a:gs>
                <a:gs pos="0">
                  <a:schemeClr val="tx1"/>
                </a:gs>
                <a:gs pos="100000">
                  <a:schemeClr val="bg1">
                    <a:lumMod val="60000"/>
                    <a:lumOff val="40000"/>
                  </a:schemeClr>
                </a:gs>
              </a:gsLst>
              <a:lin ang="16200000" scaled="1"/>
            </a:gra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29" name="椭圆 28"/>
            <p:cNvSpPr/>
            <p:nvPr/>
          </p:nvSpPr>
          <p:spPr bwMode="auto">
            <a:xfrm>
              <a:off x="2675219" y="3888341"/>
              <a:ext cx="334985" cy="334985"/>
            </a:xfrm>
            <a:prstGeom prst="ellipse">
              <a:avLst/>
            </a:prstGeom>
            <a:gradFill>
              <a:gsLst>
                <a:gs pos="68500">
                  <a:srgbClr val="81D4A7"/>
                </a:gs>
                <a:gs pos="37000">
                  <a:schemeClr val="accent2"/>
                </a:gs>
                <a:gs pos="0">
                  <a:schemeClr val="tx1"/>
                </a:gs>
                <a:gs pos="100000">
                  <a:schemeClr val="bg1">
                    <a:lumMod val="60000"/>
                    <a:lumOff val="40000"/>
                  </a:schemeClr>
                </a:gs>
              </a:gsLst>
              <a:lin ang="16200000" scaled="1"/>
            </a:gra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30" name="椭圆 29"/>
            <p:cNvSpPr/>
            <p:nvPr/>
          </p:nvSpPr>
          <p:spPr bwMode="auto">
            <a:xfrm>
              <a:off x="2938058" y="4490682"/>
              <a:ext cx="334985" cy="334985"/>
            </a:xfrm>
            <a:prstGeom prst="ellipse">
              <a:avLst/>
            </a:prstGeom>
            <a:gradFill>
              <a:gsLst>
                <a:gs pos="68500">
                  <a:srgbClr val="81D4A7"/>
                </a:gs>
                <a:gs pos="37000">
                  <a:schemeClr val="accent2"/>
                </a:gs>
                <a:gs pos="0">
                  <a:schemeClr val="tx1"/>
                </a:gs>
                <a:gs pos="100000">
                  <a:schemeClr val="bg1">
                    <a:lumMod val="60000"/>
                    <a:lumOff val="40000"/>
                  </a:schemeClr>
                </a:gs>
              </a:gsLst>
              <a:lin ang="16200000" scaled="1"/>
            </a:gra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31" name="椭圆 30"/>
            <p:cNvSpPr/>
            <p:nvPr/>
          </p:nvSpPr>
          <p:spPr bwMode="auto">
            <a:xfrm rot="389919">
              <a:off x="2903143" y="5274010"/>
              <a:ext cx="334985" cy="334985"/>
            </a:xfrm>
            <a:prstGeom prst="ellipse">
              <a:avLst/>
            </a:prstGeom>
            <a:gradFill>
              <a:gsLst>
                <a:gs pos="68500">
                  <a:srgbClr val="81D4A7"/>
                </a:gs>
                <a:gs pos="37000">
                  <a:schemeClr val="accent2"/>
                </a:gs>
                <a:gs pos="0">
                  <a:schemeClr val="tx1"/>
                </a:gs>
                <a:gs pos="100000">
                  <a:schemeClr val="bg1">
                    <a:lumMod val="60000"/>
                    <a:lumOff val="40000"/>
                  </a:schemeClr>
                </a:gs>
              </a:gsLst>
              <a:lin ang="16200000" scaled="1"/>
            </a:gra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32" name="椭圆 31"/>
            <p:cNvSpPr/>
            <p:nvPr/>
          </p:nvSpPr>
          <p:spPr bwMode="auto">
            <a:xfrm>
              <a:off x="513210" y="3766410"/>
              <a:ext cx="2201283" cy="2201283"/>
            </a:xfrm>
            <a:prstGeom prst="ellipse">
              <a:avLst/>
            </a:prstGeom>
            <a:solidFill>
              <a:schemeClr val="accent6">
                <a:lumMod val="75000"/>
              </a:schemeClr>
            </a:soli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dirty="0">
                <a:solidFill>
                  <a:schemeClr val="tx2"/>
                </a:solidFill>
                <a:cs typeface="+mn-ea"/>
              </a:endParaRPr>
            </a:p>
          </p:txBody>
        </p:sp>
        <p:sp>
          <p:nvSpPr>
            <p:cNvPr id="33" name="矩形 32"/>
            <p:cNvSpPr/>
            <p:nvPr/>
          </p:nvSpPr>
          <p:spPr>
            <a:xfrm>
              <a:off x="841797" y="5218746"/>
              <a:ext cx="353088" cy="627607"/>
            </a:xfrm>
            <a:prstGeom prst="rect">
              <a:avLst/>
            </a:prstGeom>
          </p:spPr>
          <p:txBody>
            <a:bodyPr wrap="none">
              <a:spAutoFit/>
            </a:bodyPr>
            <a:lstStyle/>
            <a:p>
              <a:r>
                <a:rPr lang="zh-CN" altLang="en-US" sz="2100" b="1" dirty="0">
                  <a:solidFill>
                    <a:schemeClr val="bg1"/>
                  </a:solidFill>
                  <a:latin typeface="微软雅黑 Light" panose="020B0502040204020203" pitchFamily="34" charset="-122"/>
                  <a:ea typeface="微软雅黑 Light" panose="020B0502040204020203" pitchFamily="34" charset="-122"/>
                </a:rPr>
                <a:t> </a:t>
              </a:r>
              <a:endParaRPr lang="zh-CN" altLang="en-US" sz="2100" b="1" dirty="0">
                <a:solidFill>
                  <a:schemeClr val="bg1"/>
                </a:solidFill>
                <a:latin typeface="微软雅黑 Light" panose="020B0502040204020203" pitchFamily="34" charset="-122"/>
                <a:ea typeface="微软雅黑 Light" panose="020B0502040204020203" pitchFamily="34" charset="-122"/>
              </a:endParaRPr>
            </a:p>
          </p:txBody>
        </p:sp>
        <p:sp>
          <p:nvSpPr>
            <p:cNvPr id="34" name="Freeform 24"/>
            <p:cNvSpPr>
              <a:spLocks noEditPoints="1"/>
            </p:cNvSpPr>
            <p:nvPr/>
          </p:nvSpPr>
          <p:spPr bwMode="auto">
            <a:xfrm>
              <a:off x="769790" y="3888344"/>
              <a:ext cx="1335555" cy="899635"/>
            </a:xfrm>
            <a:custGeom>
              <a:avLst/>
              <a:gdLst>
                <a:gd name="T0" fmla="*/ 259 w 597"/>
                <a:gd name="T1" fmla="*/ 136 h 438"/>
                <a:gd name="T2" fmla="*/ 284 w 597"/>
                <a:gd name="T3" fmla="*/ 199 h 438"/>
                <a:gd name="T4" fmla="*/ 326 w 597"/>
                <a:gd name="T5" fmla="*/ 239 h 438"/>
                <a:gd name="T6" fmla="*/ 300 w 597"/>
                <a:gd name="T7" fmla="*/ 302 h 438"/>
                <a:gd name="T8" fmla="*/ 301 w 597"/>
                <a:gd name="T9" fmla="*/ 359 h 438"/>
                <a:gd name="T10" fmla="*/ 238 w 597"/>
                <a:gd name="T11" fmla="*/ 385 h 438"/>
                <a:gd name="T12" fmla="*/ 198 w 597"/>
                <a:gd name="T13" fmla="*/ 427 h 438"/>
                <a:gd name="T14" fmla="*/ 136 w 597"/>
                <a:gd name="T15" fmla="*/ 400 h 438"/>
                <a:gd name="T16" fmla="*/ 78 w 597"/>
                <a:gd name="T17" fmla="*/ 402 h 438"/>
                <a:gd name="T18" fmla="*/ 53 w 597"/>
                <a:gd name="T19" fmla="*/ 338 h 438"/>
                <a:gd name="T20" fmla="*/ 11 w 597"/>
                <a:gd name="T21" fmla="*/ 299 h 438"/>
                <a:gd name="T22" fmla="*/ 38 w 597"/>
                <a:gd name="T23" fmla="*/ 236 h 438"/>
                <a:gd name="T24" fmla="*/ 36 w 597"/>
                <a:gd name="T25" fmla="*/ 178 h 438"/>
                <a:gd name="T26" fmla="*/ 99 w 597"/>
                <a:gd name="T27" fmla="*/ 153 h 438"/>
                <a:gd name="T28" fmla="*/ 139 w 597"/>
                <a:gd name="T29" fmla="*/ 111 h 438"/>
                <a:gd name="T30" fmla="*/ 201 w 597"/>
                <a:gd name="T31" fmla="*/ 138 h 438"/>
                <a:gd name="T32" fmla="*/ 169 w 597"/>
                <a:gd name="T33" fmla="*/ 325 h 438"/>
                <a:gd name="T34" fmla="*/ 531 w 597"/>
                <a:gd name="T35" fmla="*/ 300 h 438"/>
                <a:gd name="T36" fmla="*/ 409 w 597"/>
                <a:gd name="T37" fmla="*/ 84 h 438"/>
                <a:gd name="T38" fmla="*/ 409 w 597"/>
                <a:gd name="T39" fmla="*/ 84 h 438"/>
                <a:gd name="T40" fmla="*/ 474 w 597"/>
                <a:gd name="T41" fmla="*/ 25 h 438"/>
                <a:gd name="T42" fmla="*/ 492 w 597"/>
                <a:gd name="T43" fmla="*/ 70 h 438"/>
                <a:gd name="T44" fmla="*/ 522 w 597"/>
                <a:gd name="T45" fmla="*/ 99 h 438"/>
                <a:gd name="T46" fmla="*/ 503 w 597"/>
                <a:gd name="T47" fmla="*/ 143 h 438"/>
                <a:gd name="T48" fmla="*/ 504 w 597"/>
                <a:gd name="T49" fmla="*/ 184 h 438"/>
                <a:gd name="T50" fmla="*/ 459 w 597"/>
                <a:gd name="T51" fmla="*/ 202 h 438"/>
                <a:gd name="T52" fmla="*/ 431 w 597"/>
                <a:gd name="T53" fmla="*/ 232 h 438"/>
                <a:gd name="T54" fmla="*/ 386 w 597"/>
                <a:gd name="T55" fmla="*/ 213 h 438"/>
                <a:gd name="T56" fmla="*/ 345 w 597"/>
                <a:gd name="T57" fmla="*/ 214 h 438"/>
                <a:gd name="T58" fmla="*/ 327 w 597"/>
                <a:gd name="T59" fmla="*/ 170 h 438"/>
                <a:gd name="T60" fmla="*/ 297 w 597"/>
                <a:gd name="T61" fmla="*/ 141 h 438"/>
                <a:gd name="T62" fmla="*/ 316 w 597"/>
                <a:gd name="T63" fmla="*/ 96 h 438"/>
                <a:gd name="T64" fmla="*/ 315 w 597"/>
                <a:gd name="T65" fmla="*/ 55 h 438"/>
                <a:gd name="T66" fmla="*/ 360 w 597"/>
                <a:gd name="T67" fmla="*/ 37 h 438"/>
                <a:gd name="T68" fmla="*/ 388 w 597"/>
                <a:gd name="T69" fmla="*/ 7 h 438"/>
                <a:gd name="T70" fmla="*/ 433 w 597"/>
                <a:gd name="T71" fmla="*/ 26 h 438"/>
                <a:gd name="T72" fmla="*/ 410 w 597"/>
                <a:gd name="T73" fmla="*/ 178 h 438"/>
                <a:gd name="T74" fmla="*/ 551 w 597"/>
                <a:gd name="T75" fmla="*/ 246 h 438"/>
                <a:gd name="T76" fmla="*/ 585 w 597"/>
                <a:gd name="T77" fmla="*/ 257 h 438"/>
                <a:gd name="T78" fmla="*/ 576 w 597"/>
                <a:gd name="T79" fmla="*/ 293 h 438"/>
                <a:gd name="T80" fmla="*/ 593 w 597"/>
                <a:gd name="T81" fmla="*/ 324 h 438"/>
                <a:gd name="T82" fmla="*/ 561 w 597"/>
                <a:gd name="T83" fmla="*/ 344 h 438"/>
                <a:gd name="T84" fmla="*/ 550 w 597"/>
                <a:gd name="T85" fmla="*/ 378 h 438"/>
                <a:gd name="T86" fmla="*/ 514 w 597"/>
                <a:gd name="T87" fmla="*/ 369 h 438"/>
                <a:gd name="T88" fmla="*/ 482 w 597"/>
                <a:gd name="T89" fmla="*/ 386 h 438"/>
                <a:gd name="T90" fmla="*/ 463 w 597"/>
                <a:gd name="T91" fmla="*/ 354 h 438"/>
                <a:gd name="T92" fmla="*/ 429 w 597"/>
                <a:gd name="T93" fmla="*/ 343 h 438"/>
                <a:gd name="T94" fmla="*/ 438 w 597"/>
                <a:gd name="T95" fmla="*/ 307 h 438"/>
                <a:gd name="T96" fmla="*/ 421 w 597"/>
                <a:gd name="T97" fmla="*/ 275 h 438"/>
                <a:gd name="T98" fmla="*/ 453 w 597"/>
                <a:gd name="T99" fmla="*/ 256 h 438"/>
                <a:gd name="T100" fmla="*/ 464 w 597"/>
                <a:gd name="T101" fmla="*/ 222 h 438"/>
                <a:gd name="T102" fmla="*/ 500 w 597"/>
                <a:gd name="T103" fmla="*/ 231 h 438"/>
                <a:gd name="T104" fmla="*/ 532 w 597"/>
                <a:gd name="T105" fmla="*/ 214 h 438"/>
                <a:gd name="T106" fmla="*/ 514 w 597"/>
                <a:gd name="T107" fmla="*/ 258 h 438"/>
                <a:gd name="T108" fmla="*/ 514 w 597"/>
                <a:gd name="T109" fmla="*/ 258 h 438"/>
                <a:gd name="T110" fmla="*/ 87 w 597"/>
                <a:gd name="T111" fmla="*/ 26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7" h="438">
                  <a:moveTo>
                    <a:pt x="204" y="141"/>
                  </a:moveTo>
                  <a:cubicBezTo>
                    <a:pt x="215" y="144"/>
                    <a:pt x="225" y="148"/>
                    <a:pt x="234" y="153"/>
                  </a:cubicBezTo>
                  <a:cubicBezTo>
                    <a:pt x="236" y="154"/>
                    <a:pt x="237" y="154"/>
                    <a:pt x="238" y="153"/>
                  </a:cubicBezTo>
                  <a:cubicBezTo>
                    <a:pt x="245" y="147"/>
                    <a:pt x="252" y="142"/>
                    <a:pt x="259" y="136"/>
                  </a:cubicBezTo>
                  <a:cubicBezTo>
                    <a:pt x="264" y="133"/>
                    <a:pt x="270" y="132"/>
                    <a:pt x="274" y="136"/>
                  </a:cubicBezTo>
                  <a:cubicBezTo>
                    <a:pt x="284" y="145"/>
                    <a:pt x="293" y="154"/>
                    <a:pt x="302" y="163"/>
                  </a:cubicBezTo>
                  <a:cubicBezTo>
                    <a:pt x="306" y="167"/>
                    <a:pt x="305" y="173"/>
                    <a:pt x="301" y="178"/>
                  </a:cubicBezTo>
                  <a:cubicBezTo>
                    <a:pt x="296" y="185"/>
                    <a:pt x="290" y="192"/>
                    <a:pt x="284" y="199"/>
                  </a:cubicBezTo>
                  <a:cubicBezTo>
                    <a:pt x="284" y="200"/>
                    <a:pt x="283" y="202"/>
                    <a:pt x="284" y="203"/>
                  </a:cubicBezTo>
                  <a:cubicBezTo>
                    <a:pt x="289" y="213"/>
                    <a:pt x="294" y="223"/>
                    <a:pt x="297" y="234"/>
                  </a:cubicBezTo>
                  <a:cubicBezTo>
                    <a:pt x="297" y="235"/>
                    <a:pt x="298" y="236"/>
                    <a:pt x="300" y="236"/>
                  </a:cubicBezTo>
                  <a:cubicBezTo>
                    <a:pt x="309" y="237"/>
                    <a:pt x="318" y="238"/>
                    <a:pt x="326" y="239"/>
                  </a:cubicBezTo>
                  <a:cubicBezTo>
                    <a:pt x="333" y="240"/>
                    <a:pt x="338" y="244"/>
                    <a:pt x="338" y="250"/>
                  </a:cubicBezTo>
                  <a:cubicBezTo>
                    <a:pt x="338" y="262"/>
                    <a:pt x="338" y="275"/>
                    <a:pt x="338" y="288"/>
                  </a:cubicBezTo>
                  <a:cubicBezTo>
                    <a:pt x="338" y="294"/>
                    <a:pt x="333" y="298"/>
                    <a:pt x="326" y="299"/>
                  </a:cubicBezTo>
                  <a:cubicBezTo>
                    <a:pt x="318" y="299"/>
                    <a:pt x="309" y="301"/>
                    <a:pt x="300" y="302"/>
                  </a:cubicBezTo>
                  <a:cubicBezTo>
                    <a:pt x="298" y="302"/>
                    <a:pt x="297" y="303"/>
                    <a:pt x="297" y="304"/>
                  </a:cubicBezTo>
                  <a:cubicBezTo>
                    <a:pt x="294" y="315"/>
                    <a:pt x="289" y="325"/>
                    <a:pt x="284" y="335"/>
                  </a:cubicBezTo>
                  <a:cubicBezTo>
                    <a:pt x="283" y="336"/>
                    <a:pt x="284" y="337"/>
                    <a:pt x="284" y="338"/>
                  </a:cubicBezTo>
                  <a:cubicBezTo>
                    <a:pt x="290" y="345"/>
                    <a:pt x="296" y="352"/>
                    <a:pt x="301" y="359"/>
                  </a:cubicBezTo>
                  <a:cubicBezTo>
                    <a:pt x="305" y="364"/>
                    <a:pt x="306" y="371"/>
                    <a:pt x="302" y="375"/>
                  </a:cubicBezTo>
                  <a:cubicBezTo>
                    <a:pt x="293" y="384"/>
                    <a:pt x="284" y="393"/>
                    <a:pt x="274" y="402"/>
                  </a:cubicBezTo>
                  <a:cubicBezTo>
                    <a:pt x="270" y="406"/>
                    <a:pt x="264" y="405"/>
                    <a:pt x="259" y="402"/>
                  </a:cubicBezTo>
                  <a:cubicBezTo>
                    <a:pt x="252" y="396"/>
                    <a:pt x="245" y="390"/>
                    <a:pt x="238" y="385"/>
                  </a:cubicBezTo>
                  <a:cubicBezTo>
                    <a:pt x="237" y="384"/>
                    <a:pt x="236" y="384"/>
                    <a:pt x="234" y="384"/>
                  </a:cubicBezTo>
                  <a:cubicBezTo>
                    <a:pt x="225" y="390"/>
                    <a:pt x="215" y="394"/>
                    <a:pt x="204" y="397"/>
                  </a:cubicBezTo>
                  <a:cubicBezTo>
                    <a:pt x="203" y="397"/>
                    <a:pt x="201" y="399"/>
                    <a:pt x="201" y="400"/>
                  </a:cubicBezTo>
                  <a:cubicBezTo>
                    <a:pt x="200" y="409"/>
                    <a:pt x="199" y="418"/>
                    <a:pt x="198" y="427"/>
                  </a:cubicBezTo>
                  <a:cubicBezTo>
                    <a:pt x="198" y="433"/>
                    <a:pt x="194" y="438"/>
                    <a:pt x="188" y="438"/>
                  </a:cubicBezTo>
                  <a:cubicBezTo>
                    <a:pt x="175" y="438"/>
                    <a:pt x="162" y="438"/>
                    <a:pt x="149" y="438"/>
                  </a:cubicBezTo>
                  <a:cubicBezTo>
                    <a:pt x="144" y="438"/>
                    <a:pt x="140" y="433"/>
                    <a:pt x="139" y="427"/>
                  </a:cubicBezTo>
                  <a:cubicBezTo>
                    <a:pt x="138" y="418"/>
                    <a:pt x="137" y="409"/>
                    <a:pt x="136" y="400"/>
                  </a:cubicBezTo>
                  <a:cubicBezTo>
                    <a:pt x="136" y="399"/>
                    <a:pt x="135" y="397"/>
                    <a:pt x="133" y="397"/>
                  </a:cubicBezTo>
                  <a:cubicBezTo>
                    <a:pt x="123" y="394"/>
                    <a:pt x="112" y="390"/>
                    <a:pt x="103" y="384"/>
                  </a:cubicBezTo>
                  <a:cubicBezTo>
                    <a:pt x="102" y="384"/>
                    <a:pt x="100" y="384"/>
                    <a:pt x="99" y="385"/>
                  </a:cubicBezTo>
                  <a:cubicBezTo>
                    <a:pt x="92" y="390"/>
                    <a:pt x="85" y="396"/>
                    <a:pt x="78" y="402"/>
                  </a:cubicBezTo>
                  <a:cubicBezTo>
                    <a:pt x="73" y="405"/>
                    <a:pt x="67" y="406"/>
                    <a:pt x="63" y="402"/>
                  </a:cubicBezTo>
                  <a:cubicBezTo>
                    <a:pt x="54" y="393"/>
                    <a:pt x="45" y="384"/>
                    <a:pt x="36" y="375"/>
                  </a:cubicBezTo>
                  <a:cubicBezTo>
                    <a:pt x="31" y="371"/>
                    <a:pt x="32" y="364"/>
                    <a:pt x="36" y="359"/>
                  </a:cubicBezTo>
                  <a:cubicBezTo>
                    <a:pt x="42" y="352"/>
                    <a:pt x="47" y="345"/>
                    <a:pt x="53" y="338"/>
                  </a:cubicBezTo>
                  <a:cubicBezTo>
                    <a:pt x="54" y="337"/>
                    <a:pt x="54" y="336"/>
                    <a:pt x="53" y="335"/>
                  </a:cubicBezTo>
                  <a:cubicBezTo>
                    <a:pt x="48" y="325"/>
                    <a:pt x="44" y="315"/>
                    <a:pt x="40" y="304"/>
                  </a:cubicBezTo>
                  <a:cubicBezTo>
                    <a:pt x="40" y="303"/>
                    <a:pt x="39" y="302"/>
                    <a:pt x="38" y="302"/>
                  </a:cubicBezTo>
                  <a:cubicBezTo>
                    <a:pt x="29" y="301"/>
                    <a:pt x="20" y="299"/>
                    <a:pt x="11" y="299"/>
                  </a:cubicBezTo>
                  <a:cubicBezTo>
                    <a:pt x="5" y="298"/>
                    <a:pt x="0" y="294"/>
                    <a:pt x="0" y="288"/>
                  </a:cubicBezTo>
                  <a:cubicBezTo>
                    <a:pt x="0" y="275"/>
                    <a:pt x="0" y="262"/>
                    <a:pt x="0" y="250"/>
                  </a:cubicBezTo>
                  <a:cubicBezTo>
                    <a:pt x="0" y="244"/>
                    <a:pt x="5" y="240"/>
                    <a:pt x="11" y="239"/>
                  </a:cubicBezTo>
                  <a:cubicBezTo>
                    <a:pt x="20" y="238"/>
                    <a:pt x="29" y="237"/>
                    <a:pt x="38" y="236"/>
                  </a:cubicBezTo>
                  <a:cubicBezTo>
                    <a:pt x="39" y="236"/>
                    <a:pt x="40" y="235"/>
                    <a:pt x="40" y="234"/>
                  </a:cubicBezTo>
                  <a:cubicBezTo>
                    <a:pt x="44" y="223"/>
                    <a:pt x="48" y="213"/>
                    <a:pt x="53" y="203"/>
                  </a:cubicBezTo>
                  <a:cubicBezTo>
                    <a:pt x="54" y="202"/>
                    <a:pt x="54" y="200"/>
                    <a:pt x="53" y="199"/>
                  </a:cubicBezTo>
                  <a:cubicBezTo>
                    <a:pt x="47" y="192"/>
                    <a:pt x="42" y="185"/>
                    <a:pt x="36" y="178"/>
                  </a:cubicBezTo>
                  <a:cubicBezTo>
                    <a:pt x="32" y="173"/>
                    <a:pt x="31" y="167"/>
                    <a:pt x="36" y="163"/>
                  </a:cubicBezTo>
                  <a:cubicBezTo>
                    <a:pt x="45" y="154"/>
                    <a:pt x="54" y="145"/>
                    <a:pt x="63" y="136"/>
                  </a:cubicBezTo>
                  <a:cubicBezTo>
                    <a:pt x="67" y="132"/>
                    <a:pt x="73" y="133"/>
                    <a:pt x="78" y="136"/>
                  </a:cubicBezTo>
                  <a:cubicBezTo>
                    <a:pt x="85" y="142"/>
                    <a:pt x="92" y="147"/>
                    <a:pt x="99" y="153"/>
                  </a:cubicBezTo>
                  <a:cubicBezTo>
                    <a:pt x="100" y="154"/>
                    <a:pt x="102" y="154"/>
                    <a:pt x="103" y="153"/>
                  </a:cubicBezTo>
                  <a:cubicBezTo>
                    <a:pt x="112" y="148"/>
                    <a:pt x="123" y="144"/>
                    <a:pt x="133" y="141"/>
                  </a:cubicBezTo>
                  <a:cubicBezTo>
                    <a:pt x="135" y="140"/>
                    <a:pt x="136" y="139"/>
                    <a:pt x="136" y="138"/>
                  </a:cubicBezTo>
                  <a:cubicBezTo>
                    <a:pt x="137" y="129"/>
                    <a:pt x="138" y="120"/>
                    <a:pt x="139" y="111"/>
                  </a:cubicBezTo>
                  <a:cubicBezTo>
                    <a:pt x="140" y="105"/>
                    <a:pt x="144" y="100"/>
                    <a:pt x="149" y="100"/>
                  </a:cubicBezTo>
                  <a:cubicBezTo>
                    <a:pt x="162" y="100"/>
                    <a:pt x="175" y="100"/>
                    <a:pt x="188" y="100"/>
                  </a:cubicBezTo>
                  <a:cubicBezTo>
                    <a:pt x="194" y="100"/>
                    <a:pt x="198" y="105"/>
                    <a:pt x="198" y="111"/>
                  </a:cubicBezTo>
                  <a:cubicBezTo>
                    <a:pt x="199" y="120"/>
                    <a:pt x="200" y="129"/>
                    <a:pt x="201" y="138"/>
                  </a:cubicBezTo>
                  <a:cubicBezTo>
                    <a:pt x="201" y="139"/>
                    <a:pt x="203" y="140"/>
                    <a:pt x="204" y="141"/>
                  </a:cubicBezTo>
                  <a:close/>
                  <a:moveTo>
                    <a:pt x="169" y="211"/>
                  </a:moveTo>
                  <a:cubicBezTo>
                    <a:pt x="201" y="211"/>
                    <a:pt x="227" y="237"/>
                    <a:pt x="227" y="268"/>
                  </a:cubicBezTo>
                  <a:cubicBezTo>
                    <a:pt x="227" y="300"/>
                    <a:pt x="201" y="325"/>
                    <a:pt x="169" y="325"/>
                  </a:cubicBezTo>
                  <a:cubicBezTo>
                    <a:pt x="137" y="325"/>
                    <a:pt x="111" y="300"/>
                    <a:pt x="111" y="268"/>
                  </a:cubicBezTo>
                  <a:cubicBezTo>
                    <a:pt x="111" y="237"/>
                    <a:pt x="137" y="211"/>
                    <a:pt x="169" y="211"/>
                  </a:cubicBezTo>
                  <a:close/>
                  <a:moveTo>
                    <a:pt x="507" y="277"/>
                  </a:moveTo>
                  <a:cubicBezTo>
                    <a:pt x="520" y="277"/>
                    <a:pt x="531" y="287"/>
                    <a:pt x="531" y="300"/>
                  </a:cubicBezTo>
                  <a:cubicBezTo>
                    <a:pt x="531" y="314"/>
                    <a:pt x="520" y="324"/>
                    <a:pt x="507" y="324"/>
                  </a:cubicBezTo>
                  <a:cubicBezTo>
                    <a:pt x="493" y="324"/>
                    <a:pt x="483" y="314"/>
                    <a:pt x="483" y="300"/>
                  </a:cubicBezTo>
                  <a:cubicBezTo>
                    <a:pt x="483" y="287"/>
                    <a:pt x="493" y="277"/>
                    <a:pt x="507" y="277"/>
                  </a:cubicBezTo>
                  <a:close/>
                  <a:moveTo>
                    <a:pt x="409" y="84"/>
                  </a:moveTo>
                  <a:cubicBezTo>
                    <a:pt x="429" y="84"/>
                    <a:pt x="446" y="100"/>
                    <a:pt x="446" y="120"/>
                  </a:cubicBezTo>
                  <a:cubicBezTo>
                    <a:pt x="446" y="140"/>
                    <a:pt x="429" y="157"/>
                    <a:pt x="409" y="157"/>
                  </a:cubicBezTo>
                  <a:cubicBezTo>
                    <a:pt x="388" y="157"/>
                    <a:pt x="372" y="140"/>
                    <a:pt x="372" y="120"/>
                  </a:cubicBezTo>
                  <a:cubicBezTo>
                    <a:pt x="372" y="100"/>
                    <a:pt x="388" y="84"/>
                    <a:pt x="409" y="84"/>
                  </a:cubicBezTo>
                  <a:close/>
                  <a:moveTo>
                    <a:pt x="435" y="29"/>
                  </a:moveTo>
                  <a:cubicBezTo>
                    <a:pt x="442" y="31"/>
                    <a:pt x="450" y="34"/>
                    <a:pt x="456" y="38"/>
                  </a:cubicBezTo>
                  <a:cubicBezTo>
                    <a:pt x="457" y="38"/>
                    <a:pt x="458" y="38"/>
                    <a:pt x="459" y="37"/>
                  </a:cubicBezTo>
                  <a:cubicBezTo>
                    <a:pt x="464" y="33"/>
                    <a:pt x="469" y="29"/>
                    <a:pt x="474" y="25"/>
                  </a:cubicBezTo>
                  <a:cubicBezTo>
                    <a:pt x="478" y="23"/>
                    <a:pt x="482" y="22"/>
                    <a:pt x="485" y="25"/>
                  </a:cubicBezTo>
                  <a:cubicBezTo>
                    <a:pt x="492" y="31"/>
                    <a:pt x="498" y="38"/>
                    <a:pt x="505" y="44"/>
                  </a:cubicBezTo>
                  <a:cubicBezTo>
                    <a:pt x="507" y="47"/>
                    <a:pt x="507" y="52"/>
                    <a:pt x="504" y="55"/>
                  </a:cubicBezTo>
                  <a:cubicBezTo>
                    <a:pt x="500" y="60"/>
                    <a:pt x="496" y="65"/>
                    <a:pt x="492" y="70"/>
                  </a:cubicBezTo>
                  <a:cubicBezTo>
                    <a:pt x="492" y="71"/>
                    <a:pt x="492" y="72"/>
                    <a:pt x="492" y="73"/>
                  </a:cubicBezTo>
                  <a:cubicBezTo>
                    <a:pt x="496" y="80"/>
                    <a:pt x="499" y="87"/>
                    <a:pt x="501" y="95"/>
                  </a:cubicBezTo>
                  <a:cubicBezTo>
                    <a:pt x="501" y="96"/>
                    <a:pt x="502" y="96"/>
                    <a:pt x="503" y="96"/>
                  </a:cubicBezTo>
                  <a:cubicBezTo>
                    <a:pt x="509" y="97"/>
                    <a:pt x="516" y="98"/>
                    <a:pt x="522" y="99"/>
                  </a:cubicBezTo>
                  <a:cubicBezTo>
                    <a:pt x="526" y="99"/>
                    <a:pt x="530" y="102"/>
                    <a:pt x="530" y="106"/>
                  </a:cubicBezTo>
                  <a:cubicBezTo>
                    <a:pt x="530" y="115"/>
                    <a:pt x="530" y="124"/>
                    <a:pt x="530" y="134"/>
                  </a:cubicBezTo>
                  <a:cubicBezTo>
                    <a:pt x="530" y="138"/>
                    <a:pt x="526" y="140"/>
                    <a:pt x="522" y="141"/>
                  </a:cubicBezTo>
                  <a:cubicBezTo>
                    <a:pt x="516" y="142"/>
                    <a:pt x="509" y="142"/>
                    <a:pt x="503" y="143"/>
                  </a:cubicBezTo>
                  <a:cubicBezTo>
                    <a:pt x="502" y="143"/>
                    <a:pt x="501" y="144"/>
                    <a:pt x="501" y="145"/>
                  </a:cubicBezTo>
                  <a:cubicBezTo>
                    <a:pt x="499" y="153"/>
                    <a:pt x="496" y="160"/>
                    <a:pt x="492" y="167"/>
                  </a:cubicBezTo>
                  <a:cubicBezTo>
                    <a:pt x="492" y="168"/>
                    <a:pt x="492" y="169"/>
                    <a:pt x="492" y="170"/>
                  </a:cubicBezTo>
                  <a:cubicBezTo>
                    <a:pt x="496" y="174"/>
                    <a:pt x="500" y="179"/>
                    <a:pt x="504" y="184"/>
                  </a:cubicBezTo>
                  <a:cubicBezTo>
                    <a:pt x="507" y="188"/>
                    <a:pt x="507" y="192"/>
                    <a:pt x="505" y="195"/>
                  </a:cubicBezTo>
                  <a:cubicBezTo>
                    <a:pt x="498" y="202"/>
                    <a:pt x="492" y="208"/>
                    <a:pt x="485" y="215"/>
                  </a:cubicBezTo>
                  <a:cubicBezTo>
                    <a:pt x="482" y="217"/>
                    <a:pt x="478" y="217"/>
                    <a:pt x="474" y="214"/>
                  </a:cubicBezTo>
                  <a:cubicBezTo>
                    <a:pt x="469" y="210"/>
                    <a:pt x="464" y="206"/>
                    <a:pt x="459" y="202"/>
                  </a:cubicBezTo>
                  <a:cubicBezTo>
                    <a:pt x="458" y="202"/>
                    <a:pt x="457" y="202"/>
                    <a:pt x="456" y="202"/>
                  </a:cubicBezTo>
                  <a:cubicBezTo>
                    <a:pt x="450" y="206"/>
                    <a:pt x="442" y="209"/>
                    <a:pt x="435" y="211"/>
                  </a:cubicBezTo>
                  <a:cubicBezTo>
                    <a:pt x="434" y="211"/>
                    <a:pt x="433" y="212"/>
                    <a:pt x="433" y="213"/>
                  </a:cubicBezTo>
                  <a:cubicBezTo>
                    <a:pt x="432" y="220"/>
                    <a:pt x="432" y="226"/>
                    <a:pt x="431" y="232"/>
                  </a:cubicBezTo>
                  <a:cubicBezTo>
                    <a:pt x="430" y="237"/>
                    <a:pt x="428" y="240"/>
                    <a:pt x="423" y="240"/>
                  </a:cubicBezTo>
                  <a:cubicBezTo>
                    <a:pt x="414" y="240"/>
                    <a:pt x="405" y="240"/>
                    <a:pt x="396" y="240"/>
                  </a:cubicBezTo>
                  <a:cubicBezTo>
                    <a:pt x="392" y="240"/>
                    <a:pt x="389" y="237"/>
                    <a:pt x="388" y="232"/>
                  </a:cubicBezTo>
                  <a:cubicBezTo>
                    <a:pt x="388" y="226"/>
                    <a:pt x="387" y="220"/>
                    <a:pt x="386" y="213"/>
                  </a:cubicBezTo>
                  <a:cubicBezTo>
                    <a:pt x="386" y="212"/>
                    <a:pt x="386" y="211"/>
                    <a:pt x="384" y="211"/>
                  </a:cubicBezTo>
                  <a:cubicBezTo>
                    <a:pt x="377" y="209"/>
                    <a:pt x="370" y="206"/>
                    <a:pt x="363" y="202"/>
                  </a:cubicBezTo>
                  <a:cubicBezTo>
                    <a:pt x="362" y="202"/>
                    <a:pt x="361" y="202"/>
                    <a:pt x="360" y="202"/>
                  </a:cubicBezTo>
                  <a:cubicBezTo>
                    <a:pt x="355" y="206"/>
                    <a:pt x="350" y="210"/>
                    <a:pt x="345" y="214"/>
                  </a:cubicBezTo>
                  <a:cubicBezTo>
                    <a:pt x="342" y="217"/>
                    <a:pt x="337" y="217"/>
                    <a:pt x="334" y="215"/>
                  </a:cubicBezTo>
                  <a:cubicBezTo>
                    <a:pt x="328" y="208"/>
                    <a:pt x="321" y="202"/>
                    <a:pt x="315" y="195"/>
                  </a:cubicBezTo>
                  <a:cubicBezTo>
                    <a:pt x="312" y="192"/>
                    <a:pt x="312" y="188"/>
                    <a:pt x="315" y="184"/>
                  </a:cubicBezTo>
                  <a:cubicBezTo>
                    <a:pt x="319" y="179"/>
                    <a:pt x="323" y="174"/>
                    <a:pt x="327" y="170"/>
                  </a:cubicBezTo>
                  <a:cubicBezTo>
                    <a:pt x="328" y="169"/>
                    <a:pt x="328" y="168"/>
                    <a:pt x="327" y="167"/>
                  </a:cubicBezTo>
                  <a:cubicBezTo>
                    <a:pt x="324" y="160"/>
                    <a:pt x="321" y="153"/>
                    <a:pt x="318" y="145"/>
                  </a:cubicBezTo>
                  <a:cubicBezTo>
                    <a:pt x="318" y="144"/>
                    <a:pt x="317" y="143"/>
                    <a:pt x="316" y="143"/>
                  </a:cubicBezTo>
                  <a:cubicBezTo>
                    <a:pt x="310" y="142"/>
                    <a:pt x="303" y="142"/>
                    <a:pt x="297" y="141"/>
                  </a:cubicBezTo>
                  <a:cubicBezTo>
                    <a:pt x="293" y="140"/>
                    <a:pt x="289" y="138"/>
                    <a:pt x="289" y="134"/>
                  </a:cubicBezTo>
                  <a:cubicBezTo>
                    <a:pt x="289" y="124"/>
                    <a:pt x="289" y="115"/>
                    <a:pt x="289" y="106"/>
                  </a:cubicBezTo>
                  <a:cubicBezTo>
                    <a:pt x="289" y="102"/>
                    <a:pt x="293" y="99"/>
                    <a:pt x="297" y="99"/>
                  </a:cubicBezTo>
                  <a:cubicBezTo>
                    <a:pt x="303" y="98"/>
                    <a:pt x="310" y="97"/>
                    <a:pt x="316" y="96"/>
                  </a:cubicBezTo>
                  <a:cubicBezTo>
                    <a:pt x="317" y="96"/>
                    <a:pt x="318" y="96"/>
                    <a:pt x="318" y="95"/>
                  </a:cubicBezTo>
                  <a:cubicBezTo>
                    <a:pt x="321" y="87"/>
                    <a:pt x="324" y="80"/>
                    <a:pt x="327" y="73"/>
                  </a:cubicBezTo>
                  <a:cubicBezTo>
                    <a:pt x="328" y="72"/>
                    <a:pt x="328" y="71"/>
                    <a:pt x="327" y="70"/>
                  </a:cubicBezTo>
                  <a:cubicBezTo>
                    <a:pt x="323" y="65"/>
                    <a:pt x="319" y="60"/>
                    <a:pt x="315" y="55"/>
                  </a:cubicBezTo>
                  <a:cubicBezTo>
                    <a:pt x="312" y="52"/>
                    <a:pt x="312" y="47"/>
                    <a:pt x="315" y="44"/>
                  </a:cubicBezTo>
                  <a:cubicBezTo>
                    <a:pt x="321" y="38"/>
                    <a:pt x="328" y="31"/>
                    <a:pt x="334" y="25"/>
                  </a:cubicBezTo>
                  <a:cubicBezTo>
                    <a:pt x="337" y="22"/>
                    <a:pt x="342" y="23"/>
                    <a:pt x="345" y="25"/>
                  </a:cubicBezTo>
                  <a:cubicBezTo>
                    <a:pt x="350" y="29"/>
                    <a:pt x="355" y="33"/>
                    <a:pt x="360" y="37"/>
                  </a:cubicBezTo>
                  <a:cubicBezTo>
                    <a:pt x="361" y="38"/>
                    <a:pt x="362" y="38"/>
                    <a:pt x="363" y="38"/>
                  </a:cubicBezTo>
                  <a:cubicBezTo>
                    <a:pt x="370" y="34"/>
                    <a:pt x="377" y="31"/>
                    <a:pt x="384" y="29"/>
                  </a:cubicBezTo>
                  <a:cubicBezTo>
                    <a:pt x="386" y="28"/>
                    <a:pt x="386" y="27"/>
                    <a:pt x="386" y="26"/>
                  </a:cubicBezTo>
                  <a:cubicBezTo>
                    <a:pt x="387" y="20"/>
                    <a:pt x="388" y="14"/>
                    <a:pt x="388" y="7"/>
                  </a:cubicBezTo>
                  <a:cubicBezTo>
                    <a:pt x="389" y="3"/>
                    <a:pt x="392" y="0"/>
                    <a:pt x="396" y="0"/>
                  </a:cubicBezTo>
                  <a:cubicBezTo>
                    <a:pt x="405" y="0"/>
                    <a:pt x="414" y="0"/>
                    <a:pt x="423" y="0"/>
                  </a:cubicBezTo>
                  <a:cubicBezTo>
                    <a:pt x="428" y="0"/>
                    <a:pt x="430" y="3"/>
                    <a:pt x="431" y="7"/>
                  </a:cubicBezTo>
                  <a:cubicBezTo>
                    <a:pt x="432" y="14"/>
                    <a:pt x="432" y="20"/>
                    <a:pt x="433" y="26"/>
                  </a:cubicBezTo>
                  <a:cubicBezTo>
                    <a:pt x="433" y="27"/>
                    <a:pt x="434" y="28"/>
                    <a:pt x="435" y="29"/>
                  </a:cubicBezTo>
                  <a:close/>
                  <a:moveTo>
                    <a:pt x="410" y="62"/>
                  </a:moveTo>
                  <a:cubicBezTo>
                    <a:pt x="442" y="62"/>
                    <a:pt x="468" y="88"/>
                    <a:pt x="468" y="120"/>
                  </a:cubicBezTo>
                  <a:cubicBezTo>
                    <a:pt x="468" y="152"/>
                    <a:pt x="442" y="178"/>
                    <a:pt x="410" y="178"/>
                  </a:cubicBezTo>
                  <a:cubicBezTo>
                    <a:pt x="377" y="178"/>
                    <a:pt x="351" y="152"/>
                    <a:pt x="351" y="120"/>
                  </a:cubicBezTo>
                  <a:cubicBezTo>
                    <a:pt x="351" y="88"/>
                    <a:pt x="377" y="62"/>
                    <a:pt x="410" y="62"/>
                  </a:cubicBezTo>
                  <a:close/>
                  <a:moveTo>
                    <a:pt x="536" y="237"/>
                  </a:moveTo>
                  <a:cubicBezTo>
                    <a:pt x="542" y="239"/>
                    <a:pt x="546" y="242"/>
                    <a:pt x="551" y="246"/>
                  </a:cubicBezTo>
                  <a:cubicBezTo>
                    <a:pt x="551" y="246"/>
                    <a:pt x="552" y="246"/>
                    <a:pt x="553" y="246"/>
                  </a:cubicBezTo>
                  <a:cubicBezTo>
                    <a:pt x="557" y="244"/>
                    <a:pt x="561" y="241"/>
                    <a:pt x="565" y="239"/>
                  </a:cubicBezTo>
                  <a:cubicBezTo>
                    <a:pt x="568" y="237"/>
                    <a:pt x="572" y="238"/>
                    <a:pt x="573" y="240"/>
                  </a:cubicBezTo>
                  <a:cubicBezTo>
                    <a:pt x="577" y="246"/>
                    <a:pt x="581" y="251"/>
                    <a:pt x="585" y="257"/>
                  </a:cubicBezTo>
                  <a:cubicBezTo>
                    <a:pt x="587" y="259"/>
                    <a:pt x="586" y="262"/>
                    <a:pt x="583" y="265"/>
                  </a:cubicBezTo>
                  <a:cubicBezTo>
                    <a:pt x="580" y="268"/>
                    <a:pt x="577" y="271"/>
                    <a:pt x="573" y="274"/>
                  </a:cubicBezTo>
                  <a:cubicBezTo>
                    <a:pt x="572" y="274"/>
                    <a:pt x="572" y="275"/>
                    <a:pt x="573" y="276"/>
                  </a:cubicBezTo>
                  <a:cubicBezTo>
                    <a:pt x="574" y="281"/>
                    <a:pt x="576" y="287"/>
                    <a:pt x="576" y="293"/>
                  </a:cubicBezTo>
                  <a:cubicBezTo>
                    <a:pt x="577" y="294"/>
                    <a:pt x="577" y="294"/>
                    <a:pt x="578" y="294"/>
                  </a:cubicBezTo>
                  <a:cubicBezTo>
                    <a:pt x="582" y="296"/>
                    <a:pt x="587" y="297"/>
                    <a:pt x="591" y="298"/>
                  </a:cubicBezTo>
                  <a:cubicBezTo>
                    <a:pt x="594" y="299"/>
                    <a:pt x="597" y="302"/>
                    <a:pt x="596" y="305"/>
                  </a:cubicBezTo>
                  <a:cubicBezTo>
                    <a:pt x="595" y="311"/>
                    <a:pt x="594" y="318"/>
                    <a:pt x="593" y="324"/>
                  </a:cubicBezTo>
                  <a:cubicBezTo>
                    <a:pt x="592" y="328"/>
                    <a:pt x="589" y="329"/>
                    <a:pt x="586" y="329"/>
                  </a:cubicBezTo>
                  <a:cubicBezTo>
                    <a:pt x="581" y="329"/>
                    <a:pt x="577" y="328"/>
                    <a:pt x="572" y="328"/>
                  </a:cubicBezTo>
                  <a:cubicBezTo>
                    <a:pt x="571" y="328"/>
                    <a:pt x="571" y="328"/>
                    <a:pt x="570" y="329"/>
                  </a:cubicBezTo>
                  <a:cubicBezTo>
                    <a:pt x="568" y="335"/>
                    <a:pt x="565" y="339"/>
                    <a:pt x="561" y="344"/>
                  </a:cubicBezTo>
                  <a:cubicBezTo>
                    <a:pt x="561" y="345"/>
                    <a:pt x="561" y="345"/>
                    <a:pt x="561" y="346"/>
                  </a:cubicBezTo>
                  <a:cubicBezTo>
                    <a:pt x="563" y="350"/>
                    <a:pt x="565" y="354"/>
                    <a:pt x="568" y="358"/>
                  </a:cubicBezTo>
                  <a:cubicBezTo>
                    <a:pt x="569" y="361"/>
                    <a:pt x="569" y="365"/>
                    <a:pt x="567" y="366"/>
                  </a:cubicBezTo>
                  <a:cubicBezTo>
                    <a:pt x="561" y="370"/>
                    <a:pt x="556" y="374"/>
                    <a:pt x="550" y="378"/>
                  </a:cubicBezTo>
                  <a:cubicBezTo>
                    <a:pt x="548" y="380"/>
                    <a:pt x="545" y="379"/>
                    <a:pt x="542" y="377"/>
                  </a:cubicBezTo>
                  <a:cubicBezTo>
                    <a:pt x="539" y="373"/>
                    <a:pt x="536" y="369"/>
                    <a:pt x="533" y="366"/>
                  </a:cubicBezTo>
                  <a:cubicBezTo>
                    <a:pt x="532" y="365"/>
                    <a:pt x="532" y="365"/>
                    <a:pt x="531" y="365"/>
                  </a:cubicBezTo>
                  <a:cubicBezTo>
                    <a:pt x="526" y="367"/>
                    <a:pt x="520" y="369"/>
                    <a:pt x="514" y="369"/>
                  </a:cubicBezTo>
                  <a:cubicBezTo>
                    <a:pt x="513" y="369"/>
                    <a:pt x="513" y="370"/>
                    <a:pt x="513" y="371"/>
                  </a:cubicBezTo>
                  <a:cubicBezTo>
                    <a:pt x="511" y="375"/>
                    <a:pt x="510" y="380"/>
                    <a:pt x="509" y="384"/>
                  </a:cubicBezTo>
                  <a:cubicBezTo>
                    <a:pt x="508" y="388"/>
                    <a:pt x="505" y="390"/>
                    <a:pt x="502" y="389"/>
                  </a:cubicBezTo>
                  <a:cubicBezTo>
                    <a:pt x="496" y="388"/>
                    <a:pt x="489" y="387"/>
                    <a:pt x="482" y="386"/>
                  </a:cubicBezTo>
                  <a:cubicBezTo>
                    <a:pt x="479" y="385"/>
                    <a:pt x="478" y="382"/>
                    <a:pt x="478" y="379"/>
                  </a:cubicBezTo>
                  <a:cubicBezTo>
                    <a:pt x="478" y="374"/>
                    <a:pt x="478" y="370"/>
                    <a:pt x="479" y="365"/>
                  </a:cubicBezTo>
                  <a:cubicBezTo>
                    <a:pt x="479" y="364"/>
                    <a:pt x="478" y="364"/>
                    <a:pt x="478" y="363"/>
                  </a:cubicBezTo>
                  <a:cubicBezTo>
                    <a:pt x="472" y="361"/>
                    <a:pt x="467" y="358"/>
                    <a:pt x="463" y="354"/>
                  </a:cubicBezTo>
                  <a:cubicBezTo>
                    <a:pt x="462" y="354"/>
                    <a:pt x="462" y="354"/>
                    <a:pt x="461" y="354"/>
                  </a:cubicBezTo>
                  <a:cubicBezTo>
                    <a:pt x="457" y="356"/>
                    <a:pt x="453" y="358"/>
                    <a:pt x="448" y="361"/>
                  </a:cubicBezTo>
                  <a:cubicBezTo>
                    <a:pt x="446" y="362"/>
                    <a:pt x="442" y="362"/>
                    <a:pt x="441" y="360"/>
                  </a:cubicBezTo>
                  <a:cubicBezTo>
                    <a:pt x="437" y="354"/>
                    <a:pt x="433" y="349"/>
                    <a:pt x="429" y="343"/>
                  </a:cubicBezTo>
                  <a:cubicBezTo>
                    <a:pt x="427" y="341"/>
                    <a:pt x="428" y="338"/>
                    <a:pt x="430" y="336"/>
                  </a:cubicBezTo>
                  <a:cubicBezTo>
                    <a:pt x="434" y="332"/>
                    <a:pt x="437" y="329"/>
                    <a:pt x="441" y="326"/>
                  </a:cubicBezTo>
                  <a:cubicBezTo>
                    <a:pt x="442" y="325"/>
                    <a:pt x="442" y="325"/>
                    <a:pt x="441" y="324"/>
                  </a:cubicBezTo>
                  <a:cubicBezTo>
                    <a:pt x="439" y="319"/>
                    <a:pt x="438" y="313"/>
                    <a:pt x="438" y="307"/>
                  </a:cubicBezTo>
                  <a:cubicBezTo>
                    <a:pt x="437" y="306"/>
                    <a:pt x="437" y="306"/>
                    <a:pt x="436" y="306"/>
                  </a:cubicBezTo>
                  <a:cubicBezTo>
                    <a:pt x="432" y="304"/>
                    <a:pt x="427" y="303"/>
                    <a:pt x="423" y="302"/>
                  </a:cubicBezTo>
                  <a:cubicBezTo>
                    <a:pt x="419" y="301"/>
                    <a:pt x="417" y="298"/>
                    <a:pt x="418" y="295"/>
                  </a:cubicBezTo>
                  <a:cubicBezTo>
                    <a:pt x="419" y="289"/>
                    <a:pt x="420" y="282"/>
                    <a:pt x="421" y="275"/>
                  </a:cubicBezTo>
                  <a:cubicBezTo>
                    <a:pt x="421" y="272"/>
                    <a:pt x="424" y="271"/>
                    <a:pt x="428" y="271"/>
                  </a:cubicBezTo>
                  <a:cubicBezTo>
                    <a:pt x="432" y="271"/>
                    <a:pt x="437" y="271"/>
                    <a:pt x="442" y="272"/>
                  </a:cubicBezTo>
                  <a:cubicBezTo>
                    <a:pt x="443" y="272"/>
                    <a:pt x="443" y="271"/>
                    <a:pt x="443" y="271"/>
                  </a:cubicBezTo>
                  <a:cubicBezTo>
                    <a:pt x="446" y="265"/>
                    <a:pt x="449" y="260"/>
                    <a:pt x="453" y="256"/>
                  </a:cubicBezTo>
                  <a:cubicBezTo>
                    <a:pt x="453" y="255"/>
                    <a:pt x="453" y="255"/>
                    <a:pt x="453" y="254"/>
                  </a:cubicBezTo>
                  <a:cubicBezTo>
                    <a:pt x="451" y="250"/>
                    <a:pt x="448" y="246"/>
                    <a:pt x="446" y="242"/>
                  </a:cubicBezTo>
                  <a:cubicBezTo>
                    <a:pt x="444" y="239"/>
                    <a:pt x="445" y="235"/>
                    <a:pt x="447" y="234"/>
                  </a:cubicBezTo>
                  <a:cubicBezTo>
                    <a:pt x="453" y="230"/>
                    <a:pt x="458" y="226"/>
                    <a:pt x="464" y="222"/>
                  </a:cubicBezTo>
                  <a:cubicBezTo>
                    <a:pt x="466" y="220"/>
                    <a:pt x="469" y="221"/>
                    <a:pt x="471" y="223"/>
                  </a:cubicBezTo>
                  <a:cubicBezTo>
                    <a:pt x="475" y="227"/>
                    <a:pt x="478" y="230"/>
                    <a:pt x="481" y="234"/>
                  </a:cubicBezTo>
                  <a:cubicBezTo>
                    <a:pt x="481" y="235"/>
                    <a:pt x="482" y="235"/>
                    <a:pt x="483" y="234"/>
                  </a:cubicBezTo>
                  <a:cubicBezTo>
                    <a:pt x="488" y="232"/>
                    <a:pt x="494" y="231"/>
                    <a:pt x="500" y="231"/>
                  </a:cubicBezTo>
                  <a:cubicBezTo>
                    <a:pt x="501" y="230"/>
                    <a:pt x="501" y="230"/>
                    <a:pt x="501" y="229"/>
                  </a:cubicBezTo>
                  <a:cubicBezTo>
                    <a:pt x="503" y="225"/>
                    <a:pt x="504" y="220"/>
                    <a:pt x="505" y="216"/>
                  </a:cubicBezTo>
                  <a:cubicBezTo>
                    <a:pt x="506" y="213"/>
                    <a:pt x="509" y="210"/>
                    <a:pt x="512" y="211"/>
                  </a:cubicBezTo>
                  <a:cubicBezTo>
                    <a:pt x="518" y="212"/>
                    <a:pt x="525" y="213"/>
                    <a:pt x="532" y="214"/>
                  </a:cubicBezTo>
                  <a:cubicBezTo>
                    <a:pt x="535" y="214"/>
                    <a:pt x="536" y="217"/>
                    <a:pt x="536" y="221"/>
                  </a:cubicBezTo>
                  <a:cubicBezTo>
                    <a:pt x="536" y="225"/>
                    <a:pt x="536" y="230"/>
                    <a:pt x="535" y="235"/>
                  </a:cubicBezTo>
                  <a:cubicBezTo>
                    <a:pt x="535" y="236"/>
                    <a:pt x="536" y="236"/>
                    <a:pt x="536" y="237"/>
                  </a:cubicBezTo>
                  <a:close/>
                  <a:moveTo>
                    <a:pt x="514" y="258"/>
                  </a:moveTo>
                  <a:cubicBezTo>
                    <a:pt x="537" y="262"/>
                    <a:pt x="553" y="284"/>
                    <a:pt x="549" y="307"/>
                  </a:cubicBezTo>
                  <a:cubicBezTo>
                    <a:pt x="545" y="330"/>
                    <a:pt x="523" y="346"/>
                    <a:pt x="500" y="342"/>
                  </a:cubicBezTo>
                  <a:cubicBezTo>
                    <a:pt x="477" y="338"/>
                    <a:pt x="461" y="316"/>
                    <a:pt x="465" y="293"/>
                  </a:cubicBezTo>
                  <a:cubicBezTo>
                    <a:pt x="469" y="269"/>
                    <a:pt x="491" y="254"/>
                    <a:pt x="514" y="258"/>
                  </a:cubicBezTo>
                  <a:close/>
                  <a:moveTo>
                    <a:pt x="169" y="187"/>
                  </a:moveTo>
                  <a:cubicBezTo>
                    <a:pt x="214" y="187"/>
                    <a:pt x="250" y="224"/>
                    <a:pt x="250" y="269"/>
                  </a:cubicBezTo>
                  <a:cubicBezTo>
                    <a:pt x="250" y="314"/>
                    <a:pt x="214" y="351"/>
                    <a:pt x="169" y="351"/>
                  </a:cubicBezTo>
                  <a:cubicBezTo>
                    <a:pt x="124" y="351"/>
                    <a:pt x="87" y="314"/>
                    <a:pt x="87" y="269"/>
                  </a:cubicBezTo>
                  <a:cubicBezTo>
                    <a:pt x="87" y="224"/>
                    <a:pt x="124" y="187"/>
                    <a:pt x="169" y="187"/>
                  </a:cubicBezTo>
                  <a:close/>
                </a:path>
              </a:pathLst>
            </a:custGeom>
            <a:solidFill>
              <a:schemeClr val="bg2"/>
            </a:solidFill>
            <a:ln w="28575" cap="flat"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noAutofit/>
            </a:bodyPr>
            <a:lstStyle/>
            <a:p>
              <a:pPr algn="ctr"/>
              <a:endParaRPr lang="zh-CN" altLang="en-US" sz="1500">
                <a:solidFill>
                  <a:schemeClr val="tx2"/>
                </a:solidFill>
                <a:latin typeface="+mj-ea"/>
                <a:ea typeface="+mj-ea"/>
              </a:endParaRPr>
            </a:p>
          </p:txBody>
        </p:sp>
      </p:grpSp>
      <p:sp>
        <p:nvSpPr>
          <p:cNvPr id="36" name="文本框 35"/>
          <p:cNvSpPr txBox="1"/>
          <p:nvPr/>
        </p:nvSpPr>
        <p:spPr>
          <a:xfrm>
            <a:off x="357415" y="2986103"/>
            <a:ext cx="1469241" cy="369332"/>
          </a:xfrm>
          <a:prstGeom prst="rect">
            <a:avLst/>
          </a:prstGeom>
          <a:noFill/>
        </p:spPr>
        <p:txBody>
          <a:bodyPr wrap="square">
            <a:spAutoFit/>
          </a:bodyPr>
          <a:lstStyle/>
          <a:p>
            <a:pPr algn="ctr">
              <a:defRPr/>
            </a:pPr>
            <a:r>
              <a:rPr lang="zh-CN" altLang="en-US" sz="900" b="1" kern="0" dirty="0">
                <a:solidFill>
                  <a:schemeClr val="bg1"/>
                </a:solidFill>
                <a:latin typeface="微软雅黑" panose="020B0503020204020204" charset="-122"/>
                <a:ea typeface="微软雅黑" panose="020B0503020204020204" charset="-122"/>
              </a:rPr>
              <a:t>穿透颅骨及感应电流实验</a:t>
            </a:r>
            <a:endParaRPr lang="zh-CN" altLang="en-US" sz="900" b="1" kern="0" dirty="0">
              <a:solidFill>
                <a:schemeClr val="bg1"/>
              </a:solidFill>
              <a:latin typeface="微软雅黑" panose="020B0503020204020204" charset="-122"/>
              <a:ea typeface="微软雅黑" panose="020B0503020204020204" charset="-122"/>
            </a:endParaRPr>
          </a:p>
          <a:p>
            <a:pPr algn="ctr">
              <a:defRPr/>
            </a:pPr>
            <a:r>
              <a:rPr lang="zh-CN" altLang="en-US" sz="900" b="1" kern="0" dirty="0">
                <a:solidFill>
                  <a:schemeClr val="bg1"/>
                </a:solidFill>
                <a:latin typeface="微软雅黑" panose="020B0503020204020204" charset="-122"/>
                <a:ea typeface="微软雅黑" panose="020B0503020204020204" charset="-122"/>
              </a:rPr>
              <a:t>郑大解剖教研室</a:t>
            </a:r>
            <a:endParaRPr lang="zh-CN" altLang="en-US" sz="900" b="1" kern="0" dirty="0">
              <a:solidFill>
                <a:schemeClr val="bg1"/>
              </a:solidFill>
              <a:latin typeface="微软雅黑" panose="020B0503020204020204" charset="-122"/>
              <a:ea typeface="微软雅黑" panose="020B0503020204020204" charset="-122"/>
            </a:endParaRPr>
          </a:p>
        </p:txBody>
      </p:sp>
      <p:sp>
        <p:nvSpPr>
          <p:cNvPr id="37" name="文本框 36"/>
          <p:cNvSpPr txBox="1"/>
          <p:nvPr/>
        </p:nvSpPr>
        <p:spPr>
          <a:xfrm>
            <a:off x="378782" y="2079479"/>
            <a:ext cx="1469241" cy="276999"/>
          </a:xfrm>
          <a:prstGeom prst="rect">
            <a:avLst/>
          </a:prstGeom>
          <a:noFill/>
        </p:spPr>
        <p:txBody>
          <a:bodyPr wrap="square">
            <a:spAutoFit/>
          </a:bodyPr>
          <a:lstStyle/>
          <a:p>
            <a:pPr algn="ctr">
              <a:defRPr/>
            </a:pPr>
            <a:r>
              <a:rPr lang="zh-CN" altLang="en-US" sz="1200" b="1" kern="0" dirty="0">
                <a:solidFill>
                  <a:schemeClr val="bg1"/>
                </a:solidFill>
                <a:latin typeface="仿宋" panose="02010609060101010101" pitchFamily="49" charset="-122"/>
                <a:ea typeface="仿宋" panose="02010609060101010101" pitchFamily="49" charset="-122"/>
              </a:rPr>
              <a:t>科研参与单位</a:t>
            </a:r>
            <a:endParaRPr lang="zh-CN" altLang="en-US" sz="1200" b="1" kern="0" dirty="0">
              <a:solidFill>
                <a:schemeClr val="bg1"/>
              </a:solidFill>
              <a:latin typeface="仿宋" panose="02010609060101010101" pitchFamily="49" charset="-122"/>
              <a:ea typeface="仿宋" panose="02010609060101010101" pitchFamily="49" charset="-122"/>
            </a:endParaRPr>
          </a:p>
        </p:txBody>
      </p:sp>
      <p:sp>
        <p:nvSpPr>
          <p:cNvPr id="41" name="任意多边形 36"/>
          <p:cNvSpPr/>
          <p:nvPr/>
        </p:nvSpPr>
        <p:spPr>
          <a:xfrm flipH="1">
            <a:off x="1929668" y="2315571"/>
            <a:ext cx="872268" cy="123850"/>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2" name="任意多边形 36"/>
          <p:cNvSpPr/>
          <p:nvPr/>
        </p:nvSpPr>
        <p:spPr>
          <a:xfrm flipH="1">
            <a:off x="1764201" y="2662419"/>
            <a:ext cx="1016862" cy="123850"/>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3" name="任意多边形 36"/>
          <p:cNvSpPr/>
          <p:nvPr/>
        </p:nvSpPr>
        <p:spPr>
          <a:xfrm flipH="1" flipV="1">
            <a:off x="1615681" y="1279062"/>
            <a:ext cx="1165382" cy="112944"/>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4" name="任意多边形 36"/>
          <p:cNvSpPr/>
          <p:nvPr/>
        </p:nvSpPr>
        <p:spPr>
          <a:xfrm flipH="1" flipV="1">
            <a:off x="1741333" y="1630190"/>
            <a:ext cx="1108506" cy="45719"/>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5" name="任意多边形 36"/>
          <p:cNvSpPr/>
          <p:nvPr/>
        </p:nvSpPr>
        <p:spPr>
          <a:xfrm flipH="1">
            <a:off x="1903926" y="1970523"/>
            <a:ext cx="923752" cy="87634"/>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3" name="图片 2"/>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Tree>
  </p:cSld>
  <p:clrMapOvr>
    <a:masterClrMapping/>
  </p:clrMapOvr>
  <p:timing>
    <p:tnLst>
      <p:par>
        <p:cTn id="1" dur="indefinite" restart="never" nodeType="tmRoot">
          <p:childTnLst>
            <p:video>
              <p:cMediaNode>
                <p:cTn id="2" repeatCount="indefinite" fill="hold" display="1">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77162" y="371474"/>
            <a:ext cx="2110479" cy="373605"/>
            <a:chOff x="3779910" y="1777380"/>
            <a:chExt cx="4896546" cy="498270"/>
          </a:xfrm>
        </p:grpSpPr>
        <p:sp>
          <p:nvSpPr>
            <p:cNvPr id="50" name="矩形 49"/>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a:solidFill>
                  <a:sysClr val="window" lastClr="FFFFFF"/>
                </a:solidFill>
                <a:latin typeface="微软雅黑" panose="020B0503020204020204" charset="-122"/>
                <a:ea typeface="微软雅黑" panose="020B0503020204020204" charset="-122"/>
              </a:endParaRPr>
            </a:p>
          </p:txBody>
        </p:sp>
        <p:sp>
          <p:nvSpPr>
            <p:cNvPr id="51" name="矩形 50"/>
            <p:cNvSpPr/>
            <p:nvPr/>
          </p:nvSpPr>
          <p:spPr>
            <a:xfrm>
              <a:off x="3779910" y="1777380"/>
              <a:ext cx="800617" cy="432047"/>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2</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52" name="TextBox 37"/>
            <p:cNvSpPr txBox="1"/>
            <p:nvPr/>
          </p:nvSpPr>
          <p:spPr>
            <a:xfrm>
              <a:off x="4382368" y="1824127"/>
              <a:ext cx="4078064" cy="451523"/>
            </a:xfrm>
            <a:prstGeom prst="rect">
              <a:avLst/>
            </a:prstGeom>
            <a:noFill/>
          </p:spPr>
          <p:txBody>
            <a:bodyPr wrap="square" rtlCol="0">
              <a:spAutoFit/>
            </a:bodyPr>
            <a:lstStyle/>
            <a:p>
              <a:pPr algn="ctr">
                <a:defRPr/>
              </a:pPr>
              <a:r>
                <a:rPr lang="zh-CN" altLang="en-US" sz="1600" b="1" dirty="0">
                  <a:solidFill>
                    <a:srgbClr val="1F497D"/>
                  </a:solidFill>
                  <a:latin typeface="微软雅黑" panose="020B0503020204020204" charset="-122"/>
                  <a:ea typeface="微软雅黑" panose="020B0503020204020204" charset="-122"/>
                  <a:sym typeface="+mn-ea"/>
                </a:rPr>
                <a:t>研 究 背 景</a:t>
              </a:r>
              <a:endParaRPr lang="zh-CN" altLang="en-US" sz="1600" b="1" kern="0" dirty="0">
                <a:solidFill>
                  <a:srgbClr val="1F497D"/>
                </a:solidFill>
                <a:latin typeface="微软雅黑" panose="020B0503020204020204" charset="-122"/>
                <a:ea typeface="微软雅黑" panose="020B0503020204020204" charset="-122"/>
              </a:endParaRPr>
            </a:p>
          </p:txBody>
        </p:sp>
      </p:grpSp>
      <p:pic>
        <p:nvPicPr>
          <p:cNvPr id="2" name="图片 1"/>
          <p:cNvPicPr>
            <a:picLocks noChangeAspect="1"/>
          </p:cNvPicPr>
          <p:nvPr>
            <p:custDataLst>
              <p:tags r:id="rId1"/>
            </p:custDataLst>
          </p:nvPr>
        </p:nvPicPr>
        <p:blipFill>
          <a:blip r:embed="rId2"/>
          <a:stretch>
            <a:fillRect/>
          </a:stretch>
        </p:blipFill>
        <p:spPr>
          <a:xfrm>
            <a:off x="354939" y="990600"/>
            <a:ext cx="2110478" cy="2359661"/>
          </a:xfrm>
          <a:prstGeom prst="rect">
            <a:avLst/>
          </a:prstGeom>
        </p:spPr>
      </p:pic>
      <p:pic>
        <p:nvPicPr>
          <p:cNvPr id="4" name="图片 3"/>
          <p:cNvPicPr>
            <a:picLocks noChangeAspect="1"/>
          </p:cNvPicPr>
          <p:nvPr/>
        </p:nvPicPr>
        <p:blipFill>
          <a:blip r:embed="rId3"/>
          <a:stretch>
            <a:fillRect/>
          </a:stretch>
        </p:blipFill>
        <p:spPr>
          <a:xfrm>
            <a:off x="2847411" y="962025"/>
            <a:ext cx="2110478" cy="2457216"/>
          </a:xfrm>
          <a:prstGeom prst="rect">
            <a:avLst/>
          </a:prstGeom>
        </p:spPr>
      </p:pic>
      <p:pic>
        <p:nvPicPr>
          <p:cNvPr id="10" name="图片 9"/>
          <p:cNvPicPr>
            <a:picLocks noChangeAspect="1"/>
          </p:cNvPicPr>
          <p:nvPr/>
        </p:nvPicPr>
        <p:blipFill>
          <a:blip r:embed="rId4"/>
          <a:stretch>
            <a:fillRect/>
          </a:stretch>
        </p:blipFill>
        <p:spPr>
          <a:xfrm>
            <a:off x="5560729" y="962025"/>
            <a:ext cx="2971800" cy="4017010"/>
          </a:xfrm>
          <a:prstGeom prst="rect">
            <a:avLst/>
          </a:prstGeom>
        </p:spPr>
      </p:pic>
      <p:grpSp>
        <p:nvGrpSpPr>
          <p:cNvPr id="11" name="组合 10"/>
          <p:cNvGrpSpPr/>
          <p:nvPr/>
        </p:nvGrpSpPr>
        <p:grpSpPr>
          <a:xfrm>
            <a:off x="409205" y="3390292"/>
            <a:ext cx="4734296" cy="1938992"/>
            <a:chOff x="91560" y="3103667"/>
            <a:chExt cx="9869250" cy="3924413"/>
          </a:xfrm>
        </p:grpSpPr>
        <p:sp>
          <p:nvSpPr>
            <p:cNvPr id="12" name="椭圆 11"/>
            <p:cNvSpPr/>
            <p:nvPr/>
          </p:nvSpPr>
          <p:spPr bwMode="auto">
            <a:xfrm>
              <a:off x="91560" y="3335639"/>
              <a:ext cx="3062822" cy="3062822"/>
            </a:xfrm>
            <a:prstGeom prst="ellipse">
              <a:avLst/>
            </a:prstGeom>
            <a:noFill/>
            <a:ln w="9525" cap="flat" cmpd="sng" algn="ctr">
              <a:solidFill>
                <a:schemeClr val="accent1">
                  <a:lumMod val="60000"/>
                  <a:lumOff val="40000"/>
                </a:schemeClr>
              </a:solidFill>
              <a:prstDash val="dash"/>
              <a:round/>
              <a:headEnd type="none" w="med" len="med"/>
              <a:tailEnd type="none" w="med" len="med"/>
            </a:ln>
            <a:effectLst/>
          </p:spPr>
          <p:txBody>
            <a:bodyPr vert="horz" wrap="square" lIns="68580" tIns="34290" rIns="68580" bIns="3429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35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p:txBody>
        </p:sp>
        <p:sp>
          <p:nvSpPr>
            <p:cNvPr id="13" name="矩形 12"/>
            <p:cNvSpPr/>
            <p:nvPr/>
          </p:nvSpPr>
          <p:spPr>
            <a:xfrm>
              <a:off x="5088697" y="3103667"/>
              <a:ext cx="4872113" cy="3924413"/>
            </a:xfrm>
            <a:prstGeom prst="rect">
              <a:avLst/>
            </a:prstGeom>
          </p:spPr>
          <p:txBody>
            <a:bodyPr wrap="square">
              <a:spAutoFit/>
            </a:bodyPr>
            <a:lstStyle/>
            <a:p>
              <a:r>
                <a:rPr lang="zh-CN" altLang="en-US" sz="1200" dirty="0">
                  <a:solidFill>
                    <a:schemeClr val="tx2"/>
                  </a:solidFill>
                  <a:latin typeface="仿宋" panose="02010609060101010101" pitchFamily="49" charset="-122"/>
                  <a:ea typeface="仿宋" panose="02010609060101010101" pitchFamily="49" charset="-122"/>
                </a:rPr>
                <a:t>河南科技大学第一附属医院</a:t>
              </a:r>
              <a:endParaRPr lang="en-US" altLang="zh-CN" sz="1200" dirty="0">
                <a:solidFill>
                  <a:schemeClr val="tx2"/>
                </a:solidFill>
                <a:latin typeface="仿宋" panose="02010609060101010101" pitchFamily="49" charset="-122"/>
                <a:ea typeface="仿宋" panose="02010609060101010101" pitchFamily="49" charset="-122"/>
              </a:endParaRPr>
            </a:p>
            <a:p>
              <a:endParaRPr lang="en-US" altLang="zh-CN" sz="1200" dirty="0">
                <a:solidFill>
                  <a:schemeClr val="tx2"/>
                </a:solidFill>
                <a:latin typeface="仿宋" panose="02010609060101010101" pitchFamily="49" charset="-122"/>
                <a:ea typeface="仿宋" panose="02010609060101010101" pitchFamily="49" charset="-122"/>
              </a:endParaRPr>
            </a:p>
            <a:p>
              <a:r>
                <a:rPr lang="zh-CN" altLang="en-US" sz="1200" dirty="0">
                  <a:solidFill>
                    <a:schemeClr val="tx2"/>
                  </a:solidFill>
                  <a:latin typeface="仿宋" panose="02010609060101010101" pitchFamily="49" charset="-122"/>
                  <a:ea typeface="仿宋" panose="02010609060101010101" pitchFamily="49" charset="-122"/>
                </a:rPr>
                <a:t>河南省人民医院</a:t>
              </a:r>
              <a:endParaRPr lang="en-US" altLang="zh-CN" sz="1200" dirty="0">
                <a:solidFill>
                  <a:schemeClr val="tx2"/>
                </a:solidFill>
                <a:latin typeface="仿宋" panose="02010609060101010101" pitchFamily="49" charset="-122"/>
                <a:ea typeface="仿宋" panose="02010609060101010101" pitchFamily="49" charset="-122"/>
              </a:endParaRPr>
            </a:p>
            <a:p>
              <a:endParaRPr lang="en-US" altLang="zh-CN" sz="1200" dirty="0">
                <a:solidFill>
                  <a:schemeClr val="tx2"/>
                </a:solidFill>
                <a:latin typeface="仿宋" panose="02010609060101010101" pitchFamily="49" charset="-122"/>
                <a:ea typeface="仿宋" panose="02010609060101010101" pitchFamily="49" charset="-122"/>
              </a:endParaRPr>
            </a:p>
            <a:p>
              <a:r>
                <a:rPr lang="zh-CN" altLang="en-US" sz="1200" dirty="0">
                  <a:solidFill>
                    <a:schemeClr val="tx2"/>
                  </a:solidFill>
                  <a:latin typeface="仿宋" panose="02010609060101010101" pitchFamily="49" charset="-122"/>
                  <a:ea typeface="仿宋" panose="02010609060101010101" pitchFamily="49" charset="-122"/>
                </a:rPr>
                <a:t>郑州大学基础学院</a:t>
              </a:r>
              <a:endParaRPr lang="en-US" altLang="zh-CN" sz="1200" dirty="0">
                <a:solidFill>
                  <a:schemeClr val="tx2"/>
                </a:solidFill>
                <a:latin typeface="仿宋" panose="02010609060101010101" pitchFamily="49" charset="-122"/>
                <a:ea typeface="仿宋" panose="02010609060101010101" pitchFamily="49" charset="-122"/>
              </a:endParaRPr>
            </a:p>
            <a:p>
              <a:endParaRPr lang="en-US" altLang="zh-CN" sz="1200" dirty="0">
                <a:solidFill>
                  <a:schemeClr val="tx2"/>
                </a:solidFill>
                <a:latin typeface="仿宋" panose="02010609060101010101" pitchFamily="49" charset="-122"/>
                <a:ea typeface="仿宋" panose="02010609060101010101" pitchFamily="49" charset="-122"/>
              </a:endParaRPr>
            </a:p>
            <a:p>
              <a:r>
                <a:rPr lang="zh-CN" altLang="en-US" sz="1200" dirty="0">
                  <a:solidFill>
                    <a:schemeClr val="tx2"/>
                  </a:solidFill>
                  <a:latin typeface="仿宋" panose="02010609060101010101" pitchFamily="49" charset="-122"/>
                  <a:ea typeface="仿宋" panose="02010609060101010101" pitchFamily="49" charset="-122"/>
                </a:rPr>
                <a:t>郑州大学第二附属医院</a:t>
              </a:r>
              <a:endParaRPr lang="en-US" altLang="zh-CN" sz="1200" dirty="0">
                <a:solidFill>
                  <a:schemeClr val="tx2"/>
                </a:solidFill>
                <a:latin typeface="仿宋" panose="02010609060101010101" pitchFamily="49" charset="-122"/>
                <a:ea typeface="仿宋" panose="02010609060101010101" pitchFamily="49" charset="-122"/>
              </a:endParaRPr>
            </a:p>
            <a:p>
              <a:endParaRPr lang="en-US" altLang="zh-CN" sz="1200" dirty="0">
                <a:solidFill>
                  <a:schemeClr val="tx2"/>
                </a:solidFill>
                <a:latin typeface="仿宋" panose="02010609060101010101" pitchFamily="49" charset="-122"/>
                <a:ea typeface="仿宋" panose="02010609060101010101" pitchFamily="49" charset="-122"/>
              </a:endParaRPr>
            </a:p>
            <a:p>
              <a:r>
                <a:rPr lang="zh-CN" altLang="en-US" sz="1200" dirty="0">
                  <a:solidFill>
                    <a:schemeClr val="tx2"/>
                  </a:solidFill>
                  <a:latin typeface="仿宋" panose="02010609060101010101" pitchFamily="49" charset="-122"/>
                  <a:ea typeface="仿宋" panose="02010609060101010101" pitchFamily="49" charset="-122"/>
                </a:rPr>
                <a:t>洛阳康贝生物工程有限公司等</a:t>
              </a:r>
              <a:endParaRPr lang="en-US" altLang="zh-CN" sz="1200" dirty="0">
                <a:solidFill>
                  <a:schemeClr val="tx2"/>
                </a:solidFill>
                <a:latin typeface="仿宋" panose="02010609060101010101" pitchFamily="49" charset="-122"/>
                <a:ea typeface="仿宋" panose="02010609060101010101" pitchFamily="49" charset="-122"/>
              </a:endParaRPr>
            </a:p>
            <a:p>
              <a:endParaRPr lang="zh-CN" altLang="en-US" sz="1200" b="1" dirty="0">
                <a:solidFill>
                  <a:schemeClr val="tx2"/>
                </a:solidFill>
                <a:latin typeface="仿宋" panose="02010609060101010101" pitchFamily="49" charset="-122"/>
                <a:ea typeface="仿宋" panose="02010609060101010101" pitchFamily="49" charset="-122"/>
              </a:endParaRPr>
            </a:p>
          </p:txBody>
        </p:sp>
        <p:sp>
          <p:nvSpPr>
            <p:cNvPr id="14" name="椭圆 13"/>
            <p:cNvSpPr/>
            <p:nvPr/>
          </p:nvSpPr>
          <p:spPr bwMode="auto">
            <a:xfrm>
              <a:off x="2193346" y="3417420"/>
              <a:ext cx="334985" cy="334985"/>
            </a:xfrm>
            <a:prstGeom prst="ellipse">
              <a:avLst/>
            </a:prstGeom>
            <a:gradFill>
              <a:gsLst>
                <a:gs pos="68500">
                  <a:srgbClr val="81D4A7"/>
                </a:gs>
                <a:gs pos="37000">
                  <a:schemeClr val="accent2"/>
                </a:gs>
                <a:gs pos="0">
                  <a:schemeClr val="tx1"/>
                </a:gs>
                <a:gs pos="100000">
                  <a:schemeClr val="bg1">
                    <a:lumMod val="60000"/>
                    <a:lumOff val="40000"/>
                  </a:schemeClr>
                </a:gs>
              </a:gsLst>
              <a:lin ang="16200000" scaled="1"/>
            </a:gra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5" name="椭圆 14"/>
            <p:cNvSpPr/>
            <p:nvPr/>
          </p:nvSpPr>
          <p:spPr bwMode="auto">
            <a:xfrm>
              <a:off x="2546999" y="5836236"/>
              <a:ext cx="334985" cy="334985"/>
            </a:xfrm>
            <a:prstGeom prst="ellipse">
              <a:avLst/>
            </a:prstGeom>
            <a:gradFill>
              <a:gsLst>
                <a:gs pos="68500">
                  <a:srgbClr val="81D4A7"/>
                </a:gs>
                <a:gs pos="37000">
                  <a:schemeClr val="accent2"/>
                </a:gs>
                <a:gs pos="0">
                  <a:schemeClr val="tx1"/>
                </a:gs>
                <a:gs pos="100000">
                  <a:schemeClr val="bg1">
                    <a:lumMod val="60000"/>
                    <a:lumOff val="40000"/>
                  </a:schemeClr>
                </a:gs>
              </a:gsLst>
              <a:lin ang="16200000" scaled="1"/>
            </a:gra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6" name="椭圆 15"/>
            <p:cNvSpPr/>
            <p:nvPr/>
          </p:nvSpPr>
          <p:spPr bwMode="auto">
            <a:xfrm>
              <a:off x="2675219" y="3888341"/>
              <a:ext cx="334985" cy="334985"/>
            </a:xfrm>
            <a:prstGeom prst="ellipse">
              <a:avLst/>
            </a:prstGeom>
            <a:gradFill>
              <a:gsLst>
                <a:gs pos="68500">
                  <a:srgbClr val="81D4A7"/>
                </a:gs>
                <a:gs pos="37000">
                  <a:schemeClr val="accent2"/>
                </a:gs>
                <a:gs pos="0">
                  <a:schemeClr val="tx1"/>
                </a:gs>
                <a:gs pos="100000">
                  <a:schemeClr val="bg1">
                    <a:lumMod val="60000"/>
                    <a:lumOff val="40000"/>
                  </a:schemeClr>
                </a:gs>
              </a:gsLst>
              <a:lin ang="16200000" scaled="1"/>
            </a:gra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7" name="椭圆 16"/>
            <p:cNvSpPr/>
            <p:nvPr/>
          </p:nvSpPr>
          <p:spPr bwMode="auto">
            <a:xfrm>
              <a:off x="2938058" y="4490682"/>
              <a:ext cx="334985" cy="334985"/>
            </a:xfrm>
            <a:prstGeom prst="ellipse">
              <a:avLst/>
            </a:prstGeom>
            <a:gradFill>
              <a:gsLst>
                <a:gs pos="68500">
                  <a:srgbClr val="81D4A7"/>
                </a:gs>
                <a:gs pos="37000">
                  <a:schemeClr val="accent2"/>
                </a:gs>
                <a:gs pos="0">
                  <a:schemeClr val="tx1"/>
                </a:gs>
                <a:gs pos="100000">
                  <a:schemeClr val="bg1">
                    <a:lumMod val="60000"/>
                    <a:lumOff val="40000"/>
                  </a:schemeClr>
                </a:gs>
              </a:gsLst>
              <a:lin ang="16200000" scaled="1"/>
            </a:gra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8" name="椭圆 17"/>
            <p:cNvSpPr/>
            <p:nvPr/>
          </p:nvSpPr>
          <p:spPr bwMode="auto">
            <a:xfrm rot="389919">
              <a:off x="2903143" y="5274010"/>
              <a:ext cx="334985" cy="334985"/>
            </a:xfrm>
            <a:prstGeom prst="ellipse">
              <a:avLst/>
            </a:prstGeom>
            <a:gradFill>
              <a:gsLst>
                <a:gs pos="68500">
                  <a:srgbClr val="81D4A7"/>
                </a:gs>
                <a:gs pos="37000">
                  <a:schemeClr val="accent2"/>
                </a:gs>
                <a:gs pos="0">
                  <a:schemeClr val="tx1"/>
                </a:gs>
                <a:gs pos="100000">
                  <a:schemeClr val="bg1">
                    <a:lumMod val="60000"/>
                    <a:lumOff val="40000"/>
                  </a:schemeClr>
                </a:gs>
              </a:gsLst>
              <a:lin ang="16200000" scaled="1"/>
            </a:gra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9" name="椭圆 18"/>
            <p:cNvSpPr/>
            <p:nvPr/>
          </p:nvSpPr>
          <p:spPr bwMode="auto">
            <a:xfrm>
              <a:off x="513210" y="3766410"/>
              <a:ext cx="2201283" cy="2201283"/>
            </a:xfrm>
            <a:prstGeom prst="ellipse">
              <a:avLst/>
            </a:prstGeom>
            <a:solidFill>
              <a:schemeClr val="accent3">
                <a:lumMod val="75000"/>
              </a:schemeClr>
            </a:solidFill>
            <a:ln w="12700" cap="flat">
              <a:solidFill>
                <a:schemeClr val="bg2"/>
              </a:solidFill>
              <a:prstDash val="solid"/>
              <a:miter lim="800000"/>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zh-CN" altLang="en-US" sz="1350" dirty="0">
                <a:solidFill>
                  <a:schemeClr val="tx2"/>
                </a:solidFill>
                <a:highlight>
                  <a:srgbClr val="00FF00"/>
                </a:highlight>
                <a:cs typeface="+mn-ea"/>
              </a:endParaRPr>
            </a:p>
          </p:txBody>
        </p:sp>
        <p:sp>
          <p:nvSpPr>
            <p:cNvPr id="20" name="矩形 19"/>
            <p:cNvSpPr/>
            <p:nvPr/>
          </p:nvSpPr>
          <p:spPr>
            <a:xfrm>
              <a:off x="841797" y="5218746"/>
              <a:ext cx="353088" cy="627607"/>
            </a:xfrm>
            <a:prstGeom prst="rect">
              <a:avLst/>
            </a:prstGeom>
          </p:spPr>
          <p:txBody>
            <a:bodyPr wrap="none">
              <a:spAutoFit/>
            </a:bodyPr>
            <a:lstStyle/>
            <a:p>
              <a:r>
                <a:rPr lang="zh-CN" altLang="en-US" sz="2100" b="1" dirty="0">
                  <a:solidFill>
                    <a:schemeClr val="bg1"/>
                  </a:solidFill>
                  <a:latin typeface="微软雅黑 Light" panose="020B0502040204020203" pitchFamily="34" charset="-122"/>
                  <a:ea typeface="微软雅黑 Light" panose="020B0502040204020203" pitchFamily="34" charset="-122"/>
                </a:rPr>
                <a:t> </a:t>
              </a:r>
              <a:endParaRPr lang="zh-CN" altLang="en-US" sz="2100" b="1" dirty="0">
                <a:solidFill>
                  <a:schemeClr val="bg1"/>
                </a:solidFill>
                <a:latin typeface="微软雅黑 Light" panose="020B0502040204020203" pitchFamily="34" charset="-122"/>
                <a:ea typeface="微软雅黑 Light" panose="020B0502040204020203" pitchFamily="34" charset="-122"/>
              </a:endParaRPr>
            </a:p>
          </p:txBody>
        </p:sp>
        <p:sp>
          <p:nvSpPr>
            <p:cNvPr id="21" name="Freeform 24"/>
            <p:cNvSpPr>
              <a:spLocks noEditPoints="1"/>
            </p:cNvSpPr>
            <p:nvPr/>
          </p:nvSpPr>
          <p:spPr bwMode="auto">
            <a:xfrm>
              <a:off x="769790" y="3888344"/>
              <a:ext cx="1335555" cy="899635"/>
            </a:xfrm>
            <a:custGeom>
              <a:avLst/>
              <a:gdLst>
                <a:gd name="T0" fmla="*/ 259 w 597"/>
                <a:gd name="T1" fmla="*/ 136 h 438"/>
                <a:gd name="T2" fmla="*/ 284 w 597"/>
                <a:gd name="T3" fmla="*/ 199 h 438"/>
                <a:gd name="T4" fmla="*/ 326 w 597"/>
                <a:gd name="T5" fmla="*/ 239 h 438"/>
                <a:gd name="T6" fmla="*/ 300 w 597"/>
                <a:gd name="T7" fmla="*/ 302 h 438"/>
                <a:gd name="T8" fmla="*/ 301 w 597"/>
                <a:gd name="T9" fmla="*/ 359 h 438"/>
                <a:gd name="T10" fmla="*/ 238 w 597"/>
                <a:gd name="T11" fmla="*/ 385 h 438"/>
                <a:gd name="T12" fmla="*/ 198 w 597"/>
                <a:gd name="T13" fmla="*/ 427 h 438"/>
                <a:gd name="T14" fmla="*/ 136 w 597"/>
                <a:gd name="T15" fmla="*/ 400 h 438"/>
                <a:gd name="T16" fmla="*/ 78 w 597"/>
                <a:gd name="T17" fmla="*/ 402 h 438"/>
                <a:gd name="T18" fmla="*/ 53 w 597"/>
                <a:gd name="T19" fmla="*/ 338 h 438"/>
                <a:gd name="T20" fmla="*/ 11 w 597"/>
                <a:gd name="T21" fmla="*/ 299 h 438"/>
                <a:gd name="T22" fmla="*/ 38 w 597"/>
                <a:gd name="T23" fmla="*/ 236 h 438"/>
                <a:gd name="T24" fmla="*/ 36 w 597"/>
                <a:gd name="T25" fmla="*/ 178 h 438"/>
                <a:gd name="T26" fmla="*/ 99 w 597"/>
                <a:gd name="T27" fmla="*/ 153 h 438"/>
                <a:gd name="T28" fmla="*/ 139 w 597"/>
                <a:gd name="T29" fmla="*/ 111 h 438"/>
                <a:gd name="T30" fmla="*/ 201 w 597"/>
                <a:gd name="T31" fmla="*/ 138 h 438"/>
                <a:gd name="T32" fmla="*/ 169 w 597"/>
                <a:gd name="T33" fmla="*/ 325 h 438"/>
                <a:gd name="T34" fmla="*/ 531 w 597"/>
                <a:gd name="T35" fmla="*/ 300 h 438"/>
                <a:gd name="T36" fmla="*/ 409 w 597"/>
                <a:gd name="T37" fmla="*/ 84 h 438"/>
                <a:gd name="T38" fmla="*/ 409 w 597"/>
                <a:gd name="T39" fmla="*/ 84 h 438"/>
                <a:gd name="T40" fmla="*/ 474 w 597"/>
                <a:gd name="T41" fmla="*/ 25 h 438"/>
                <a:gd name="T42" fmla="*/ 492 w 597"/>
                <a:gd name="T43" fmla="*/ 70 h 438"/>
                <a:gd name="T44" fmla="*/ 522 w 597"/>
                <a:gd name="T45" fmla="*/ 99 h 438"/>
                <a:gd name="T46" fmla="*/ 503 w 597"/>
                <a:gd name="T47" fmla="*/ 143 h 438"/>
                <a:gd name="T48" fmla="*/ 504 w 597"/>
                <a:gd name="T49" fmla="*/ 184 h 438"/>
                <a:gd name="T50" fmla="*/ 459 w 597"/>
                <a:gd name="T51" fmla="*/ 202 h 438"/>
                <a:gd name="T52" fmla="*/ 431 w 597"/>
                <a:gd name="T53" fmla="*/ 232 h 438"/>
                <a:gd name="T54" fmla="*/ 386 w 597"/>
                <a:gd name="T55" fmla="*/ 213 h 438"/>
                <a:gd name="T56" fmla="*/ 345 w 597"/>
                <a:gd name="T57" fmla="*/ 214 h 438"/>
                <a:gd name="T58" fmla="*/ 327 w 597"/>
                <a:gd name="T59" fmla="*/ 170 h 438"/>
                <a:gd name="T60" fmla="*/ 297 w 597"/>
                <a:gd name="T61" fmla="*/ 141 h 438"/>
                <a:gd name="T62" fmla="*/ 316 w 597"/>
                <a:gd name="T63" fmla="*/ 96 h 438"/>
                <a:gd name="T64" fmla="*/ 315 w 597"/>
                <a:gd name="T65" fmla="*/ 55 h 438"/>
                <a:gd name="T66" fmla="*/ 360 w 597"/>
                <a:gd name="T67" fmla="*/ 37 h 438"/>
                <a:gd name="T68" fmla="*/ 388 w 597"/>
                <a:gd name="T69" fmla="*/ 7 h 438"/>
                <a:gd name="T70" fmla="*/ 433 w 597"/>
                <a:gd name="T71" fmla="*/ 26 h 438"/>
                <a:gd name="T72" fmla="*/ 410 w 597"/>
                <a:gd name="T73" fmla="*/ 178 h 438"/>
                <a:gd name="T74" fmla="*/ 551 w 597"/>
                <a:gd name="T75" fmla="*/ 246 h 438"/>
                <a:gd name="T76" fmla="*/ 585 w 597"/>
                <a:gd name="T77" fmla="*/ 257 h 438"/>
                <a:gd name="T78" fmla="*/ 576 w 597"/>
                <a:gd name="T79" fmla="*/ 293 h 438"/>
                <a:gd name="T80" fmla="*/ 593 w 597"/>
                <a:gd name="T81" fmla="*/ 324 h 438"/>
                <a:gd name="T82" fmla="*/ 561 w 597"/>
                <a:gd name="T83" fmla="*/ 344 h 438"/>
                <a:gd name="T84" fmla="*/ 550 w 597"/>
                <a:gd name="T85" fmla="*/ 378 h 438"/>
                <a:gd name="T86" fmla="*/ 514 w 597"/>
                <a:gd name="T87" fmla="*/ 369 h 438"/>
                <a:gd name="T88" fmla="*/ 482 w 597"/>
                <a:gd name="T89" fmla="*/ 386 h 438"/>
                <a:gd name="T90" fmla="*/ 463 w 597"/>
                <a:gd name="T91" fmla="*/ 354 h 438"/>
                <a:gd name="T92" fmla="*/ 429 w 597"/>
                <a:gd name="T93" fmla="*/ 343 h 438"/>
                <a:gd name="T94" fmla="*/ 438 w 597"/>
                <a:gd name="T95" fmla="*/ 307 h 438"/>
                <a:gd name="T96" fmla="*/ 421 w 597"/>
                <a:gd name="T97" fmla="*/ 275 h 438"/>
                <a:gd name="T98" fmla="*/ 453 w 597"/>
                <a:gd name="T99" fmla="*/ 256 h 438"/>
                <a:gd name="T100" fmla="*/ 464 w 597"/>
                <a:gd name="T101" fmla="*/ 222 h 438"/>
                <a:gd name="T102" fmla="*/ 500 w 597"/>
                <a:gd name="T103" fmla="*/ 231 h 438"/>
                <a:gd name="T104" fmla="*/ 532 w 597"/>
                <a:gd name="T105" fmla="*/ 214 h 438"/>
                <a:gd name="T106" fmla="*/ 514 w 597"/>
                <a:gd name="T107" fmla="*/ 258 h 438"/>
                <a:gd name="T108" fmla="*/ 514 w 597"/>
                <a:gd name="T109" fmla="*/ 258 h 438"/>
                <a:gd name="T110" fmla="*/ 87 w 597"/>
                <a:gd name="T111" fmla="*/ 26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7" h="438">
                  <a:moveTo>
                    <a:pt x="204" y="141"/>
                  </a:moveTo>
                  <a:cubicBezTo>
                    <a:pt x="215" y="144"/>
                    <a:pt x="225" y="148"/>
                    <a:pt x="234" y="153"/>
                  </a:cubicBezTo>
                  <a:cubicBezTo>
                    <a:pt x="236" y="154"/>
                    <a:pt x="237" y="154"/>
                    <a:pt x="238" y="153"/>
                  </a:cubicBezTo>
                  <a:cubicBezTo>
                    <a:pt x="245" y="147"/>
                    <a:pt x="252" y="142"/>
                    <a:pt x="259" y="136"/>
                  </a:cubicBezTo>
                  <a:cubicBezTo>
                    <a:pt x="264" y="133"/>
                    <a:pt x="270" y="132"/>
                    <a:pt x="274" y="136"/>
                  </a:cubicBezTo>
                  <a:cubicBezTo>
                    <a:pt x="284" y="145"/>
                    <a:pt x="293" y="154"/>
                    <a:pt x="302" y="163"/>
                  </a:cubicBezTo>
                  <a:cubicBezTo>
                    <a:pt x="306" y="167"/>
                    <a:pt x="305" y="173"/>
                    <a:pt x="301" y="178"/>
                  </a:cubicBezTo>
                  <a:cubicBezTo>
                    <a:pt x="296" y="185"/>
                    <a:pt x="290" y="192"/>
                    <a:pt x="284" y="199"/>
                  </a:cubicBezTo>
                  <a:cubicBezTo>
                    <a:pt x="284" y="200"/>
                    <a:pt x="283" y="202"/>
                    <a:pt x="284" y="203"/>
                  </a:cubicBezTo>
                  <a:cubicBezTo>
                    <a:pt x="289" y="213"/>
                    <a:pt x="294" y="223"/>
                    <a:pt x="297" y="234"/>
                  </a:cubicBezTo>
                  <a:cubicBezTo>
                    <a:pt x="297" y="235"/>
                    <a:pt x="298" y="236"/>
                    <a:pt x="300" y="236"/>
                  </a:cubicBezTo>
                  <a:cubicBezTo>
                    <a:pt x="309" y="237"/>
                    <a:pt x="318" y="238"/>
                    <a:pt x="326" y="239"/>
                  </a:cubicBezTo>
                  <a:cubicBezTo>
                    <a:pt x="333" y="240"/>
                    <a:pt x="338" y="244"/>
                    <a:pt x="338" y="250"/>
                  </a:cubicBezTo>
                  <a:cubicBezTo>
                    <a:pt x="338" y="262"/>
                    <a:pt x="338" y="275"/>
                    <a:pt x="338" y="288"/>
                  </a:cubicBezTo>
                  <a:cubicBezTo>
                    <a:pt x="338" y="294"/>
                    <a:pt x="333" y="298"/>
                    <a:pt x="326" y="299"/>
                  </a:cubicBezTo>
                  <a:cubicBezTo>
                    <a:pt x="318" y="299"/>
                    <a:pt x="309" y="301"/>
                    <a:pt x="300" y="302"/>
                  </a:cubicBezTo>
                  <a:cubicBezTo>
                    <a:pt x="298" y="302"/>
                    <a:pt x="297" y="303"/>
                    <a:pt x="297" y="304"/>
                  </a:cubicBezTo>
                  <a:cubicBezTo>
                    <a:pt x="294" y="315"/>
                    <a:pt x="289" y="325"/>
                    <a:pt x="284" y="335"/>
                  </a:cubicBezTo>
                  <a:cubicBezTo>
                    <a:pt x="283" y="336"/>
                    <a:pt x="284" y="337"/>
                    <a:pt x="284" y="338"/>
                  </a:cubicBezTo>
                  <a:cubicBezTo>
                    <a:pt x="290" y="345"/>
                    <a:pt x="296" y="352"/>
                    <a:pt x="301" y="359"/>
                  </a:cubicBezTo>
                  <a:cubicBezTo>
                    <a:pt x="305" y="364"/>
                    <a:pt x="306" y="371"/>
                    <a:pt x="302" y="375"/>
                  </a:cubicBezTo>
                  <a:cubicBezTo>
                    <a:pt x="293" y="384"/>
                    <a:pt x="284" y="393"/>
                    <a:pt x="274" y="402"/>
                  </a:cubicBezTo>
                  <a:cubicBezTo>
                    <a:pt x="270" y="406"/>
                    <a:pt x="264" y="405"/>
                    <a:pt x="259" y="402"/>
                  </a:cubicBezTo>
                  <a:cubicBezTo>
                    <a:pt x="252" y="396"/>
                    <a:pt x="245" y="390"/>
                    <a:pt x="238" y="385"/>
                  </a:cubicBezTo>
                  <a:cubicBezTo>
                    <a:pt x="237" y="384"/>
                    <a:pt x="236" y="384"/>
                    <a:pt x="234" y="384"/>
                  </a:cubicBezTo>
                  <a:cubicBezTo>
                    <a:pt x="225" y="390"/>
                    <a:pt x="215" y="394"/>
                    <a:pt x="204" y="397"/>
                  </a:cubicBezTo>
                  <a:cubicBezTo>
                    <a:pt x="203" y="397"/>
                    <a:pt x="201" y="399"/>
                    <a:pt x="201" y="400"/>
                  </a:cubicBezTo>
                  <a:cubicBezTo>
                    <a:pt x="200" y="409"/>
                    <a:pt x="199" y="418"/>
                    <a:pt x="198" y="427"/>
                  </a:cubicBezTo>
                  <a:cubicBezTo>
                    <a:pt x="198" y="433"/>
                    <a:pt x="194" y="438"/>
                    <a:pt x="188" y="438"/>
                  </a:cubicBezTo>
                  <a:cubicBezTo>
                    <a:pt x="175" y="438"/>
                    <a:pt x="162" y="438"/>
                    <a:pt x="149" y="438"/>
                  </a:cubicBezTo>
                  <a:cubicBezTo>
                    <a:pt x="144" y="438"/>
                    <a:pt x="140" y="433"/>
                    <a:pt x="139" y="427"/>
                  </a:cubicBezTo>
                  <a:cubicBezTo>
                    <a:pt x="138" y="418"/>
                    <a:pt x="137" y="409"/>
                    <a:pt x="136" y="400"/>
                  </a:cubicBezTo>
                  <a:cubicBezTo>
                    <a:pt x="136" y="399"/>
                    <a:pt x="135" y="397"/>
                    <a:pt x="133" y="397"/>
                  </a:cubicBezTo>
                  <a:cubicBezTo>
                    <a:pt x="123" y="394"/>
                    <a:pt x="112" y="390"/>
                    <a:pt x="103" y="384"/>
                  </a:cubicBezTo>
                  <a:cubicBezTo>
                    <a:pt x="102" y="384"/>
                    <a:pt x="100" y="384"/>
                    <a:pt x="99" y="385"/>
                  </a:cubicBezTo>
                  <a:cubicBezTo>
                    <a:pt x="92" y="390"/>
                    <a:pt x="85" y="396"/>
                    <a:pt x="78" y="402"/>
                  </a:cubicBezTo>
                  <a:cubicBezTo>
                    <a:pt x="73" y="405"/>
                    <a:pt x="67" y="406"/>
                    <a:pt x="63" y="402"/>
                  </a:cubicBezTo>
                  <a:cubicBezTo>
                    <a:pt x="54" y="393"/>
                    <a:pt x="45" y="384"/>
                    <a:pt x="36" y="375"/>
                  </a:cubicBezTo>
                  <a:cubicBezTo>
                    <a:pt x="31" y="371"/>
                    <a:pt x="32" y="364"/>
                    <a:pt x="36" y="359"/>
                  </a:cubicBezTo>
                  <a:cubicBezTo>
                    <a:pt x="42" y="352"/>
                    <a:pt x="47" y="345"/>
                    <a:pt x="53" y="338"/>
                  </a:cubicBezTo>
                  <a:cubicBezTo>
                    <a:pt x="54" y="337"/>
                    <a:pt x="54" y="336"/>
                    <a:pt x="53" y="335"/>
                  </a:cubicBezTo>
                  <a:cubicBezTo>
                    <a:pt x="48" y="325"/>
                    <a:pt x="44" y="315"/>
                    <a:pt x="40" y="304"/>
                  </a:cubicBezTo>
                  <a:cubicBezTo>
                    <a:pt x="40" y="303"/>
                    <a:pt x="39" y="302"/>
                    <a:pt x="38" y="302"/>
                  </a:cubicBezTo>
                  <a:cubicBezTo>
                    <a:pt x="29" y="301"/>
                    <a:pt x="20" y="299"/>
                    <a:pt x="11" y="299"/>
                  </a:cubicBezTo>
                  <a:cubicBezTo>
                    <a:pt x="5" y="298"/>
                    <a:pt x="0" y="294"/>
                    <a:pt x="0" y="288"/>
                  </a:cubicBezTo>
                  <a:cubicBezTo>
                    <a:pt x="0" y="275"/>
                    <a:pt x="0" y="262"/>
                    <a:pt x="0" y="250"/>
                  </a:cubicBezTo>
                  <a:cubicBezTo>
                    <a:pt x="0" y="244"/>
                    <a:pt x="5" y="240"/>
                    <a:pt x="11" y="239"/>
                  </a:cubicBezTo>
                  <a:cubicBezTo>
                    <a:pt x="20" y="238"/>
                    <a:pt x="29" y="237"/>
                    <a:pt x="38" y="236"/>
                  </a:cubicBezTo>
                  <a:cubicBezTo>
                    <a:pt x="39" y="236"/>
                    <a:pt x="40" y="235"/>
                    <a:pt x="40" y="234"/>
                  </a:cubicBezTo>
                  <a:cubicBezTo>
                    <a:pt x="44" y="223"/>
                    <a:pt x="48" y="213"/>
                    <a:pt x="53" y="203"/>
                  </a:cubicBezTo>
                  <a:cubicBezTo>
                    <a:pt x="54" y="202"/>
                    <a:pt x="54" y="200"/>
                    <a:pt x="53" y="199"/>
                  </a:cubicBezTo>
                  <a:cubicBezTo>
                    <a:pt x="47" y="192"/>
                    <a:pt x="42" y="185"/>
                    <a:pt x="36" y="178"/>
                  </a:cubicBezTo>
                  <a:cubicBezTo>
                    <a:pt x="32" y="173"/>
                    <a:pt x="31" y="167"/>
                    <a:pt x="36" y="163"/>
                  </a:cubicBezTo>
                  <a:cubicBezTo>
                    <a:pt x="45" y="154"/>
                    <a:pt x="54" y="145"/>
                    <a:pt x="63" y="136"/>
                  </a:cubicBezTo>
                  <a:cubicBezTo>
                    <a:pt x="67" y="132"/>
                    <a:pt x="73" y="133"/>
                    <a:pt x="78" y="136"/>
                  </a:cubicBezTo>
                  <a:cubicBezTo>
                    <a:pt x="85" y="142"/>
                    <a:pt x="92" y="147"/>
                    <a:pt x="99" y="153"/>
                  </a:cubicBezTo>
                  <a:cubicBezTo>
                    <a:pt x="100" y="154"/>
                    <a:pt x="102" y="154"/>
                    <a:pt x="103" y="153"/>
                  </a:cubicBezTo>
                  <a:cubicBezTo>
                    <a:pt x="112" y="148"/>
                    <a:pt x="123" y="144"/>
                    <a:pt x="133" y="141"/>
                  </a:cubicBezTo>
                  <a:cubicBezTo>
                    <a:pt x="135" y="140"/>
                    <a:pt x="136" y="139"/>
                    <a:pt x="136" y="138"/>
                  </a:cubicBezTo>
                  <a:cubicBezTo>
                    <a:pt x="137" y="129"/>
                    <a:pt x="138" y="120"/>
                    <a:pt x="139" y="111"/>
                  </a:cubicBezTo>
                  <a:cubicBezTo>
                    <a:pt x="140" y="105"/>
                    <a:pt x="144" y="100"/>
                    <a:pt x="149" y="100"/>
                  </a:cubicBezTo>
                  <a:cubicBezTo>
                    <a:pt x="162" y="100"/>
                    <a:pt x="175" y="100"/>
                    <a:pt x="188" y="100"/>
                  </a:cubicBezTo>
                  <a:cubicBezTo>
                    <a:pt x="194" y="100"/>
                    <a:pt x="198" y="105"/>
                    <a:pt x="198" y="111"/>
                  </a:cubicBezTo>
                  <a:cubicBezTo>
                    <a:pt x="199" y="120"/>
                    <a:pt x="200" y="129"/>
                    <a:pt x="201" y="138"/>
                  </a:cubicBezTo>
                  <a:cubicBezTo>
                    <a:pt x="201" y="139"/>
                    <a:pt x="203" y="140"/>
                    <a:pt x="204" y="141"/>
                  </a:cubicBezTo>
                  <a:close/>
                  <a:moveTo>
                    <a:pt x="169" y="211"/>
                  </a:moveTo>
                  <a:cubicBezTo>
                    <a:pt x="201" y="211"/>
                    <a:pt x="227" y="237"/>
                    <a:pt x="227" y="268"/>
                  </a:cubicBezTo>
                  <a:cubicBezTo>
                    <a:pt x="227" y="300"/>
                    <a:pt x="201" y="325"/>
                    <a:pt x="169" y="325"/>
                  </a:cubicBezTo>
                  <a:cubicBezTo>
                    <a:pt x="137" y="325"/>
                    <a:pt x="111" y="300"/>
                    <a:pt x="111" y="268"/>
                  </a:cubicBezTo>
                  <a:cubicBezTo>
                    <a:pt x="111" y="237"/>
                    <a:pt x="137" y="211"/>
                    <a:pt x="169" y="211"/>
                  </a:cubicBezTo>
                  <a:close/>
                  <a:moveTo>
                    <a:pt x="507" y="277"/>
                  </a:moveTo>
                  <a:cubicBezTo>
                    <a:pt x="520" y="277"/>
                    <a:pt x="531" y="287"/>
                    <a:pt x="531" y="300"/>
                  </a:cubicBezTo>
                  <a:cubicBezTo>
                    <a:pt x="531" y="314"/>
                    <a:pt x="520" y="324"/>
                    <a:pt x="507" y="324"/>
                  </a:cubicBezTo>
                  <a:cubicBezTo>
                    <a:pt x="493" y="324"/>
                    <a:pt x="483" y="314"/>
                    <a:pt x="483" y="300"/>
                  </a:cubicBezTo>
                  <a:cubicBezTo>
                    <a:pt x="483" y="287"/>
                    <a:pt x="493" y="277"/>
                    <a:pt x="507" y="277"/>
                  </a:cubicBezTo>
                  <a:close/>
                  <a:moveTo>
                    <a:pt x="409" y="84"/>
                  </a:moveTo>
                  <a:cubicBezTo>
                    <a:pt x="429" y="84"/>
                    <a:pt x="446" y="100"/>
                    <a:pt x="446" y="120"/>
                  </a:cubicBezTo>
                  <a:cubicBezTo>
                    <a:pt x="446" y="140"/>
                    <a:pt x="429" y="157"/>
                    <a:pt x="409" y="157"/>
                  </a:cubicBezTo>
                  <a:cubicBezTo>
                    <a:pt x="388" y="157"/>
                    <a:pt x="372" y="140"/>
                    <a:pt x="372" y="120"/>
                  </a:cubicBezTo>
                  <a:cubicBezTo>
                    <a:pt x="372" y="100"/>
                    <a:pt x="388" y="84"/>
                    <a:pt x="409" y="84"/>
                  </a:cubicBezTo>
                  <a:close/>
                  <a:moveTo>
                    <a:pt x="435" y="29"/>
                  </a:moveTo>
                  <a:cubicBezTo>
                    <a:pt x="442" y="31"/>
                    <a:pt x="450" y="34"/>
                    <a:pt x="456" y="38"/>
                  </a:cubicBezTo>
                  <a:cubicBezTo>
                    <a:pt x="457" y="38"/>
                    <a:pt x="458" y="38"/>
                    <a:pt x="459" y="37"/>
                  </a:cubicBezTo>
                  <a:cubicBezTo>
                    <a:pt x="464" y="33"/>
                    <a:pt x="469" y="29"/>
                    <a:pt x="474" y="25"/>
                  </a:cubicBezTo>
                  <a:cubicBezTo>
                    <a:pt x="478" y="23"/>
                    <a:pt x="482" y="22"/>
                    <a:pt x="485" y="25"/>
                  </a:cubicBezTo>
                  <a:cubicBezTo>
                    <a:pt x="492" y="31"/>
                    <a:pt x="498" y="38"/>
                    <a:pt x="505" y="44"/>
                  </a:cubicBezTo>
                  <a:cubicBezTo>
                    <a:pt x="507" y="47"/>
                    <a:pt x="507" y="52"/>
                    <a:pt x="504" y="55"/>
                  </a:cubicBezTo>
                  <a:cubicBezTo>
                    <a:pt x="500" y="60"/>
                    <a:pt x="496" y="65"/>
                    <a:pt x="492" y="70"/>
                  </a:cubicBezTo>
                  <a:cubicBezTo>
                    <a:pt x="492" y="71"/>
                    <a:pt x="492" y="72"/>
                    <a:pt x="492" y="73"/>
                  </a:cubicBezTo>
                  <a:cubicBezTo>
                    <a:pt x="496" y="80"/>
                    <a:pt x="499" y="87"/>
                    <a:pt x="501" y="95"/>
                  </a:cubicBezTo>
                  <a:cubicBezTo>
                    <a:pt x="501" y="96"/>
                    <a:pt x="502" y="96"/>
                    <a:pt x="503" y="96"/>
                  </a:cubicBezTo>
                  <a:cubicBezTo>
                    <a:pt x="509" y="97"/>
                    <a:pt x="516" y="98"/>
                    <a:pt x="522" y="99"/>
                  </a:cubicBezTo>
                  <a:cubicBezTo>
                    <a:pt x="526" y="99"/>
                    <a:pt x="530" y="102"/>
                    <a:pt x="530" y="106"/>
                  </a:cubicBezTo>
                  <a:cubicBezTo>
                    <a:pt x="530" y="115"/>
                    <a:pt x="530" y="124"/>
                    <a:pt x="530" y="134"/>
                  </a:cubicBezTo>
                  <a:cubicBezTo>
                    <a:pt x="530" y="138"/>
                    <a:pt x="526" y="140"/>
                    <a:pt x="522" y="141"/>
                  </a:cubicBezTo>
                  <a:cubicBezTo>
                    <a:pt x="516" y="142"/>
                    <a:pt x="509" y="142"/>
                    <a:pt x="503" y="143"/>
                  </a:cubicBezTo>
                  <a:cubicBezTo>
                    <a:pt x="502" y="143"/>
                    <a:pt x="501" y="144"/>
                    <a:pt x="501" y="145"/>
                  </a:cubicBezTo>
                  <a:cubicBezTo>
                    <a:pt x="499" y="153"/>
                    <a:pt x="496" y="160"/>
                    <a:pt x="492" y="167"/>
                  </a:cubicBezTo>
                  <a:cubicBezTo>
                    <a:pt x="492" y="168"/>
                    <a:pt x="492" y="169"/>
                    <a:pt x="492" y="170"/>
                  </a:cubicBezTo>
                  <a:cubicBezTo>
                    <a:pt x="496" y="174"/>
                    <a:pt x="500" y="179"/>
                    <a:pt x="504" y="184"/>
                  </a:cubicBezTo>
                  <a:cubicBezTo>
                    <a:pt x="507" y="188"/>
                    <a:pt x="507" y="192"/>
                    <a:pt x="505" y="195"/>
                  </a:cubicBezTo>
                  <a:cubicBezTo>
                    <a:pt x="498" y="202"/>
                    <a:pt x="492" y="208"/>
                    <a:pt x="485" y="215"/>
                  </a:cubicBezTo>
                  <a:cubicBezTo>
                    <a:pt x="482" y="217"/>
                    <a:pt x="478" y="217"/>
                    <a:pt x="474" y="214"/>
                  </a:cubicBezTo>
                  <a:cubicBezTo>
                    <a:pt x="469" y="210"/>
                    <a:pt x="464" y="206"/>
                    <a:pt x="459" y="202"/>
                  </a:cubicBezTo>
                  <a:cubicBezTo>
                    <a:pt x="458" y="202"/>
                    <a:pt x="457" y="202"/>
                    <a:pt x="456" y="202"/>
                  </a:cubicBezTo>
                  <a:cubicBezTo>
                    <a:pt x="450" y="206"/>
                    <a:pt x="442" y="209"/>
                    <a:pt x="435" y="211"/>
                  </a:cubicBezTo>
                  <a:cubicBezTo>
                    <a:pt x="434" y="211"/>
                    <a:pt x="433" y="212"/>
                    <a:pt x="433" y="213"/>
                  </a:cubicBezTo>
                  <a:cubicBezTo>
                    <a:pt x="432" y="220"/>
                    <a:pt x="432" y="226"/>
                    <a:pt x="431" y="232"/>
                  </a:cubicBezTo>
                  <a:cubicBezTo>
                    <a:pt x="430" y="237"/>
                    <a:pt x="428" y="240"/>
                    <a:pt x="423" y="240"/>
                  </a:cubicBezTo>
                  <a:cubicBezTo>
                    <a:pt x="414" y="240"/>
                    <a:pt x="405" y="240"/>
                    <a:pt x="396" y="240"/>
                  </a:cubicBezTo>
                  <a:cubicBezTo>
                    <a:pt x="392" y="240"/>
                    <a:pt x="389" y="237"/>
                    <a:pt x="388" y="232"/>
                  </a:cubicBezTo>
                  <a:cubicBezTo>
                    <a:pt x="388" y="226"/>
                    <a:pt x="387" y="220"/>
                    <a:pt x="386" y="213"/>
                  </a:cubicBezTo>
                  <a:cubicBezTo>
                    <a:pt x="386" y="212"/>
                    <a:pt x="386" y="211"/>
                    <a:pt x="384" y="211"/>
                  </a:cubicBezTo>
                  <a:cubicBezTo>
                    <a:pt x="377" y="209"/>
                    <a:pt x="370" y="206"/>
                    <a:pt x="363" y="202"/>
                  </a:cubicBezTo>
                  <a:cubicBezTo>
                    <a:pt x="362" y="202"/>
                    <a:pt x="361" y="202"/>
                    <a:pt x="360" y="202"/>
                  </a:cubicBezTo>
                  <a:cubicBezTo>
                    <a:pt x="355" y="206"/>
                    <a:pt x="350" y="210"/>
                    <a:pt x="345" y="214"/>
                  </a:cubicBezTo>
                  <a:cubicBezTo>
                    <a:pt x="342" y="217"/>
                    <a:pt x="337" y="217"/>
                    <a:pt x="334" y="215"/>
                  </a:cubicBezTo>
                  <a:cubicBezTo>
                    <a:pt x="328" y="208"/>
                    <a:pt x="321" y="202"/>
                    <a:pt x="315" y="195"/>
                  </a:cubicBezTo>
                  <a:cubicBezTo>
                    <a:pt x="312" y="192"/>
                    <a:pt x="312" y="188"/>
                    <a:pt x="315" y="184"/>
                  </a:cubicBezTo>
                  <a:cubicBezTo>
                    <a:pt x="319" y="179"/>
                    <a:pt x="323" y="174"/>
                    <a:pt x="327" y="170"/>
                  </a:cubicBezTo>
                  <a:cubicBezTo>
                    <a:pt x="328" y="169"/>
                    <a:pt x="328" y="168"/>
                    <a:pt x="327" y="167"/>
                  </a:cubicBezTo>
                  <a:cubicBezTo>
                    <a:pt x="324" y="160"/>
                    <a:pt x="321" y="153"/>
                    <a:pt x="318" y="145"/>
                  </a:cubicBezTo>
                  <a:cubicBezTo>
                    <a:pt x="318" y="144"/>
                    <a:pt x="317" y="143"/>
                    <a:pt x="316" y="143"/>
                  </a:cubicBezTo>
                  <a:cubicBezTo>
                    <a:pt x="310" y="142"/>
                    <a:pt x="303" y="142"/>
                    <a:pt x="297" y="141"/>
                  </a:cubicBezTo>
                  <a:cubicBezTo>
                    <a:pt x="293" y="140"/>
                    <a:pt x="289" y="138"/>
                    <a:pt x="289" y="134"/>
                  </a:cubicBezTo>
                  <a:cubicBezTo>
                    <a:pt x="289" y="124"/>
                    <a:pt x="289" y="115"/>
                    <a:pt x="289" y="106"/>
                  </a:cubicBezTo>
                  <a:cubicBezTo>
                    <a:pt x="289" y="102"/>
                    <a:pt x="293" y="99"/>
                    <a:pt x="297" y="99"/>
                  </a:cubicBezTo>
                  <a:cubicBezTo>
                    <a:pt x="303" y="98"/>
                    <a:pt x="310" y="97"/>
                    <a:pt x="316" y="96"/>
                  </a:cubicBezTo>
                  <a:cubicBezTo>
                    <a:pt x="317" y="96"/>
                    <a:pt x="318" y="96"/>
                    <a:pt x="318" y="95"/>
                  </a:cubicBezTo>
                  <a:cubicBezTo>
                    <a:pt x="321" y="87"/>
                    <a:pt x="324" y="80"/>
                    <a:pt x="327" y="73"/>
                  </a:cubicBezTo>
                  <a:cubicBezTo>
                    <a:pt x="328" y="72"/>
                    <a:pt x="328" y="71"/>
                    <a:pt x="327" y="70"/>
                  </a:cubicBezTo>
                  <a:cubicBezTo>
                    <a:pt x="323" y="65"/>
                    <a:pt x="319" y="60"/>
                    <a:pt x="315" y="55"/>
                  </a:cubicBezTo>
                  <a:cubicBezTo>
                    <a:pt x="312" y="52"/>
                    <a:pt x="312" y="47"/>
                    <a:pt x="315" y="44"/>
                  </a:cubicBezTo>
                  <a:cubicBezTo>
                    <a:pt x="321" y="38"/>
                    <a:pt x="328" y="31"/>
                    <a:pt x="334" y="25"/>
                  </a:cubicBezTo>
                  <a:cubicBezTo>
                    <a:pt x="337" y="22"/>
                    <a:pt x="342" y="23"/>
                    <a:pt x="345" y="25"/>
                  </a:cubicBezTo>
                  <a:cubicBezTo>
                    <a:pt x="350" y="29"/>
                    <a:pt x="355" y="33"/>
                    <a:pt x="360" y="37"/>
                  </a:cubicBezTo>
                  <a:cubicBezTo>
                    <a:pt x="361" y="38"/>
                    <a:pt x="362" y="38"/>
                    <a:pt x="363" y="38"/>
                  </a:cubicBezTo>
                  <a:cubicBezTo>
                    <a:pt x="370" y="34"/>
                    <a:pt x="377" y="31"/>
                    <a:pt x="384" y="29"/>
                  </a:cubicBezTo>
                  <a:cubicBezTo>
                    <a:pt x="386" y="28"/>
                    <a:pt x="386" y="27"/>
                    <a:pt x="386" y="26"/>
                  </a:cubicBezTo>
                  <a:cubicBezTo>
                    <a:pt x="387" y="20"/>
                    <a:pt x="388" y="14"/>
                    <a:pt x="388" y="7"/>
                  </a:cubicBezTo>
                  <a:cubicBezTo>
                    <a:pt x="389" y="3"/>
                    <a:pt x="392" y="0"/>
                    <a:pt x="396" y="0"/>
                  </a:cubicBezTo>
                  <a:cubicBezTo>
                    <a:pt x="405" y="0"/>
                    <a:pt x="414" y="0"/>
                    <a:pt x="423" y="0"/>
                  </a:cubicBezTo>
                  <a:cubicBezTo>
                    <a:pt x="428" y="0"/>
                    <a:pt x="430" y="3"/>
                    <a:pt x="431" y="7"/>
                  </a:cubicBezTo>
                  <a:cubicBezTo>
                    <a:pt x="432" y="14"/>
                    <a:pt x="432" y="20"/>
                    <a:pt x="433" y="26"/>
                  </a:cubicBezTo>
                  <a:cubicBezTo>
                    <a:pt x="433" y="27"/>
                    <a:pt x="434" y="28"/>
                    <a:pt x="435" y="29"/>
                  </a:cubicBezTo>
                  <a:close/>
                  <a:moveTo>
                    <a:pt x="410" y="62"/>
                  </a:moveTo>
                  <a:cubicBezTo>
                    <a:pt x="442" y="62"/>
                    <a:pt x="468" y="88"/>
                    <a:pt x="468" y="120"/>
                  </a:cubicBezTo>
                  <a:cubicBezTo>
                    <a:pt x="468" y="152"/>
                    <a:pt x="442" y="178"/>
                    <a:pt x="410" y="178"/>
                  </a:cubicBezTo>
                  <a:cubicBezTo>
                    <a:pt x="377" y="178"/>
                    <a:pt x="351" y="152"/>
                    <a:pt x="351" y="120"/>
                  </a:cubicBezTo>
                  <a:cubicBezTo>
                    <a:pt x="351" y="88"/>
                    <a:pt x="377" y="62"/>
                    <a:pt x="410" y="62"/>
                  </a:cubicBezTo>
                  <a:close/>
                  <a:moveTo>
                    <a:pt x="536" y="237"/>
                  </a:moveTo>
                  <a:cubicBezTo>
                    <a:pt x="542" y="239"/>
                    <a:pt x="546" y="242"/>
                    <a:pt x="551" y="246"/>
                  </a:cubicBezTo>
                  <a:cubicBezTo>
                    <a:pt x="551" y="246"/>
                    <a:pt x="552" y="246"/>
                    <a:pt x="553" y="246"/>
                  </a:cubicBezTo>
                  <a:cubicBezTo>
                    <a:pt x="557" y="244"/>
                    <a:pt x="561" y="241"/>
                    <a:pt x="565" y="239"/>
                  </a:cubicBezTo>
                  <a:cubicBezTo>
                    <a:pt x="568" y="237"/>
                    <a:pt x="572" y="238"/>
                    <a:pt x="573" y="240"/>
                  </a:cubicBezTo>
                  <a:cubicBezTo>
                    <a:pt x="577" y="246"/>
                    <a:pt x="581" y="251"/>
                    <a:pt x="585" y="257"/>
                  </a:cubicBezTo>
                  <a:cubicBezTo>
                    <a:pt x="587" y="259"/>
                    <a:pt x="586" y="262"/>
                    <a:pt x="583" y="265"/>
                  </a:cubicBezTo>
                  <a:cubicBezTo>
                    <a:pt x="580" y="268"/>
                    <a:pt x="577" y="271"/>
                    <a:pt x="573" y="274"/>
                  </a:cubicBezTo>
                  <a:cubicBezTo>
                    <a:pt x="572" y="274"/>
                    <a:pt x="572" y="275"/>
                    <a:pt x="573" y="276"/>
                  </a:cubicBezTo>
                  <a:cubicBezTo>
                    <a:pt x="574" y="281"/>
                    <a:pt x="576" y="287"/>
                    <a:pt x="576" y="293"/>
                  </a:cubicBezTo>
                  <a:cubicBezTo>
                    <a:pt x="577" y="294"/>
                    <a:pt x="577" y="294"/>
                    <a:pt x="578" y="294"/>
                  </a:cubicBezTo>
                  <a:cubicBezTo>
                    <a:pt x="582" y="296"/>
                    <a:pt x="587" y="297"/>
                    <a:pt x="591" y="298"/>
                  </a:cubicBezTo>
                  <a:cubicBezTo>
                    <a:pt x="594" y="299"/>
                    <a:pt x="597" y="302"/>
                    <a:pt x="596" y="305"/>
                  </a:cubicBezTo>
                  <a:cubicBezTo>
                    <a:pt x="595" y="311"/>
                    <a:pt x="594" y="318"/>
                    <a:pt x="593" y="324"/>
                  </a:cubicBezTo>
                  <a:cubicBezTo>
                    <a:pt x="592" y="328"/>
                    <a:pt x="589" y="329"/>
                    <a:pt x="586" y="329"/>
                  </a:cubicBezTo>
                  <a:cubicBezTo>
                    <a:pt x="581" y="329"/>
                    <a:pt x="577" y="328"/>
                    <a:pt x="572" y="328"/>
                  </a:cubicBezTo>
                  <a:cubicBezTo>
                    <a:pt x="571" y="328"/>
                    <a:pt x="571" y="328"/>
                    <a:pt x="570" y="329"/>
                  </a:cubicBezTo>
                  <a:cubicBezTo>
                    <a:pt x="568" y="335"/>
                    <a:pt x="565" y="339"/>
                    <a:pt x="561" y="344"/>
                  </a:cubicBezTo>
                  <a:cubicBezTo>
                    <a:pt x="561" y="345"/>
                    <a:pt x="561" y="345"/>
                    <a:pt x="561" y="346"/>
                  </a:cubicBezTo>
                  <a:cubicBezTo>
                    <a:pt x="563" y="350"/>
                    <a:pt x="565" y="354"/>
                    <a:pt x="568" y="358"/>
                  </a:cubicBezTo>
                  <a:cubicBezTo>
                    <a:pt x="569" y="361"/>
                    <a:pt x="569" y="365"/>
                    <a:pt x="567" y="366"/>
                  </a:cubicBezTo>
                  <a:cubicBezTo>
                    <a:pt x="561" y="370"/>
                    <a:pt x="556" y="374"/>
                    <a:pt x="550" y="378"/>
                  </a:cubicBezTo>
                  <a:cubicBezTo>
                    <a:pt x="548" y="380"/>
                    <a:pt x="545" y="379"/>
                    <a:pt x="542" y="377"/>
                  </a:cubicBezTo>
                  <a:cubicBezTo>
                    <a:pt x="539" y="373"/>
                    <a:pt x="536" y="369"/>
                    <a:pt x="533" y="366"/>
                  </a:cubicBezTo>
                  <a:cubicBezTo>
                    <a:pt x="532" y="365"/>
                    <a:pt x="532" y="365"/>
                    <a:pt x="531" y="365"/>
                  </a:cubicBezTo>
                  <a:cubicBezTo>
                    <a:pt x="526" y="367"/>
                    <a:pt x="520" y="369"/>
                    <a:pt x="514" y="369"/>
                  </a:cubicBezTo>
                  <a:cubicBezTo>
                    <a:pt x="513" y="369"/>
                    <a:pt x="513" y="370"/>
                    <a:pt x="513" y="371"/>
                  </a:cubicBezTo>
                  <a:cubicBezTo>
                    <a:pt x="511" y="375"/>
                    <a:pt x="510" y="380"/>
                    <a:pt x="509" y="384"/>
                  </a:cubicBezTo>
                  <a:cubicBezTo>
                    <a:pt x="508" y="388"/>
                    <a:pt x="505" y="390"/>
                    <a:pt x="502" y="389"/>
                  </a:cubicBezTo>
                  <a:cubicBezTo>
                    <a:pt x="496" y="388"/>
                    <a:pt x="489" y="387"/>
                    <a:pt x="482" y="386"/>
                  </a:cubicBezTo>
                  <a:cubicBezTo>
                    <a:pt x="479" y="385"/>
                    <a:pt x="478" y="382"/>
                    <a:pt x="478" y="379"/>
                  </a:cubicBezTo>
                  <a:cubicBezTo>
                    <a:pt x="478" y="374"/>
                    <a:pt x="478" y="370"/>
                    <a:pt x="479" y="365"/>
                  </a:cubicBezTo>
                  <a:cubicBezTo>
                    <a:pt x="479" y="364"/>
                    <a:pt x="478" y="364"/>
                    <a:pt x="478" y="363"/>
                  </a:cubicBezTo>
                  <a:cubicBezTo>
                    <a:pt x="472" y="361"/>
                    <a:pt x="467" y="358"/>
                    <a:pt x="463" y="354"/>
                  </a:cubicBezTo>
                  <a:cubicBezTo>
                    <a:pt x="462" y="354"/>
                    <a:pt x="462" y="354"/>
                    <a:pt x="461" y="354"/>
                  </a:cubicBezTo>
                  <a:cubicBezTo>
                    <a:pt x="457" y="356"/>
                    <a:pt x="453" y="358"/>
                    <a:pt x="448" y="361"/>
                  </a:cubicBezTo>
                  <a:cubicBezTo>
                    <a:pt x="446" y="362"/>
                    <a:pt x="442" y="362"/>
                    <a:pt x="441" y="360"/>
                  </a:cubicBezTo>
                  <a:cubicBezTo>
                    <a:pt x="437" y="354"/>
                    <a:pt x="433" y="349"/>
                    <a:pt x="429" y="343"/>
                  </a:cubicBezTo>
                  <a:cubicBezTo>
                    <a:pt x="427" y="341"/>
                    <a:pt x="428" y="338"/>
                    <a:pt x="430" y="336"/>
                  </a:cubicBezTo>
                  <a:cubicBezTo>
                    <a:pt x="434" y="332"/>
                    <a:pt x="437" y="329"/>
                    <a:pt x="441" y="326"/>
                  </a:cubicBezTo>
                  <a:cubicBezTo>
                    <a:pt x="442" y="325"/>
                    <a:pt x="442" y="325"/>
                    <a:pt x="441" y="324"/>
                  </a:cubicBezTo>
                  <a:cubicBezTo>
                    <a:pt x="439" y="319"/>
                    <a:pt x="438" y="313"/>
                    <a:pt x="438" y="307"/>
                  </a:cubicBezTo>
                  <a:cubicBezTo>
                    <a:pt x="437" y="306"/>
                    <a:pt x="437" y="306"/>
                    <a:pt x="436" y="306"/>
                  </a:cubicBezTo>
                  <a:cubicBezTo>
                    <a:pt x="432" y="304"/>
                    <a:pt x="427" y="303"/>
                    <a:pt x="423" y="302"/>
                  </a:cubicBezTo>
                  <a:cubicBezTo>
                    <a:pt x="419" y="301"/>
                    <a:pt x="417" y="298"/>
                    <a:pt x="418" y="295"/>
                  </a:cubicBezTo>
                  <a:cubicBezTo>
                    <a:pt x="419" y="289"/>
                    <a:pt x="420" y="282"/>
                    <a:pt x="421" y="275"/>
                  </a:cubicBezTo>
                  <a:cubicBezTo>
                    <a:pt x="421" y="272"/>
                    <a:pt x="424" y="271"/>
                    <a:pt x="428" y="271"/>
                  </a:cubicBezTo>
                  <a:cubicBezTo>
                    <a:pt x="432" y="271"/>
                    <a:pt x="437" y="271"/>
                    <a:pt x="442" y="272"/>
                  </a:cubicBezTo>
                  <a:cubicBezTo>
                    <a:pt x="443" y="272"/>
                    <a:pt x="443" y="271"/>
                    <a:pt x="443" y="271"/>
                  </a:cubicBezTo>
                  <a:cubicBezTo>
                    <a:pt x="446" y="265"/>
                    <a:pt x="449" y="260"/>
                    <a:pt x="453" y="256"/>
                  </a:cubicBezTo>
                  <a:cubicBezTo>
                    <a:pt x="453" y="255"/>
                    <a:pt x="453" y="255"/>
                    <a:pt x="453" y="254"/>
                  </a:cubicBezTo>
                  <a:cubicBezTo>
                    <a:pt x="451" y="250"/>
                    <a:pt x="448" y="246"/>
                    <a:pt x="446" y="242"/>
                  </a:cubicBezTo>
                  <a:cubicBezTo>
                    <a:pt x="444" y="239"/>
                    <a:pt x="445" y="235"/>
                    <a:pt x="447" y="234"/>
                  </a:cubicBezTo>
                  <a:cubicBezTo>
                    <a:pt x="453" y="230"/>
                    <a:pt x="458" y="226"/>
                    <a:pt x="464" y="222"/>
                  </a:cubicBezTo>
                  <a:cubicBezTo>
                    <a:pt x="466" y="220"/>
                    <a:pt x="469" y="221"/>
                    <a:pt x="471" y="223"/>
                  </a:cubicBezTo>
                  <a:cubicBezTo>
                    <a:pt x="475" y="227"/>
                    <a:pt x="478" y="230"/>
                    <a:pt x="481" y="234"/>
                  </a:cubicBezTo>
                  <a:cubicBezTo>
                    <a:pt x="481" y="235"/>
                    <a:pt x="482" y="235"/>
                    <a:pt x="483" y="234"/>
                  </a:cubicBezTo>
                  <a:cubicBezTo>
                    <a:pt x="488" y="232"/>
                    <a:pt x="494" y="231"/>
                    <a:pt x="500" y="231"/>
                  </a:cubicBezTo>
                  <a:cubicBezTo>
                    <a:pt x="501" y="230"/>
                    <a:pt x="501" y="230"/>
                    <a:pt x="501" y="229"/>
                  </a:cubicBezTo>
                  <a:cubicBezTo>
                    <a:pt x="503" y="225"/>
                    <a:pt x="504" y="220"/>
                    <a:pt x="505" y="216"/>
                  </a:cubicBezTo>
                  <a:cubicBezTo>
                    <a:pt x="506" y="213"/>
                    <a:pt x="509" y="210"/>
                    <a:pt x="512" y="211"/>
                  </a:cubicBezTo>
                  <a:cubicBezTo>
                    <a:pt x="518" y="212"/>
                    <a:pt x="525" y="213"/>
                    <a:pt x="532" y="214"/>
                  </a:cubicBezTo>
                  <a:cubicBezTo>
                    <a:pt x="535" y="214"/>
                    <a:pt x="536" y="217"/>
                    <a:pt x="536" y="221"/>
                  </a:cubicBezTo>
                  <a:cubicBezTo>
                    <a:pt x="536" y="225"/>
                    <a:pt x="536" y="230"/>
                    <a:pt x="535" y="235"/>
                  </a:cubicBezTo>
                  <a:cubicBezTo>
                    <a:pt x="535" y="236"/>
                    <a:pt x="536" y="236"/>
                    <a:pt x="536" y="237"/>
                  </a:cubicBezTo>
                  <a:close/>
                  <a:moveTo>
                    <a:pt x="514" y="258"/>
                  </a:moveTo>
                  <a:cubicBezTo>
                    <a:pt x="537" y="262"/>
                    <a:pt x="553" y="284"/>
                    <a:pt x="549" y="307"/>
                  </a:cubicBezTo>
                  <a:cubicBezTo>
                    <a:pt x="545" y="330"/>
                    <a:pt x="523" y="346"/>
                    <a:pt x="500" y="342"/>
                  </a:cubicBezTo>
                  <a:cubicBezTo>
                    <a:pt x="477" y="338"/>
                    <a:pt x="461" y="316"/>
                    <a:pt x="465" y="293"/>
                  </a:cubicBezTo>
                  <a:cubicBezTo>
                    <a:pt x="469" y="269"/>
                    <a:pt x="491" y="254"/>
                    <a:pt x="514" y="258"/>
                  </a:cubicBezTo>
                  <a:close/>
                  <a:moveTo>
                    <a:pt x="169" y="187"/>
                  </a:moveTo>
                  <a:cubicBezTo>
                    <a:pt x="214" y="187"/>
                    <a:pt x="250" y="224"/>
                    <a:pt x="250" y="269"/>
                  </a:cubicBezTo>
                  <a:cubicBezTo>
                    <a:pt x="250" y="314"/>
                    <a:pt x="214" y="351"/>
                    <a:pt x="169" y="351"/>
                  </a:cubicBezTo>
                  <a:cubicBezTo>
                    <a:pt x="124" y="351"/>
                    <a:pt x="87" y="314"/>
                    <a:pt x="87" y="269"/>
                  </a:cubicBezTo>
                  <a:cubicBezTo>
                    <a:pt x="87" y="224"/>
                    <a:pt x="124" y="187"/>
                    <a:pt x="169" y="187"/>
                  </a:cubicBezTo>
                  <a:close/>
                </a:path>
              </a:pathLst>
            </a:custGeom>
            <a:solidFill>
              <a:schemeClr val="bg2"/>
            </a:solidFill>
            <a:ln w="28575" cap="flat"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noAutofit/>
            </a:bodyPr>
            <a:lstStyle/>
            <a:p>
              <a:pPr algn="ctr"/>
              <a:endParaRPr lang="zh-CN" altLang="en-US" sz="1500">
                <a:solidFill>
                  <a:schemeClr val="tx2"/>
                </a:solidFill>
                <a:latin typeface="+mj-ea"/>
                <a:ea typeface="+mj-ea"/>
              </a:endParaRPr>
            </a:p>
          </p:txBody>
        </p:sp>
      </p:grpSp>
      <p:sp>
        <p:nvSpPr>
          <p:cNvPr id="22" name="文本框 21"/>
          <p:cNvSpPr txBox="1"/>
          <p:nvPr/>
        </p:nvSpPr>
        <p:spPr>
          <a:xfrm>
            <a:off x="413524" y="4326199"/>
            <a:ext cx="1469241" cy="276999"/>
          </a:xfrm>
          <a:prstGeom prst="rect">
            <a:avLst/>
          </a:prstGeom>
          <a:noFill/>
        </p:spPr>
        <p:txBody>
          <a:bodyPr wrap="square">
            <a:spAutoFit/>
          </a:bodyPr>
          <a:lstStyle/>
          <a:p>
            <a:pPr algn="ctr">
              <a:defRPr/>
            </a:pPr>
            <a:r>
              <a:rPr lang="zh-CN" altLang="en-US" sz="1200" b="1" kern="0" dirty="0">
                <a:solidFill>
                  <a:schemeClr val="bg1"/>
                </a:solidFill>
                <a:latin typeface="仿宋" panose="02010609060101010101" pitchFamily="49" charset="-122"/>
                <a:ea typeface="仿宋" panose="02010609060101010101" pitchFamily="49" charset="-122"/>
              </a:rPr>
              <a:t>科研参与单位</a:t>
            </a:r>
            <a:endParaRPr lang="zh-CN" altLang="en-US" sz="1200" b="1" kern="0" dirty="0">
              <a:solidFill>
                <a:schemeClr val="bg1"/>
              </a:solidFill>
              <a:latin typeface="仿宋" panose="02010609060101010101" pitchFamily="49" charset="-122"/>
              <a:ea typeface="仿宋" panose="02010609060101010101" pitchFamily="49" charset="-122"/>
            </a:endParaRPr>
          </a:p>
        </p:txBody>
      </p:sp>
      <p:sp>
        <p:nvSpPr>
          <p:cNvPr id="24" name="任意多边形 36"/>
          <p:cNvSpPr/>
          <p:nvPr/>
        </p:nvSpPr>
        <p:spPr>
          <a:xfrm flipH="1" flipV="1">
            <a:off x="1568681" y="3479332"/>
            <a:ext cx="1165382" cy="112944"/>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任意多边形 36"/>
          <p:cNvSpPr/>
          <p:nvPr/>
        </p:nvSpPr>
        <p:spPr>
          <a:xfrm flipH="1" flipV="1">
            <a:off x="1747776" y="3839777"/>
            <a:ext cx="985083" cy="45719"/>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任意多边形 36"/>
          <p:cNvSpPr/>
          <p:nvPr/>
        </p:nvSpPr>
        <p:spPr>
          <a:xfrm flipH="1">
            <a:off x="1738535" y="4861425"/>
            <a:ext cx="1016862" cy="123850"/>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任意多边形 36"/>
          <p:cNvSpPr/>
          <p:nvPr/>
        </p:nvSpPr>
        <p:spPr>
          <a:xfrm flipH="1">
            <a:off x="1908419" y="4546537"/>
            <a:ext cx="872268" cy="123850"/>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任意多边形 36"/>
          <p:cNvSpPr/>
          <p:nvPr/>
        </p:nvSpPr>
        <p:spPr>
          <a:xfrm flipH="1">
            <a:off x="1935368" y="4171128"/>
            <a:ext cx="845319" cy="112944"/>
          </a:xfrm>
          <a:custGeom>
            <a:avLst/>
            <a:gdLst>
              <a:gd name="connsiteX0" fmla="*/ 2298700 w 2298700"/>
              <a:gd name="connsiteY0" fmla="*/ 0 h 558800"/>
              <a:gd name="connsiteX1" fmla="*/ 1739900 w 2298700"/>
              <a:gd name="connsiteY1" fmla="*/ 558800 h 558800"/>
              <a:gd name="connsiteX2" fmla="*/ 0 w 2298700"/>
              <a:gd name="connsiteY2" fmla="*/ 558800 h 558800"/>
            </a:gdLst>
            <a:ahLst/>
            <a:cxnLst>
              <a:cxn ang="0">
                <a:pos x="connsiteX0" y="connsiteY0"/>
              </a:cxn>
              <a:cxn ang="0">
                <a:pos x="connsiteX1" y="connsiteY1"/>
              </a:cxn>
              <a:cxn ang="0">
                <a:pos x="connsiteX2" y="connsiteY2"/>
              </a:cxn>
            </a:cxnLst>
            <a:rect l="l" t="t" r="r" b="b"/>
            <a:pathLst>
              <a:path w="2298700" h="558800">
                <a:moveTo>
                  <a:pt x="2298700" y="0"/>
                </a:moveTo>
                <a:lnTo>
                  <a:pt x="1739900" y="558800"/>
                </a:lnTo>
                <a:lnTo>
                  <a:pt x="0" y="558800"/>
                </a:lnTo>
              </a:path>
            </a:pathLst>
          </a:custGeom>
          <a:noFill/>
          <a:ln w="9525"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箭头: 右 29"/>
          <p:cNvSpPr/>
          <p:nvPr/>
        </p:nvSpPr>
        <p:spPr>
          <a:xfrm>
            <a:off x="2506488" y="2170430"/>
            <a:ext cx="471752" cy="182882"/>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p:cNvSpPr/>
          <p:nvPr/>
        </p:nvSpPr>
        <p:spPr>
          <a:xfrm>
            <a:off x="4998960" y="2247267"/>
            <a:ext cx="471752" cy="182882"/>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标题 12"/>
          <p:cNvSpPr txBox="1"/>
          <p:nvPr/>
        </p:nvSpPr>
        <p:spPr>
          <a:xfrm>
            <a:off x="961288" y="765126"/>
            <a:ext cx="2380168" cy="355600"/>
          </a:xfrm>
          <a:prstGeom prst="rect">
            <a:avLst/>
          </a:prstGeom>
        </p:spPr>
        <p:txBody>
          <a:bodyPr wrap="square" lIns="0" tIns="0" rIns="0" bIns="0">
            <a:normAutofit/>
          </a:bodyPr>
          <a:lstStyle>
            <a:lvl1pPr>
              <a:defRPr sz="2700" b="0" i="0">
                <a:solidFill>
                  <a:schemeClr val="tx1"/>
                </a:solidFill>
                <a:latin typeface="微软雅黑" panose="020B0503020204020204" charset="-122"/>
                <a:ea typeface="+mj-ea"/>
                <a:cs typeface="微软雅黑" panose="020B0503020204020204" charset="-122"/>
              </a:defRPr>
            </a:lvl1pPr>
          </a:lstStyle>
          <a:p>
            <a:pPr algn="l"/>
            <a:r>
              <a:rPr lang="zh-CN" altLang="en-US" sz="1400" b="1" dirty="0">
                <a:solidFill>
                  <a:schemeClr val="tx2"/>
                </a:solidFill>
                <a:latin typeface="+mn-lt"/>
                <a:ea typeface="+mn-ea"/>
                <a:cs typeface="Arial" panose="020B0604020202020204" pitchFamily="34" charset="0"/>
              </a:rPr>
              <a:t>河南省科技厅成果</a:t>
            </a:r>
            <a:endParaRPr lang="zh-CN" altLang="en-US" sz="1400" b="1" kern="1200" dirty="0">
              <a:solidFill>
                <a:schemeClr val="tx2"/>
              </a:solidFill>
              <a:latin typeface="+mn-lt"/>
              <a:ea typeface="+mn-ea"/>
              <a:cs typeface="Arial" panose="020B0604020202020204" pitchFamily="34" charset="0"/>
            </a:endParaRPr>
          </a:p>
        </p:txBody>
      </p:sp>
      <p:pic>
        <p:nvPicPr>
          <p:cNvPr id="5" name="图片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30275" y="704850"/>
            <a:ext cx="4537710" cy="355600"/>
          </a:xfrm>
        </p:spPr>
        <p:txBody>
          <a:bodyPr>
            <a:normAutofit/>
          </a:bodyPr>
          <a:lstStyle/>
          <a:p>
            <a:pPr algn="l" defTabSz="914400">
              <a:buClrTx/>
              <a:buSzTx/>
            </a:pPr>
            <a:r>
              <a:rPr lang="zh-CN" sz="1800" b="1" kern="1200" dirty="0">
                <a:solidFill>
                  <a:schemeClr val="tx2"/>
                </a:solidFill>
                <a:latin typeface="+mn-lt"/>
                <a:ea typeface="+mn-ea"/>
                <a:cs typeface="Arial" panose="020B0604020202020204" pitchFamily="34" charset="0"/>
              </a:rPr>
              <a:t>认识脑、保护脑：大脑各区域基础功能</a:t>
            </a:r>
            <a:endParaRPr lang="zh-CN" sz="1800" b="1" kern="1200" dirty="0">
              <a:solidFill>
                <a:schemeClr val="tx2"/>
              </a:solidFill>
              <a:latin typeface="+mn-lt"/>
              <a:ea typeface="+mn-ea"/>
              <a:cs typeface="Arial" panose="020B0604020202020204" pitchFamily="34" charset="0"/>
            </a:endParaRPr>
          </a:p>
        </p:txBody>
      </p:sp>
      <p:grpSp>
        <p:nvGrpSpPr>
          <p:cNvPr id="6" name="组合 5"/>
          <p:cNvGrpSpPr/>
          <p:nvPr/>
        </p:nvGrpSpPr>
        <p:grpSpPr>
          <a:xfrm>
            <a:off x="457690" y="268502"/>
            <a:ext cx="2229630" cy="353895"/>
            <a:chOff x="3779910" y="1777380"/>
            <a:chExt cx="4896546" cy="472321"/>
          </a:xfrm>
        </p:grpSpPr>
        <p:sp>
          <p:nvSpPr>
            <p:cNvPr id="9" name="矩形 8"/>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350" kern="0">
                <a:solidFill>
                  <a:sysClr val="window" lastClr="FFFFFF"/>
                </a:solidFill>
                <a:ea typeface="微软雅黑" panose="020B0503020204020204" charset="-122"/>
              </a:endParaRPr>
            </a:p>
          </p:txBody>
        </p:sp>
        <p:sp>
          <p:nvSpPr>
            <p:cNvPr id="10" name="矩形 9"/>
            <p:cNvSpPr/>
            <p:nvPr/>
          </p:nvSpPr>
          <p:spPr>
            <a:xfrm>
              <a:off x="3779910" y="1777380"/>
              <a:ext cx="602456" cy="432048"/>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2</a:t>
              </a:r>
              <a:endParaRPr lang="en-US" altLang="zh-CN" sz="1400" b="1" kern="0" dirty="0">
                <a:solidFill>
                  <a:sysClr val="window" lastClr="FFFFFF"/>
                </a:solidFill>
                <a:latin typeface="微软雅黑" panose="020B0503020204020204" charset="-122"/>
                <a:ea typeface="微软雅黑" panose="020B0503020204020204" charset="-122"/>
              </a:endParaRPr>
            </a:p>
          </p:txBody>
        </p:sp>
        <p:sp>
          <p:nvSpPr>
            <p:cNvPr id="11" name="TextBox 37"/>
            <p:cNvSpPr txBox="1"/>
            <p:nvPr/>
          </p:nvSpPr>
          <p:spPr>
            <a:xfrm>
              <a:off x="4360183" y="1797855"/>
              <a:ext cx="4078063" cy="451846"/>
            </a:xfrm>
            <a:prstGeom prst="rect">
              <a:avLst/>
            </a:prstGeom>
            <a:noFill/>
          </p:spPr>
          <p:txBody>
            <a:bodyPr wrap="square" rtlCol="0">
              <a:spAutoFit/>
            </a:bodyPr>
            <a:lstStyle/>
            <a:p>
              <a:pPr algn="ctr" defTabSz="913765">
                <a:defRPr/>
              </a:pPr>
              <a:r>
                <a:rPr lang="zh-CN" altLang="en-US" sz="1600" b="1" dirty="0">
                  <a:solidFill>
                    <a:srgbClr val="1F497D"/>
                  </a:solidFill>
                  <a:latin typeface="微软雅黑" panose="020B0503020204020204" charset="-122"/>
                  <a:ea typeface="微软雅黑" panose="020B0503020204020204" charset="-122"/>
                </a:rPr>
                <a:t>研 究 背 景</a:t>
              </a:r>
              <a:endParaRPr lang="zh-CN" altLang="en-US" sz="1600" b="1" dirty="0">
                <a:solidFill>
                  <a:srgbClr val="1F497D"/>
                </a:solidFill>
                <a:latin typeface="微软雅黑" panose="020B0503020204020204" charset="-122"/>
                <a:ea typeface="微软雅黑" panose="020B0503020204020204" charset="-122"/>
              </a:endParaRPr>
            </a:p>
          </p:txBody>
        </p:sp>
      </p:grpSp>
      <p:sp>
        <p:nvSpPr>
          <p:cNvPr id="8" name="object 5"/>
          <p:cNvSpPr txBox="1"/>
          <p:nvPr/>
        </p:nvSpPr>
        <p:spPr>
          <a:xfrm>
            <a:off x="6096000" y="2343150"/>
            <a:ext cx="1332865" cy="445770"/>
          </a:xfrm>
          <a:prstGeom prst="rect">
            <a:avLst/>
          </a:prstGeom>
        </p:spPr>
        <p:txBody>
          <a:bodyPr vert="horz" wrap="square" lIns="0" tIns="13335" rIns="0" bIns="0" rtlCol="0">
            <a:noAutofit/>
          </a:bodyPr>
          <a:lstStyle/>
          <a:p>
            <a:pPr algn="l">
              <a:lnSpc>
                <a:spcPct val="100000"/>
              </a:lnSpc>
              <a:spcBef>
                <a:spcPts val="105"/>
              </a:spcBef>
            </a:pPr>
            <a:r>
              <a:rPr lang="zh-CN" sz="1350" b="1" dirty="0">
                <a:latin typeface="宋体" panose="02010600030101010101" pitchFamily="2" charset="-122"/>
                <a:cs typeface="宋体" panose="02010600030101010101" pitchFamily="2" charset="-122"/>
              </a:rPr>
              <a:t>枕叶</a:t>
            </a:r>
            <a:endParaRPr lang="zh-CN" sz="1350" b="1" dirty="0">
              <a:latin typeface="宋体" panose="02010600030101010101" pitchFamily="2" charset="-122"/>
              <a:cs typeface="宋体" panose="02010600030101010101" pitchFamily="2" charset="-122"/>
            </a:endParaRPr>
          </a:p>
          <a:p>
            <a:pPr algn="l">
              <a:lnSpc>
                <a:spcPct val="100000"/>
              </a:lnSpc>
              <a:spcBef>
                <a:spcPts val="105"/>
              </a:spcBef>
            </a:pPr>
            <a:r>
              <a:rPr lang="zh-CN" sz="1000" dirty="0">
                <a:latin typeface="仿宋" panose="02010609060101010101" pitchFamily="49" charset="-122"/>
                <a:ea typeface="仿宋" panose="02010609060101010101" pitchFamily="49" charset="-122"/>
                <a:cs typeface="宋体" panose="02010600030101010101" pitchFamily="2" charset="-122"/>
              </a:rPr>
              <a:t>主要与视觉功能有关</a:t>
            </a:r>
            <a:endParaRPr lang="zh-CN" sz="1000" dirty="0">
              <a:latin typeface="仿宋" panose="02010609060101010101" pitchFamily="49" charset="-122"/>
              <a:ea typeface="仿宋" panose="02010609060101010101" pitchFamily="49" charset="-122"/>
              <a:cs typeface="宋体" panose="02010600030101010101" pitchFamily="2" charset="-122"/>
            </a:endParaRPr>
          </a:p>
        </p:txBody>
      </p:sp>
      <p:graphicFrame>
        <p:nvGraphicFramePr>
          <p:cNvPr id="14" name="对象 13"/>
          <p:cNvGraphicFramePr/>
          <p:nvPr/>
        </p:nvGraphicFramePr>
        <p:xfrm>
          <a:off x="2895600" y="2114550"/>
          <a:ext cx="2971165" cy="2362200"/>
        </p:xfrm>
        <a:graphic>
          <a:graphicData uri="http://schemas.openxmlformats.org/presentationml/2006/ole">
            <mc:AlternateContent xmlns:mc="http://schemas.openxmlformats.org/markup-compatibility/2006">
              <mc:Choice xmlns:v="urn:schemas-microsoft-com:vml" Requires="v">
                <p:oleObj spid="_x0000_s3" name="" r:id="rId1" imgW="2790825" imgH="2209800" progId="Paint.Picture">
                  <p:embed/>
                </p:oleObj>
              </mc:Choice>
              <mc:Fallback>
                <p:oleObj name="" r:id="rId1" imgW="2790825" imgH="2209800" progId="Paint.Picture">
                  <p:embed/>
                  <p:pic>
                    <p:nvPicPr>
                      <p:cNvPr id="0" name="对象 13"/>
                      <p:cNvPicPr/>
                      <p:nvPr/>
                    </p:nvPicPr>
                    <p:blipFill>
                      <a:blip r:embed="rId2"/>
                      <a:stretch>
                        <a:fillRect/>
                      </a:stretch>
                    </p:blipFill>
                    <p:spPr>
                      <a:xfrm>
                        <a:off x="2895600" y="2114550"/>
                        <a:ext cx="2971165" cy="2362200"/>
                      </a:xfrm>
                      <a:prstGeom prst="rect">
                        <a:avLst/>
                      </a:prstGeom>
                    </p:spPr>
                  </p:pic>
                </p:oleObj>
              </mc:Fallback>
            </mc:AlternateContent>
          </a:graphicData>
        </a:graphic>
      </p:graphicFrame>
      <p:sp>
        <p:nvSpPr>
          <p:cNvPr id="18" name="矩形标注 17"/>
          <p:cNvSpPr/>
          <p:nvPr/>
        </p:nvSpPr>
        <p:spPr>
          <a:xfrm>
            <a:off x="1536065" y="1914525"/>
            <a:ext cx="1151255" cy="767080"/>
          </a:xfrm>
          <a:prstGeom prst="wedgeRectCallout">
            <a:avLst>
              <a:gd name="adj1" fmla="val 93849"/>
              <a:gd name="adj2" fmla="val 40164"/>
            </a:avLst>
          </a:prstGeom>
          <a:ln w="3175"/>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文本框 19"/>
          <p:cNvSpPr txBox="1"/>
          <p:nvPr/>
        </p:nvSpPr>
        <p:spPr>
          <a:xfrm>
            <a:off x="1547495" y="1914525"/>
            <a:ext cx="1127760" cy="767080"/>
          </a:xfrm>
          <a:prstGeom prst="rect">
            <a:avLst/>
          </a:prstGeom>
          <a:noFill/>
        </p:spPr>
        <p:txBody>
          <a:bodyPr wrap="square" rtlCol="0">
            <a:noAutofit/>
          </a:bodyPr>
          <a:lstStyle/>
          <a:p>
            <a:r>
              <a:rPr lang="zh-CN" altLang="en-US" sz="1400" b="1" dirty="0"/>
              <a:t>额叶</a:t>
            </a:r>
            <a:endParaRPr lang="zh-CN" altLang="en-US" sz="1400" dirty="0"/>
          </a:p>
          <a:p>
            <a:r>
              <a:rPr lang="zh-CN" altLang="en-US" sz="1000" dirty="0">
                <a:latin typeface="仿宋" panose="02010609060101010101" pitchFamily="49" charset="-122"/>
                <a:ea typeface="仿宋" panose="02010609060101010101" pitchFamily="49" charset="-122"/>
              </a:rPr>
              <a:t>与精神、语言、认知、随意运动等功能有关</a:t>
            </a:r>
            <a:endParaRPr lang="zh-CN" altLang="en-US" sz="1000" dirty="0">
              <a:latin typeface="仿宋" panose="02010609060101010101" pitchFamily="49" charset="-122"/>
              <a:ea typeface="仿宋" panose="02010609060101010101" pitchFamily="49" charset="-122"/>
            </a:endParaRPr>
          </a:p>
        </p:txBody>
      </p:sp>
      <p:sp>
        <p:nvSpPr>
          <p:cNvPr id="30" name="矩形标注 29"/>
          <p:cNvSpPr/>
          <p:nvPr/>
        </p:nvSpPr>
        <p:spPr>
          <a:xfrm>
            <a:off x="6021705" y="2343150"/>
            <a:ext cx="1445895" cy="444500"/>
          </a:xfrm>
          <a:prstGeom prst="wedgeRectCallout">
            <a:avLst>
              <a:gd name="adj1" fmla="val -69938"/>
              <a:gd name="adj2" fmla="val 63142"/>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1" name="矩形标注 30"/>
          <p:cNvSpPr/>
          <p:nvPr/>
        </p:nvSpPr>
        <p:spPr>
          <a:xfrm>
            <a:off x="3302635" y="1122045"/>
            <a:ext cx="3043555" cy="914400"/>
          </a:xfrm>
          <a:prstGeom prst="wedgeRectCallout">
            <a:avLst>
              <a:gd name="adj1" fmla="val -1408"/>
              <a:gd name="adj2" fmla="val 62971"/>
            </a:avLst>
          </a:prstGeom>
          <a:ln w="3175"/>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2" name="object 5"/>
          <p:cNvSpPr txBox="1"/>
          <p:nvPr/>
        </p:nvSpPr>
        <p:spPr>
          <a:xfrm>
            <a:off x="3353435" y="1122045"/>
            <a:ext cx="2992755" cy="843915"/>
          </a:xfrm>
          <a:prstGeom prst="rect">
            <a:avLst/>
          </a:prstGeom>
        </p:spPr>
        <p:txBody>
          <a:bodyPr vert="horz" wrap="square" lIns="0" tIns="13335" rIns="0" bIns="0" rtlCol="0">
            <a:noAutofit/>
          </a:bodyPr>
          <a:lstStyle/>
          <a:p>
            <a:pPr algn="l">
              <a:lnSpc>
                <a:spcPct val="100000"/>
              </a:lnSpc>
              <a:spcBef>
                <a:spcPts val="105"/>
              </a:spcBef>
              <a:buClrTx/>
              <a:buSzTx/>
              <a:buFontTx/>
            </a:pPr>
            <a:r>
              <a:rPr lang="zh-CN" altLang="en-US" sz="1400" b="1" dirty="0"/>
              <a:t>顶叶</a:t>
            </a:r>
            <a:endParaRPr lang="zh-CN" altLang="en-US" sz="1400" b="1" dirty="0"/>
          </a:p>
          <a:p>
            <a:pPr marL="228600" indent="-228600" algn="l">
              <a:lnSpc>
                <a:spcPct val="100000"/>
              </a:lnSpc>
              <a:spcBef>
                <a:spcPts val="105"/>
              </a:spcBef>
              <a:buFont typeface="+mj-lt"/>
              <a:buAutoNum type="arabicPeriod"/>
            </a:pPr>
            <a:r>
              <a:rPr lang="zh-CN" altLang="en-US" sz="1000" dirty="0">
                <a:latin typeface="仿宋" panose="02010609060101010101" pitchFamily="49" charset="-122"/>
                <a:ea typeface="仿宋" panose="02010609060101010101" pitchFamily="49" charset="-122"/>
                <a:cs typeface="宋体" panose="02010600030101010101" pitchFamily="2" charset="-122"/>
              </a:rPr>
              <a:t>中央后回为深浅感觉得皮质中枢，顶上小叶为触觉和实体觉得皮质中枢</a:t>
            </a:r>
            <a:endParaRPr lang="en-US" altLang="zh-CN" sz="1000" dirty="0">
              <a:latin typeface="仿宋" panose="02010609060101010101" pitchFamily="49" charset="-122"/>
              <a:ea typeface="仿宋" panose="02010609060101010101" pitchFamily="49" charset="-122"/>
              <a:cs typeface="宋体" panose="02010600030101010101" pitchFamily="2" charset="-122"/>
            </a:endParaRPr>
          </a:p>
          <a:p>
            <a:pPr marL="228600" indent="-228600" algn="l">
              <a:lnSpc>
                <a:spcPct val="100000"/>
              </a:lnSpc>
              <a:spcBef>
                <a:spcPts val="105"/>
              </a:spcBef>
              <a:buFont typeface="+mj-lt"/>
              <a:buAutoNum type="arabicPeriod"/>
            </a:pPr>
            <a:r>
              <a:rPr lang="zh-CN" altLang="en-US" sz="1000" dirty="0">
                <a:latin typeface="仿宋" panose="02010609060101010101" pitchFamily="49" charset="-122"/>
                <a:ea typeface="仿宋" panose="02010609060101010101" pitchFamily="49" charset="-122"/>
                <a:cs typeface="宋体" panose="02010600030101010101" pitchFamily="2" charset="-122"/>
              </a:rPr>
              <a:t>运用中枢，与劳动技巧和复杂动作有关</a:t>
            </a:r>
            <a:endParaRPr lang="en-US" altLang="zh-CN" sz="1000" dirty="0">
              <a:latin typeface="仿宋" panose="02010609060101010101" pitchFamily="49" charset="-122"/>
              <a:ea typeface="仿宋" panose="02010609060101010101" pitchFamily="49" charset="-122"/>
              <a:cs typeface="宋体" panose="02010600030101010101" pitchFamily="2" charset="-122"/>
            </a:endParaRPr>
          </a:p>
          <a:p>
            <a:pPr marL="228600" indent="-228600" algn="l">
              <a:lnSpc>
                <a:spcPct val="100000"/>
              </a:lnSpc>
              <a:spcBef>
                <a:spcPts val="105"/>
              </a:spcBef>
              <a:buFont typeface="+mj-lt"/>
              <a:buAutoNum type="arabicPeriod"/>
            </a:pPr>
            <a:r>
              <a:rPr lang="zh-CN" altLang="en-US" sz="1000" dirty="0">
                <a:latin typeface="仿宋" panose="02010609060101010101" pitchFamily="49" charset="-122"/>
                <a:ea typeface="仿宋" panose="02010609060101010101" pitchFamily="49" charset="-122"/>
                <a:cs typeface="宋体" panose="02010600030101010101" pitchFamily="2" charset="-122"/>
              </a:rPr>
              <a:t>阅读中枢</a:t>
            </a:r>
            <a:endParaRPr lang="zh-CN" altLang="en-US" sz="1000" dirty="0">
              <a:latin typeface="仿宋" panose="02010609060101010101" pitchFamily="49" charset="-122"/>
              <a:ea typeface="仿宋" panose="02010609060101010101" pitchFamily="49" charset="-122"/>
              <a:cs typeface="宋体" panose="02010600030101010101" pitchFamily="2" charset="-122"/>
            </a:endParaRPr>
          </a:p>
          <a:p>
            <a:pPr algn="l">
              <a:lnSpc>
                <a:spcPct val="100000"/>
              </a:lnSpc>
              <a:spcBef>
                <a:spcPts val="105"/>
              </a:spcBef>
            </a:pPr>
            <a:endParaRPr lang="zh-CN" sz="1350" dirty="0">
              <a:latin typeface="宋体" panose="02010600030101010101" pitchFamily="2" charset="-122"/>
              <a:cs typeface="宋体" panose="02010600030101010101" pitchFamily="2" charset="-122"/>
            </a:endParaRPr>
          </a:p>
          <a:p>
            <a:pPr algn="l">
              <a:lnSpc>
                <a:spcPct val="100000"/>
              </a:lnSpc>
              <a:spcBef>
                <a:spcPts val="105"/>
              </a:spcBef>
              <a:buClrTx/>
              <a:buSzTx/>
              <a:buFontTx/>
            </a:pPr>
            <a:endParaRPr lang="zh-CN" altLang="en-US" sz="1400" b="1" dirty="0"/>
          </a:p>
        </p:txBody>
      </p:sp>
      <p:sp>
        <p:nvSpPr>
          <p:cNvPr id="33" name="矩形标注 32"/>
          <p:cNvSpPr/>
          <p:nvPr/>
        </p:nvSpPr>
        <p:spPr>
          <a:xfrm>
            <a:off x="560705" y="4095750"/>
            <a:ext cx="3004820" cy="794385"/>
          </a:xfrm>
          <a:prstGeom prst="wedgeRectCallout">
            <a:avLst>
              <a:gd name="adj1" fmla="val 58628"/>
              <a:gd name="adj2" fmla="val -31593"/>
            </a:avLst>
          </a:prstGeom>
          <a:ln w="3175"/>
          <a:extLst>
            <a:ext uri="{909E8E84-426E-40DD-AFC4-6F175D3DCCD1}">
              <a14:hiddenFill xmlns:a14="http://schemas.microsoft.com/office/drawing/2010/main">
                <a:solidFill>
                  <a:schemeClr val="accen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4" name="object 5"/>
          <p:cNvSpPr txBox="1"/>
          <p:nvPr/>
        </p:nvSpPr>
        <p:spPr>
          <a:xfrm>
            <a:off x="613410" y="4126230"/>
            <a:ext cx="2854960" cy="733425"/>
          </a:xfrm>
          <a:prstGeom prst="rect">
            <a:avLst/>
          </a:prstGeom>
        </p:spPr>
        <p:txBody>
          <a:bodyPr vert="horz" wrap="square" lIns="0" tIns="13335" rIns="0" bIns="0" rtlCol="0">
            <a:noAutofit/>
          </a:bodyPr>
          <a:lstStyle/>
          <a:p>
            <a:pPr algn="l">
              <a:lnSpc>
                <a:spcPct val="100000"/>
              </a:lnSpc>
              <a:spcBef>
                <a:spcPts val="105"/>
              </a:spcBef>
            </a:pPr>
            <a:r>
              <a:rPr lang="zh-CN" sz="1350" b="1" dirty="0">
                <a:latin typeface="宋体" panose="02010600030101010101" pitchFamily="2" charset="-122"/>
                <a:cs typeface="宋体" panose="02010600030101010101" pitchFamily="2" charset="-122"/>
              </a:rPr>
              <a:t>颞叶</a:t>
            </a:r>
            <a:endParaRPr lang="zh-CN" sz="1350" b="1" dirty="0">
              <a:latin typeface="宋体" panose="02010600030101010101" pitchFamily="2" charset="-122"/>
              <a:cs typeface="宋体" panose="02010600030101010101" pitchFamily="2" charset="-122"/>
            </a:endParaRPr>
          </a:p>
          <a:p>
            <a:pPr marL="228600" indent="-228600" algn="l">
              <a:lnSpc>
                <a:spcPct val="100000"/>
              </a:lnSpc>
              <a:spcBef>
                <a:spcPts val="105"/>
              </a:spcBef>
              <a:buFont typeface="+mj-lt"/>
              <a:buAutoNum type="arabicPeriod"/>
            </a:pPr>
            <a:r>
              <a:rPr lang="zh-CN" altLang="en-US" sz="1000" dirty="0">
                <a:latin typeface="仿宋" panose="02010609060101010101" pitchFamily="49" charset="-122"/>
                <a:ea typeface="仿宋" panose="02010609060101010101" pitchFamily="49" charset="-122"/>
                <a:cs typeface="宋体" panose="02010600030101010101" pitchFamily="2" charset="-122"/>
              </a:rPr>
              <a:t>感觉性语言中枢；</a:t>
            </a:r>
            <a:r>
              <a:rPr lang="en-US" altLang="zh-CN" sz="1000" dirty="0">
                <a:latin typeface="仿宋" panose="02010609060101010101" pitchFamily="49" charset="-122"/>
                <a:ea typeface="仿宋" panose="02010609060101010101" pitchFamily="49" charset="-122"/>
                <a:cs typeface="宋体" panose="02010600030101010101" pitchFamily="2" charset="-122"/>
              </a:rPr>
              <a:t>2</a:t>
            </a:r>
            <a:r>
              <a:rPr lang="zh-CN" altLang="en-US" sz="1000" dirty="0">
                <a:latin typeface="仿宋" panose="02010609060101010101" pitchFamily="49" charset="-122"/>
                <a:ea typeface="仿宋" panose="02010609060101010101" pitchFamily="49" charset="-122"/>
                <a:cs typeface="宋体" panose="02010600030101010101" pitchFamily="2" charset="-122"/>
              </a:rPr>
              <a:t>、听觉中枢；</a:t>
            </a:r>
            <a:r>
              <a:rPr lang="en-US" altLang="zh-CN" sz="1000" dirty="0">
                <a:latin typeface="仿宋" panose="02010609060101010101" pitchFamily="49" charset="-122"/>
                <a:ea typeface="仿宋" panose="02010609060101010101" pitchFamily="49" charset="-122"/>
                <a:cs typeface="宋体" panose="02010600030101010101" pitchFamily="2" charset="-122"/>
              </a:rPr>
              <a:t>3</a:t>
            </a:r>
            <a:r>
              <a:rPr lang="zh-CN" altLang="en-US" sz="1000" dirty="0">
                <a:latin typeface="仿宋" panose="02010609060101010101" pitchFamily="49" charset="-122"/>
                <a:ea typeface="仿宋" panose="02010609060101010101" pitchFamily="49" charset="-122"/>
                <a:cs typeface="宋体" panose="02010600030101010101" pitchFamily="2" charset="-122"/>
              </a:rPr>
              <a:t>、嗅觉中枢</a:t>
            </a:r>
            <a:endParaRPr lang="en-US" altLang="zh-CN" sz="1000" dirty="0">
              <a:latin typeface="仿宋" panose="02010609060101010101" pitchFamily="49" charset="-122"/>
              <a:ea typeface="仿宋" panose="02010609060101010101" pitchFamily="49" charset="-122"/>
              <a:cs typeface="宋体" panose="02010600030101010101" pitchFamily="2" charset="-122"/>
            </a:endParaRPr>
          </a:p>
          <a:p>
            <a:pPr marL="228600" indent="-228600" algn="l">
              <a:lnSpc>
                <a:spcPct val="100000"/>
              </a:lnSpc>
              <a:spcBef>
                <a:spcPts val="105"/>
              </a:spcBef>
              <a:buFont typeface="+mj-lt"/>
              <a:buAutoNum type="arabicPeriod"/>
            </a:pPr>
            <a:r>
              <a:rPr lang="zh-CN" altLang="en-US" sz="1000" dirty="0">
                <a:latin typeface="仿宋" panose="02010609060101010101" pitchFamily="49" charset="-122"/>
                <a:ea typeface="仿宋" panose="02010609060101010101" pitchFamily="49" charset="-122"/>
                <a:cs typeface="宋体" panose="02010600030101010101" pitchFamily="2" charset="-122"/>
              </a:rPr>
              <a:t>前部与记忆、联想、比较等高级神经活动有关</a:t>
            </a:r>
            <a:endParaRPr lang="en-US" altLang="zh-CN" sz="1000" dirty="0">
              <a:latin typeface="仿宋" panose="02010609060101010101" pitchFamily="49" charset="-122"/>
              <a:ea typeface="仿宋" panose="02010609060101010101" pitchFamily="49" charset="-122"/>
              <a:cs typeface="宋体" panose="02010600030101010101" pitchFamily="2" charset="-122"/>
            </a:endParaRPr>
          </a:p>
          <a:p>
            <a:pPr marL="228600" indent="-228600" algn="l">
              <a:lnSpc>
                <a:spcPct val="100000"/>
              </a:lnSpc>
              <a:spcBef>
                <a:spcPts val="105"/>
              </a:spcBef>
              <a:buFont typeface="+mj-lt"/>
              <a:buAutoNum type="arabicPeriod"/>
            </a:pPr>
            <a:r>
              <a:rPr lang="zh-CN" altLang="en-US" sz="1000" dirty="0">
                <a:latin typeface="仿宋" panose="02010609060101010101" pitchFamily="49" charset="-122"/>
                <a:ea typeface="仿宋" panose="02010609060101010101" pitchFamily="49" charset="-122"/>
                <a:cs typeface="宋体" panose="02010600030101010101" pitchFamily="2" charset="-122"/>
              </a:rPr>
              <a:t>内侧面与记忆、精神、行为、内涵活动有关</a:t>
            </a:r>
            <a:endParaRPr lang="zh-CN" altLang="en-US" sz="1000" dirty="0">
              <a:latin typeface="仿宋" panose="02010609060101010101" pitchFamily="49" charset="-122"/>
              <a:ea typeface="仿宋" panose="02010609060101010101" pitchFamily="49" charset="-122"/>
              <a:cs typeface="宋体" panose="02010600030101010101" pitchFamily="2" charset="-122"/>
            </a:endParaRPr>
          </a:p>
        </p:txBody>
      </p:sp>
      <p:sp>
        <p:nvSpPr>
          <p:cNvPr id="37" name="矩形标注 36"/>
          <p:cNvSpPr/>
          <p:nvPr/>
        </p:nvSpPr>
        <p:spPr>
          <a:xfrm>
            <a:off x="6019800" y="3169285"/>
            <a:ext cx="1447800" cy="429260"/>
          </a:xfrm>
          <a:prstGeom prst="wedgeRectCallout">
            <a:avLst>
              <a:gd name="adj1" fmla="val -71491"/>
              <a:gd name="adj2" fmla="val 56065"/>
            </a:avLst>
          </a:prstGeom>
          <a:noFill/>
          <a:ln w="3175">
            <a:prstDash val="sysDash"/>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8" name="object 5"/>
          <p:cNvSpPr txBox="1"/>
          <p:nvPr/>
        </p:nvSpPr>
        <p:spPr>
          <a:xfrm>
            <a:off x="6044565" y="3186430"/>
            <a:ext cx="1421765" cy="389890"/>
          </a:xfrm>
          <a:prstGeom prst="rect">
            <a:avLst/>
          </a:prstGeom>
          <a:ln w="6350" cmpd="sng">
            <a:noFill/>
            <a:prstDash val="solid"/>
          </a:ln>
        </p:spPr>
        <p:txBody>
          <a:bodyPr vert="horz" wrap="square" lIns="0" tIns="13335" rIns="0" bIns="0" rtlCol="0">
            <a:noAutofit/>
          </a:bodyPr>
          <a:lstStyle/>
          <a:p>
            <a:pPr algn="l">
              <a:lnSpc>
                <a:spcPct val="100000"/>
              </a:lnSpc>
              <a:spcBef>
                <a:spcPts val="105"/>
              </a:spcBef>
            </a:pPr>
            <a:r>
              <a:rPr lang="zh-CN" sz="1350" b="1" dirty="0">
                <a:latin typeface="宋体" panose="02010600030101010101" pitchFamily="2" charset="-122"/>
                <a:cs typeface="宋体" panose="02010600030101010101" pitchFamily="2" charset="-122"/>
              </a:rPr>
              <a:t>岛叶（深）</a:t>
            </a:r>
            <a:endParaRPr lang="zh-CN" sz="1350" b="1" dirty="0">
              <a:latin typeface="宋体" panose="02010600030101010101" pitchFamily="2" charset="-122"/>
              <a:cs typeface="宋体" panose="02010600030101010101" pitchFamily="2" charset="-122"/>
            </a:endParaRPr>
          </a:p>
          <a:p>
            <a:pPr algn="l">
              <a:lnSpc>
                <a:spcPct val="100000"/>
              </a:lnSpc>
              <a:spcBef>
                <a:spcPts val="105"/>
              </a:spcBef>
            </a:pPr>
            <a:r>
              <a:rPr lang="zh-CN" sz="1000" dirty="0">
                <a:latin typeface="仿宋" panose="02010609060101010101" pitchFamily="49" charset="-122"/>
                <a:ea typeface="仿宋" panose="02010609060101010101" pitchFamily="49" charset="-122"/>
                <a:cs typeface="宋体" panose="02010600030101010101" pitchFamily="2" charset="-122"/>
              </a:rPr>
              <a:t>与内脏感觉与运动有关</a:t>
            </a:r>
            <a:endParaRPr lang="zh-CN" sz="1000" dirty="0">
              <a:latin typeface="仿宋" panose="02010609060101010101" pitchFamily="49" charset="-122"/>
              <a:ea typeface="仿宋" panose="02010609060101010101" pitchFamily="49" charset="-122"/>
              <a:cs typeface="宋体" panose="02010600030101010101" pitchFamily="2" charset="-122"/>
            </a:endParaRPr>
          </a:p>
        </p:txBody>
      </p:sp>
      <p:sp>
        <p:nvSpPr>
          <p:cNvPr id="40" name="矩形标注 39"/>
          <p:cNvSpPr/>
          <p:nvPr/>
        </p:nvSpPr>
        <p:spPr>
          <a:xfrm>
            <a:off x="5821680" y="4019550"/>
            <a:ext cx="1646555" cy="541655"/>
          </a:xfrm>
          <a:prstGeom prst="wedgeRectCallout">
            <a:avLst>
              <a:gd name="adj1" fmla="val -77816"/>
              <a:gd name="adj2" fmla="val -37573"/>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41" name="直接连接符 40"/>
          <p:cNvCxnSpPr/>
          <p:nvPr/>
        </p:nvCxnSpPr>
        <p:spPr>
          <a:xfrm>
            <a:off x="5105400" y="3867150"/>
            <a:ext cx="265430" cy="238125"/>
          </a:xfrm>
          <a:prstGeom prst="line">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object 5"/>
          <p:cNvSpPr txBox="1"/>
          <p:nvPr/>
        </p:nvSpPr>
        <p:spPr>
          <a:xfrm>
            <a:off x="5843270" y="4019550"/>
            <a:ext cx="1582420" cy="553720"/>
          </a:xfrm>
          <a:prstGeom prst="rect">
            <a:avLst/>
          </a:prstGeom>
        </p:spPr>
        <p:txBody>
          <a:bodyPr vert="horz" wrap="square" lIns="0" tIns="13335" rIns="0" bIns="0" rtlCol="0">
            <a:noAutofit/>
          </a:bodyPr>
          <a:lstStyle/>
          <a:p>
            <a:pPr algn="l">
              <a:lnSpc>
                <a:spcPct val="100000"/>
              </a:lnSpc>
              <a:spcBef>
                <a:spcPts val="105"/>
              </a:spcBef>
            </a:pPr>
            <a:r>
              <a:rPr lang="zh-CN" sz="1350" b="1" dirty="0">
                <a:latin typeface="宋体" panose="02010600030101010101" pitchFamily="2" charset="-122"/>
                <a:cs typeface="宋体" panose="02010600030101010101" pitchFamily="2" charset="-122"/>
              </a:rPr>
              <a:t>小脑</a:t>
            </a:r>
            <a:endParaRPr lang="zh-CN" sz="1350" b="1" dirty="0">
              <a:latin typeface="宋体" panose="02010600030101010101" pitchFamily="2" charset="-122"/>
              <a:cs typeface="宋体" panose="02010600030101010101" pitchFamily="2" charset="-122"/>
            </a:endParaRPr>
          </a:p>
          <a:p>
            <a:pPr algn="l">
              <a:lnSpc>
                <a:spcPct val="100000"/>
              </a:lnSpc>
              <a:spcBef>
                <a:spcPts val="105"/>
              </a:spcBef>
            </a:pPr>
            <a:r>
              <a:rPr lang="zh-CN" sz="1000" dirty="0">
                <a:latin typeface="仿宋" panose="02010609060101010101" pitchFamily="49" charset="-122"/>
                <a:ea typeface="仿宋" panose="02010609060101010101" pitchFamily="49" charset="-122"/>
                <a:cs typeface="宋体" panose="02010600030101010101" pitchFamily="2" charset="-122"/>
              </a:rPr>
              <a:t>主要功能是维持身体平衡和协调随意运动；</a:t>
            </a:r>
            <a:endParaRPr lang="zh-CN" sz="1000" dirty="0">
              <a:latin typeface="仿宋" panose="02010609060101010101" pitchFamily="49" charset="-122"/>
              <a:ea typeface="仿宋" panose="02010609060101010101" pitchFamily="49" charset="-122"/>
              <a:cs typeface="宋体" panose="02010600030101010101" pitchFamily="2" charset="-122"/>
            </a:endParaRPr>
          </a:p>
        </p:txBody>
      </p:sp>
      <p:sp>
        <p:nvSpPr>
          <p:cNvPr id="47" name="矩形标注 46"/>
          <p:cNvSpPr/>
          <p:nvPr/>
        </p:nvSpPr>
        <p:spPr>
          <a:xfrm>
            <a:off x="4038600" y="4528185"/>
            <a:ext cx="1429385" cy="400050"/>
          </a:xfrm>
          <a:prstGeom prst="wedgeRectCallout">
            <a:avLst>
              <a:gd name="adj1" fmla="val -2334"/>
              <a:gd name="adj2" fmla="val -86676"/>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8" name="object 5"/>
          <p:cNvSpPr txBox="1"/>
          <p:nvPr/>
        </p:nvSpPr>
        <p:spPr>
          <a:xfrm>
            <a:off x="4065905" y="4554855"/>
            <a:ext cx="1374140" cy="375285"/>
          </a:xfrm>
          <a:prstGeom prst="rect">
            <a:avLst/>
          </a:prstGeom>
        </p:spPr>
        <p:txBody>
          <a:bodyPr vert="horz" wrap="square" lIns="0" tIns="13335" rIns="0" bIns="0" rtlCol="0">
            <a:noAutofit/>
          </a:bodyPr>
          <a:lstStyle/>
          <a:p>
            <a:pPr algn="l">
              <a:lnSpc>
                <a:spcPct val="100000"/>
              </a:lnSpc>
              <a:spcBef>
                <a:spcPts val="105"/>
              </a:spcBef>
            </a:pPr>
            <a:r>
              <a:rPr lang="zh-CN" sz="1350" b="1" dirty="0">
                <a:latin typeface="宋体" panose="02010600030101010101" pitchFamily="2" charset="-122"/>
                <a:cs typeface="宋体" panose="02010600030101010101" pitchFamily="2" charset="-122"/>
              </a:rPr>
              <a:t>脑干</a:t>
            </a:r>
            <a:endParaRPr lang="zh-CN" sz="1350" b="1" dirty="0">
              <a:latin typeface="宋体" panose="02010600030101010101" pitchFamily="2" charset="-122"/>
              <a:cs typeface="宋体" panose="02010600030101010101" pitchFamily="2" charset="-122"/>
            </a:endParaRPr>
          </a:p>
          <a:p>
            <a:pPr algn="l">
              <a:lnSpc>
                <a:spcPct val="100000"/>
              </a:lnSpc>
              <a:spcBef>
                <a:spcPts val="105"/>
              </a:spcBef>
            </a:pPr>
            <a:r>
              <a:rPr lang="zh-CN" sz="1000" dirty="0">
                <a:latin typeface="仿宋" panose="02010609060101010101" pitchFamily="49" charset="-122"/>
                <a:ea typeface="仿宋" panose="02010609060101010101" pitchFamily="49" charset="-122"/>
                <a:cs typeface="宋体" panose="02010600030101010101" pitchFamily="2" charset="-122"/>
              </a:rPr>
              <a:t>心血管中枢、呼吸中枢</a:t>
            </a:r>
            <a:endParaRPr lang="zh-CN" sz="1000" dirty="0">
              <a:latin typeface="仿宋" panose="02010609060101010101" pitchFamily="49" charset="-122"/>
              <a:ea typeface="仿宋" panose="02010609060101010101" pitchFamily="49" charset="-122"/>
              <a:cs typeface="宋体" panose="02010600030101010101" pitchFamily="2" charset="-122"/>
            </a:endParaRPr>
          </a:p>
        </p:txBody>
      </p:sp>
      <p:cxnSp>
        <p:nvCxnSpPr>
          <p:cNvPr id="49" name="直接连接符 48"/>
          <p:cNvCxnSpPr/>
          <p:nvPr/>
        </p:nvCxnSpPr>
        <p:spPr>
          <a:xfrm>
            <a:off x="5257800" y="3562350"/>
            <a:ext cx="514350" cy="86360"/>
          </a:xfrm>
          <a:prstGeom prst="line">
            <a:avLst/>
          </a:prstGeom>
          <a:ln w="254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0153" y="4698815"/>
            <a:ext cx="8098536" cy="253916"/>
          </a:xfrm>
          <a:prstGeom prst="rect">
            <a:avLst/>
          </a:prstGeom>
          <a:solidFill>
            <a:schemeClr val="accent5">
              <a:lumMod val="20000"/>
              <a:lumOff val="80000"/>
            </a:schemeClr>
          </a:solidFill>
          <a:ln>
            <a:solidFill>
              <a:schemeClr val="accent1"/>
            </a:solidFill>
          </a:ln>
        </p:spPr>
        <p:txBody>
          <a:bodyPr wrap="square">
            <a:spAutoFit/>
          </a:bodyPr>
          <a:lstStyle/>
          <a:p>
            <a:r>
              <a:rPr lang="zh-CN" altLang="en-US" sz="1050" b="1" dirty="0">
                <a:solidFill>
                  <a:schemeClr val="tx2"/>
                </a:solidFill>
                <a:latin typeface="仿宋" panose="02010609060101010101" pitchFamily="49" charset="-122"/>
                <a:ea typeface="仿宋" panose="02010609060101010101" pitchFamily="49" charset="-122"/>
              </a:rPr>
              <a:t>美国、</a:t>
            </a:r>
            <a:r>
              <a:rPr lang="zh-CN" altLang="zh-CN" sz="1050" b="1" dirty="0">
                <a:solidFill>
                  <a:schemeClr val="tx2"/>
                </a:solidFill>
                <a:latin typeface="仿宋" panose="02010609060101010101" pitchFamily="49" charset="-122"/>
                <a:ea typeface="仿宋" panose="02010609060101010101" pitchFamily="49" charset="-122"/>
              </a:rPr>
              <a:t>中国康复研究中心</a:t>
            </a:r>
            <a:r>
              <a:rPr lang="zh-CN" altLang="en-US" sz="1050" b="1" dirty="0">
                <a:solidFill>
                  <a:schemeClr val="tx2"/>
                </a:solidFill>
                <a:latin typeface="仿宋" panose="02010609060101010101" pitchFamily="49" charset="-122"/>
                <a:ea typeface="仿宋" panose="02010609060101010101" pitchFamily="49" charset="-122"/>
              </a:rPr>
              <a:t>、首都医大、北京儿童医院、深圳大学、天津大学一中心医院、昆明</a:t>
            </a:r>
            <a:r>
              <a:rPr lang="zh-CN" altLang="zh-CN" sz="1050" b="1" dirty="0">
                <a:solidFill>
                  <a:schemeClr val="tx2"/>
                </a:solidFill>
                <a:latin typeface="仿宋" panose="02010609060101010101" pitchFamily="49" charset="-122"/>
                <a:ea typeface="仿宋" panose="02010609060101010101" pitchFamily="49" charset="-122"/>
              </a:rPr>
              <a:t>医大学第一医院、武汉大学人民医院</a:t>
            </a:r>
            <a:r>
              <a:rPr lang="zh-CN" altLang="en-US" sz="1050" b="1" dirty="0">
                <a:solidFill>
                  <a:schemeClr val="tx2"/>
                </a:solidFill>
                <a:latin typeface="仿宋" panose="02010609060101010101" pitchFamily="49" charset="-122"/>
                <a:ea typeface="仿宋" panose="02010609060101010101" pitchFamily="49" charset="-122"/>
              </a:rPr>
              <a:t>等</a:t>
            </a:r>
            <a:endParaRPr lang="en-US" altLang="zh-CN" sz="1050" b="1" dirty="0">
              <a:solidFill>
                <a:schemeClr val="tx2"/>
              </a:solidFill>
              <a:latin typeface="仿宋" panose="02010609060101010101" pitchFamily="49" charset="-122"/>
              <a:ea typeface="仿宋" panose="02010609060101010101" pitchFamily="49" charset="-122"/>
            </a:endParaRPr>
          </a:p>
        </p:txBody>
      </p:sp>
      <p:sp>
        <p:nvSpPr>
          <p:cNvPr id="25" name="矩形 24"/>
          <p:cNvSpPr/>
          <p:nvPr/>
        </p:nvSpPr>
        <p:spPr>
          <a:xfrm>
            <a:off x="608330" y="614045"/>
            <a:ext cx="6742430" cy="337185"/>
          </a:xfrm>
          <a:prstGeom prst="rect">
            <a:avLst/>
          </a:prstGeom>
        </p:spPr>
        <p:txBody>
          <a:bodyPr wrap="square">
            <a:spAutoFit/>
          </a:bodyPr>
          <a:lstStyle/>
          <a:p>
            <a:pPr algn="l"/>
            <a:r>
              <a:rPr lang="zh-CN" sz="1600" b="1" dirty="0">
                <a:solidFill>
                  <a:schemeClr val="tx2"/>
                </a:solidFill>
                <a:cs typeface="Arial" panose="020B0604020202020204" pitchFamily="34" charset="0"/>
                <a:sym typeface="+mn-ea"/>
              </a:rPr>
              <a:t>脑科学</a:t>
            </a:r>
            <a:r>
              <a:rPr lang="zh-CN" sz="1600" b="1" dirty="0">
                <a:solidFill>
                  <a:schemeClr val="tx2"/>
                </a:solidFill>
                <a:cs typeface="Arial" panose="020B0604020202020204" pitchFamily="34" charset="0"/>
                <a:sym typeface="+mn-ea"/>
              </a:rPr>
              <a:t>研究进展</a:t>
            </a:r>
            <a:r>
              <a:rPr lang="zh-CN" sz="1600" b="1" dirty="0">
                <a:solidFill>
                  <a:schemeClr val="tx2"/>
                </a:solidFill>
                <a:cs typeface="Arial" panose="020B0604020202020204" pitchFamily="34" charset="0"/>
                <a:sym typeface="+mn-ea"/>
              </a:rPr>
              <a:t>：</a:t>
            </a:r>
            <a:r>
              <a:rPr lang="zh-CN" sz="1600" b="1" dirty="0">
                <a:solidFill>
                  <a:srgbClr val="FF0000"/>
                </a:solidFill>
                <a:cs typeface="Arial" panose="020B0604020202020204" pitchFamily="34" charset="0"/>
                <a:sym typeface="+mn-ea"/>
              </a:rPr>
              <a:t>孤独症、认知障碍、睡眠障碍</a:t>
            </a:r>
            <a:r>
              <a:rPr lang="zh-CN" sz="1600" b="1" dirty="0">
                <a:solidFill>
                  <a:schemeClr val="tx2"/>
                </a:solidFill>
                <a:cs typeface="Arial" panose="020B0604020202020204" pitchFamily="34" charset="0"/>
                <a:sym typeface="+mn-ea"/>
              </a:rPr>
              <a:t>等</a:t>
            </a:r>
            <a:r>
              <a:rPr lang="zh-CN" altLang="en-US" sz="1600" b="1" dirty="0">
                <a:solidFill>
                  <a:schemeClr val="tx2"/>
                </a:solidFill>
                <a:latin typeface="汉仪旗黑-85S" charset="0"/>
                <a:cs typeface="汉仪旗黑-85S" charset="0"/>
                <a:sym typeface="+mn-ea"/>
              </a:rPr>
              <a:t>发病机理及治疗</a:t>
            </a:r>
            <a:endParaRPr lang="zh-CN" altLang="en-US" sz="1600" b="1" dirty="0">
              <a:solidFill>
                <a:schemeClr val="tx2"/>
              </a:solidFill>
              <a:latin typeface="汉仪旗黑-85S" charset="0"/>
              <a:cs typeface="Arial" panose="020B0604020202020204" pitchFamily="34" charset="0"/>
              <a:sym typeface="+mn-ea"/>
            </a:endParaRPr>
          </a:p>
        </p:txBody>
      </p:sp>
      <p:sp>
        <p:nvSpPr>
          <p:cNvPr id="2" name="文本框 1"/>
          <p:cNvSpPr txBox="1"/>
          <p:nvPr/>
        </p:nvSpPr>
        <p:spPr>
          <a:xfrm>
            <a:off x="8534400" y="3409950"/>
            <a:ext cx="3048000" cy="368300"/>
          </a:xfrm>
          <a:prstGeom prst="rect">
            <a:avLst/>
          </a:prstGeom>
          <a:noFill/>
        </p:spPr>
        <p:txBody>
          <a:bodyPr wrap="square" rtlCol="0">
            <a:spAutoFit/>
          </a:bodyPr>
          <a:lstStyle/>
          <a:p>
            <a:endParaRPr lang="zh-CN" altLang="en-US"/>
          </a:p>
        </p:txBody>
      </p:sp>
      <p:grpSp>
        <p:nvGrpSpPr>
          <p:cNvPr id="4" name="组合 3"/>
          <p:cNvGrpSpPr/>
          <p:nvPr/>
        </p:nvGrpSpPr>
        <p:grpSpPr>
          <a:xfrm>
            <a:off x="383666" y="237879"/>
            <a:ext cx="1826134" cy="334123"/>
            <a:chOff x="3779909" y="1777380"/>
            <a:chExt cx="4896547" cy="445781"/>
          </a:xfrm>
        </p:grpSpPr>
        <p:sp>
          <p:nvSpPr>
            <p:cNvPr id="5" name="矩形 4"/>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a:solidFill>
                  <a:sysClr val="window" lastClr="FFFFFF"/>
                </a:solidFill>
                <a:ea typeface="微软雅黑" panose="020B0503020204020204" charset="-122"/>
              </a:endParaRPr>
            </a:p>
          </p:txBody>
        </p:sp>
        <p:sp>
          <p:nvSpPr>
            <p:cNvPr id="6" name="矩形 5"/>
            <p:cNvSpPr/>
            <p:nvPr/>
          </p:nvSpPr>
          <p:spPr>
            <a:xfrm>
              <a:off x="3779909" y="1777380"/>
              <a:ext cx="976686" cy="432048"/>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2</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7" name="TextBox 37"/>
            <p:cNvSpPr txBox="1"/>
            <p:nvPr/>
          </p:nvSpPr>
          <p:spPr>
            <a:xfrm>
              <a:off x="4382368" y="1824127"/>
              <a:ext cx="4078064" cy="399034"/>
            </a:xfrm>
            <a:prstGeom prst="rect">
              <a:avLst/>
            </a:prstGeom>
            <a:noFill/>
          </p:spPr>
          <p:txBody>
            <a:bodyPr wrap="square" rtlCol="0">
              <a:spAutoFit/>
            </a:bodyPr>
            <a:lstStyle/>
            <a:p>
              <a:pPr algn="ctr" defTabSz="913765">
                <a:defRPr/>
              </a:pPr>
              <a:r>
                <a:rPr lang="zh-CN" altLang="en-US" sz="1350" b="1" dirty="0">
                  <a:solidFill>
                    <a:srgbClr val="1F497D"/>
                  </a:solidFill>
                  <a:latin typeface="微软雅黑" panose="020B0503020204020204" charset="-122"/>
                  <a:ea typeface="微软雅黑" panose="020B0503020204020204" charset="-122"/>
                </a:rPr>
                <a:t>研 究 背 景</a:t>
              </a:r>
              <a:endParaRPr lang="zh-CN" altLang="en-US" sz="1350" b="1" dirty="0">
                <a:solidFill>
                  <a:srgbClr val="1F497D"/>
                </a:solidFill>
                <a:latin typeface="微软雅黑" panose="020B0503020204020204" charset="-122"/>
                <a:ea typeface="微软雅黑" panose="020B0503020204020204" charset="-122"/>
              </a:endParaRPr>
            </a:p>
          </p:txBody>
        </p:sp>
      </p:grpSp>
      <p:sp>
        <p:nvSpPr>
          <p:cNvPr id="21" name="矩形 20"/>
          <p:cNvSpPr/>
          <p:nvPr/>
        </p:nvSpPr>
        <p:spPr>
          <a:xfrm>
            <a:off x="457462" y="951462"/>
            <a:ext cx="8098536" cy="1631216"/>
          </a:xfrm>
          <a:prstGeom prst="rect">
            <a:avLst/>
          </a:prstGeom>
          <a:ln>
            <a:solidFill>
              <a:schemeClr val="accent1"/>
            </a:solidFill>
          </a:ln>
        </p:spPr>
        <p:txBody>
          <a:bodyPr wrap="square">
            <a:spAutoFit/>
          </a:bodyPr>
          <a:lstStyle/>
          <a:p>
            <a:pPr marL="171450" indent="-171450">
              <a:buFont typeface="Wingdings" panose="05000000000000000000" pitchFamily="2" charset="2"/>
              <a:buChar char="Ø"/>
            </a:pPr>
            <a:r>
              <a:rPr lang="zh-CN" altLang="en-US" sz="1000" b="1" dirty="0">
                <a:solidFill>
                  <a:schemeClr val="tx2"/>
                </a:solidFill>
                <a:latin typeface="仿宋" panose="02010609060101010101" pitchFamily="49" charset="-122"/>
                <a:ea typeface="仿宋" panose="02010609060101010101" pitchFamily="49" charset="-122"/>
              </a:rPr>
              <a:t>影像学</a:t>
            </a:r>
            <a:r>
              <a:rPr lang="zh-CN" altLang="en-US" sz="1000" dirty="0">
                <a:solidFill>
                  <a:schemeClr val="tx2"/>
                </a:solidFill>
                <a:latin typeface="仿宋" panose="02010609060101010101" pitchFamily="49" charset="-122"/>
                <a:ea typeface="仿宋" panose="02010609060101010101" pitchFamily="49" charset="-122"/>
              </a:rPr>
              <a:t>发现，自闭症谱系儿童</a:t>
            </a:r>
            <a:r>
              <a:rPr lang="zh-CN" altLang="en-US" sz="1000" b="1" dirty="0">
                <a:solidFill>
                  <a:schemeClr val="tx2"/>
                </a:solidFill>
                <a:latin typeface="仿宋" panose="02010609060101010101" pitchFamily="49" charset="-122"/>
                <a:ea typeface="仿宋" panose="02010609060101010101" pitchFamily="49" charset="-122"/>
              </a:rPr>
              <a:t>大脑皮层及皮层下存在不同程度的血流灌注不足，主要表现在</a:t>
            </a:r>
            <a:r>
              <a:rPr lang="zh-CN" altLang="en-US" sz="1000" b="1" dirty="0">
                <a:solidFill>
                  <a:srgbClr val="FF0000"/>
                </a:solidFill>
                <a:latin typeface="仿宋" panose="02010609060101010101" pitchFamily="49" charset="-122"/>
                <a:ea typeface="仿宋" panose="02010609060101010101" pitchFamily="49" charset="-122"/>
              </a:rPr>
              <a:t>大脑皮质，小脑</a:t>
            </a:r>
            <a:r>
              <a:rPr lang="zh-CN" altLang="en-US" sz="1000" b="1" dirty="0">
                <a:solidFill>
                  <a:schemeClr val="tx2"/>
                </a:solidFill>
                <a:latin typeface="仿宋" panose="02010609060101010101" pitchFamily="49" charset="-122"/>
                <a:ea typeface="仿宋" panose="02010609060101010101" pitchFamily="49" charset="-122"/>
              </a:rPr>
              <a:t>和皮质下多处结构</a:t>
            </a:r>
            <a:endParaRPr lang="en-US" altLang="zh-CN" sz="1000" b="1" dirty="0">
              <a:solidFill>
                <a:schemeClr val="tx2"/>
              </a:solidFill>
              <a:latin typeface="仿宋" panose="02010609060101010101" pitchFamily="49" charset="-122"/>
              <a:ea typeface="仿宋" panose="02010609060101010101" pitchFamily="49" charset="-122"/>
            </a:endParaRPr>
          </a:p>
          <a:p>
            <a:pPr marL="171450" indent="-171450">
              <a:buFont typeface="Wingdings" panose="05000000000000000000" pitchFamily="2" charset="2"/>
              <a:buChar char="Ø"/>
            </a:pPr>
            <a:r>
              <a:rPr lang="zh-CN" altLang="zh-CN" sz="1000" b="1" dirty="0">
                <a:solidFill>
                  <a:schemeClr val="tx2"/>
                </a:solidFill>
                <a:latin typeface="仿宋" panose="02010609060101010101" pitchFamily="49" charset="-122"/>
                <a:ea typeface="仿宋" panose="02010609060101010101" pitchFamily="49" charset="-122"/>
              </a:rPr>
              <a:t>镜像神经元功能障碍</a:t>
            </a:r>
            <a:r>
              <a:rPr lang="zh-CN" altLang="zh-CN" sz="1000" dirty="0">
                <a:solidFill>
                  <a:schemeClr val="tx2"/>
                </a:solidFill>
                <a:latin typeface="仿宋" panose="02010609060101010101" pitchFamily="49" charset="-122"/>
                <a:ea typeface="仿宋" panose="02010609060101010101" pitchFamily="49" charset="-122"/>
              </a:rPr>
              <a:t>参与多个神经认知过程</a:t>
            </a:r>
            <a:r>
              <a:rPr lang="zh-CN" altLang="en-US" sz="1000" dirty="0">
                <a:solidFill>
                  <a:schemeClr val="tx2"/>
                </a:solidFill>
                <a:latin typeface="仿宋" panose="02010609060101010101" pitchFamily="49" charset="-122"/>
                <a:ea typeface="仿宋" panose="02010609060101010101" pitchFamily="49" charset="-122"/>
              </a:rPr>
              <a:t>。</a:t>
            </a:r>
            <a:r>
              <a:rPr lang="zh-CN" altLang="zh-CN" sz="1000" dirty="0">
                <a:solidFill>
                  <a:schemeClr val="tx2"/>
                </a:solidFill>
                <a:latin typeface="仿宋" panose="02010609060101010101" pitchFamily="49" charset="-122"/>
                <a:ea typeface="仿宋" panose="02010609060101010101" pitchFamily="49" charset="-122"/>
              </a:rPr>
              <a:t>神经反馈训练已被证明改善孤独症儿童的神经调节以及新陈代谢功能</a:t>
            </a:r>
            <a:endParaRPr lang="en-US" altLang="zh-CN" sz="1000" dirty="0">
              <a:solidFill>
                <a:schemeClr val="tx2"/>
              </a:solidFill>
              <a:latin typeface="仿宋" panose="02010609060101010101" pitchFamily="49" charset="-122"/>
              <a:ea typeface="仿宋" panose="02010609060101010101" pitchFamily="49" charset="-122"/>
            </a:endParaRPr>
          </a:p>
          <a:p>
            <a:pPr marL="171450" indent="-171450">
              <a:buFont typeface="Wingdings" panose="05000000000000000000" pitchFamily="2" charset="2"/>
              <a:buChar char="Ø"/>
            </a:pPr>
            <a:r>
              <a:rPr lang="zh-CN" altLang="en-US" sz="1000" dirty="0">
                <a:solidFill>
                  <a:schemeClr val="tx2"/>
                </a:solidFill>
                <a:latin typeface="仿宋" panose="02010609060101010101" pitchFamily="49" charset="-122"/>
                <a:ea typeface="仿宋" panose="02010609060101010101" pitchFamily="49" charset="-122"/>
              </a:rPr>
              <a:t>达拉斯西南医学中心授Peter Tsai“</a:t>
            </a:r>
            <a:r>
              <a:rPr lang="zh-CN" altLang="en-US" sz="1000" b="1" dirty="0">
                <a:solidFill>
                  <a:schemeClr val="tx2"/>
                </a:solidFill>
                <a:latin typeface="仿宋" panose="02010609060101010101" pitchFamily="49" charset="-122"/>
                <a:ea typeface="仿宋" panose="02010609060101010101" pitchFamily="49" charset="-122"/>
              </a:rPr>
              <a:t>小脑与自闭症存在着因果关系</a:t>
            </a:r>
            <a:r>
              <a:rPr lang="zh-CN" altLang="en-US" sz="1000" dirty="0">
                <a:solidFill>
                  <a:schemeClr val="tx2"/>
                </a:solidFill>
                <a:latin typeface="仿宋" panose="02010609060101010101" pitchFamily="49" charset="-122"/>
                <a:ea typeface="仿宋" panose="02010609060101010101" pitchFamily="49" charset="-122"/>
              </a:rPr>
              <a:t>。”。德克萨斯O‘Donnell脑研究所研究小鼠</a:t>
            </a:r>
            <a:r>
              <a:rPr lang="zh-CN" altLang="en-US" sz="1000" b="1" dirty="0">
                <a:solidFill>
                  <a:srgbClr val="FF0000"/>
                </a:solidFill>
                <a:latin typeface="仿宋" panose="02010609060101010101" pitchFamily="49" charset="-122"/>
                <a:ea typeface="仿宋" panose="02010609060101010101" pitchFamily="49" charset="-122"/>
              </a:rPr>
              <a:t>小脑中与自闭症谱( ASD </a:t>
            </a:r>
            <a:r>
              <a:rPr lang="zh-CN" altLang="en-US" sz="1000" b="1" dirty="0">
                <a:solidFill>
                  <a:schemeClr val="tx2"/>
                </a:solidFill>
                <a:latin typeface="仿宋" panose="02010609060101010101" pitchFamily="49" charset="-122"/>
                <a:ea typeface="仿宋" panose="02010609060101010101" pitchFamily="49" charset="-122"/>
              </a:rPr>
              <a:t>)</a:t>
            </a:r>
            <a:r>
              <a:rPr lang="zh-CN" altLang="en-US" sz="1000" dirty="0">
                <a:solidFill>
                  <a:schemeClr val="tx2"/>
                </a:solidFill>
                <a:latin typeface="仿宋" panose="02010609060101010101" pitchFamily="49" charset="-122"/>
                <a:ea typeface="仿宋" panose="02010609060101010101" pitchFamily="49" charset="-122"/>
              </a:rPr>
              <a:t>相关的区域可以被人为操纵，从而产生类似自闭症的特征并将其逆转，对小脑在自闭症中重要性的认识，也启发了人们寻求治疗自闭症的新方法。这些新思路包括</a:t>
            </a:r>
            <a:r>
              <a:rPr lang="zh-CN" altLang="en-US" sz="1000" b="1" dirty="0">
                <a:solidFill>
                  <a:srgbClr val="FF0000"/>
                </a:solidFill>
                <a:latin typeface="仿宋" panose="02010609060101010101" pitchFamily="49" charset="-122"/>
                <a:ea typeface="仿宋" panose="02010609060101010101" pitchFamily="49" charset="-122"/>
              </a:rPr>
              <a:t>电刺激小脑</a:t>
            </a:r>
            <a:r>
              <a:rPr lang="zh-CN" altLang="en-US" sz="1000" dirty="0">
                <a:solidFill>
                  <a:schemeClr val="tx2"/>
                </a:solidFill>
                <a:latin typeface="仿宋" panose="02010609060101010101" pitchFamily="49" charset="-122"/>
                <a:ea typeface="仿宋" panose="02010609060101010101" pitchFamily="49" charset="-122"/>
              </a:rPr>
              <a:t>和通</a:t>
            </a:r>
            <a:r>
              <a:rPr lang="en-US" altLang="zh-CN" sz="1000" dirty="0" err="1">
                <a:solidFill>
                  <a:schemeClr val="tx2"/>
                </a:solidFill>
                <a:latin typeface="仿宋" panose="02010609060101010101" pitchFamily="49" charset="-122"/>
                <a:ea typeface="仿宋" panose="02010609060101010101" pitchFamily="49" charset="-122"/>
              </a:rPr>
              <a:t>过电子游戏</a:t>
            </a:r>
            <a:r>
              <a:rPr lang="en-US" altLang="zh-CN" sz="1000" b="1" dirty="0" err="1">
                <a:solidFill>
                  <a:srgbClr val="FF0000"/>
                </a:solidFill>
                <a:latin typeface="仿宋" panose="02010609060101010101" pitchFamily="49" charset="-122"/>
                <a:ea typeface="仿宋" panose="02010609060101010101" pitchFamily="49" charset="-122"/>
              </a:rPr>
              <a:t>塑造小脑回路</a:t>
            </a:r>
            <a:endParaRPr lang="en-US" altLang="zh-CN" sz="1000" dirty="0">
              <a:solidFill>
                <a:srgbClr val="FF0000"/>
              </a:solidFill>
              <a:latin typeface="仿宋" panose="02010609060101010101" pitchFamily="49" charset="-122"/>
              <a:ea typeface="仿宋" panose="02010609060101010101" pitchFamily="49" charset="-122"/>
            </a:endParaRPr>
          </a:p>
          <a:p>
            <a:pPr marL="171450" indent="-171450">
              <a:buFont typeface="Wingdings" panose="05000000000000000000" pitchFamily="2" charset="2"/>
              <a:buChar char="Ø"/>
            </a:pPr>
            <a:r>
              <a:rPr lang="zh-CN" altLang="en-US" sz="1000" dirty="0">
                <a:solidFill>
                  <a:schemeClr val="tx2"/>
                </a:solidFill>
                <a:latin typeface="仿宋" panose="02010609060101010101" pitchFamily="49" charset="-122"/>
                <a:ea typeface="仿宋" panose="02010609060101010101" pitchFamily="49" charset="-122"/>
                <a:sym typeface="微软雅黑" panose="020B0503020204020204" charset="-122"/>
              </a:rPr>
              <a:t>“缺乏直接针对</a:t>
            </a:r>
            <a:r>
              <a:rPr lang="zh-CN" altLang="en-US" sz="1000" b="1" dirty="0">
                <a:solidFill>
                  <a:schemeClr val="tx2"/>
                </a:solidFill>
                <a:latin typeface="仿宋" panose="02010609060101010101" pitchFamily="49" charset="-122"/>
                <a:ea typeface="仿宋" panose="02010609060101010101" pitchFamily="49" charset="-122"/>
                <a:sym typeface="微软雅黑" panose="020B0503020204020204" charset="-122"/>
              </a:rPr>
              <a:t>脑部刺激的干预</a:t>
            </a:r>
            <a:r>
              <a:rPr lang="zh-CN" altLang="en-US" sz="1000" dirty="0">
                <a:solidFill>
                  <a:schemeClr val="tx2"/>
                </a:solidFill>
                <a:latin typeface="仿宋" panose="02010609060101010101" pitchFamily="49" charset="-122"/>
                <a:ea typeface="仿宋" panose="02010609060101010101" pitchFamily="49" charset="-122"/>
                <a:sym typeface="微软雅黑" panose="020B0503020204020204" charset="-122"/>
              </a:rPr>
              <a:t>可能也是预后较差的原因之一”</a:t>
            </a:r>
            <a:r>
              <a:rPr lang="zh-CN" altLang="en-US" sz="1000" i="1" dirty="0">
                <a:solidFill>
                  <a:schemeClr val="tx2"/>
                </a:solidFill>
                <a:latin typeface="仿宋" panose="02010609060101010101" pitchFamily="49" charset="-122"/>
                <a:ea typeface="仿宋" panose="02010609060101010101" pitchFamily="49" charset="-122"/>
                <a:cs typeface="汉仪旗黑-85S" charset="0"/>
                <a:sym typeface="+mn-ea"/>
              </a:rPr>
              <a:t> 《</a:t>
            </a:r>
            <a:r>
              <a:rPr lang="en-US" altLang="zh-CN" sz="1000" i="1" dirty="0">
                <a:solidFill>
                  <a:schemeClr val="tx2"/>
                </a:solidFill>
                <a:latin typeface="仿宋" panose="02010609060101010101" pitchFamily="49" charset="-122"/>
                <a:ea typeface="仿宋" panose="02010609060101010101" pitchFamily="49" charset="-122"/>
                <a:cs typeface="汉仪旗黑-85S" charset="0"/>
                <a:sym typeface="+mn-ea"/>
              </a:rPr>
              <a:t>2010</a:t>
            </a:r>
            <a:r>
              <a:rPr lang="zh-CN" altLang="en-US" sz="1000" i="1" dirty="0">
                <a:solidFill>
                  <a:schemeClr val="tx2"/>
                </a:solidFill>
                <a:latin typeface="仿宋" panose="02010609060101010101" pitchFamily="49" charset="-122"/>
                <a:ea typeface="仿宋" panose="02010609060101010101" pitchFamily="49" charset="-122"/>
                <a:cs typeface="汉仪旗黑-85S" charset="0"/>
                <a:sym typeface="+mn-ea"/>
              </a:rPr>
              <a:t>儿童孤独症</a:t>
            </a:r>
            <a:r>
              <a:rPr lang="en-US" altLang="zh-CN" sz="1000" i="1" dirty="0">
                <a:solidFill>
                  <a:schemeClr val="tx2"/>
                </a:solidFill>
                <a:latin typeface="仿宋" panose="02010609060101010101" pitchFamily="49" charset="-122"/>
                <a:ea typeface="仿宋" panose="02010609060101010101" pitchFamily="49" charset="-122"/>
                <a:cs typeface="汉仪旗黑-85S" charset="0"/>
                <a:sym typeface="+mn-ea"/>
              </a:rPr>
              <a:t>ASD</a:t>
            </a:r>
            <a:r>
              <a:rPr lang="zh-CN" altLang="en-US" sz="1000" i="1" dirty="0">
                <a:solidFill>
                  <a:schemeClr val="tx2"/>
                </a:solidFill>
                <a:latin typeface="仿宋" panose="02010609060101010101" pitchFamily="49" charset="-122"/>
                <a:ea typeface="仿宋" panose="02010609060101010101" pitchFamily="49" charset="-122"/>
                <a:cs typeface="汉仪旗黑-85S" charset="0"/>
                <a:sym typeface="+mn-ea"/>
              </a:rPr>
              <a:t>诊疗康复指南》。</a:t>
            </a:r>
            <a:r>
              <a:rPr lang="zh-CN" altLang="en-US" sz="1000" dirty="0">
                <a:solidFill>
                  <a:schemeClr val="tx2"/>
                </a:solidFill>
                <a:latin typeface="仿宋" panose="02010609060101010101" pitchFamily="49" charset="-122"/>
                <a:ea typeface="仿宋" panose="02010609060101010101" pitchFamily="49" charset="-122"/>
                <a:cs typeface="微软雅黑" panose="020B0503020204020204" charset="-122"/>
              </a:rPr>
              <a:t>脑损伤功能恢复的治疗从肢体转向了直接作用于</a:t>
            </a:r>
            <a:r>
              <a:rPr lang="zh-CN" altLang="en-US" sz="1000" b="1" dirty="0">
                <a:solidFill>
                  <a:srgbClr val="FF0000"/>
                </a:solidFill>
                <a:latin typeface="仿宋" panose="02010609060101010101" pitchFamily="49" charset="-122"/>
                <a:ea typeface="仿宋" panose="02010609060101010101" pitchFamily="49" charset="-122"/>
                <a:cs typeface="微软雅黑" panose="020B0503020204020204" charset="-122"/>
              </a:rPr>
              <a:t>脑部刺激技术“中枢干预”</a:t>
            </a:r>
            <a:r>
              <a:rPr lang="en-US" altLang="zh-CN" sz="1000" i="1" dirty="0">
                <a:solidFill>
                  <a:schemeClr val="tx2"/>
                </a:solidFill>
                <a:latin typeface="仿宋" panose="02010609060101010101" pitchFamily="49" charset="-122"/>
                <a:ea typeface="仿宋" panose="02010609060101010101" pitchFamily="49" charset="-122"/>
                <a:cs typeface="微软雅黑" panose="020B0503020204020204" charset="-122"/>
              </a:rPr>
              <a:t>《</a:t>
            </a:r>
            <a:r>
              <a:rPr lang="zh-CN" altLang="en-US" sz="1000" i="1" dirty="0">
                <a:solidFill>
                  <a:schemeClr val="tx2"/>
                </a:solidFill>
                <a:latin typeface="仿宋" panose="02010609060101010101" pitchFamily="49" charset="-122"/>
                <a:ea typeface="仿宋" panose="02010609060101010101" pitchFamily="49" charset="-122"/>
              </a:rPr>
              <a:t>神经康复治疗技术发展的新趋势，康复学报</a:t>
            </a:r>
            <a:r>
              <a:rPr lang="en-US" altLang="zh-CN" sz="1000" i="1" dirty="0">
                <a:solidFill>
                  <a:schemeClr val="tx2"/>
                </a:solidFill>
                <a:latin typeface="仿宋" panose="02010609060101010101" pitchFamily="49" charset="-122"/>
                <a:ea typeface="仿宋" panose="02010609060101010101" pitchFamily="49" charset="-122"/>
              </a:rPr>
              <a:t>2017.27》 </a:t>
            </a:r>
            <a:r>
              <a:rPr lang="zh-CN" altLang="en-US" sz="1000" i="1" dirty="0">
                <a:solidFill>
                  <a:schemeClr val="tx2"/>
                </a:solidFill>
                <a:latin typeface="仿宋" panose="02010609060101010101" pitchFamily="49" charset="-122"/>
                <a:ea typeface="仿宋" panose="02010609060101010101" pitchFamily="49" charset="-122"/>
                <a:cs typeface="汉仪旗黑-85S" charset="0"/>
                <a:sym typeface="+mn-ea"/>
              </a:rPr>
              <a:t>。</a:t>
            </a:r>
            <a:r>
              <a:rPr lang="en-US" altLang="zh-CN" sz="1000" i="1" dirty="0">
                <a:solidFill>
                  <a:schemeClr val="tx2"/>
                </a:solidFill>
                <a:latin typeface="仿宋" panose="02010609060101010101" pitchFamily="49" charset="-122"/>
                <a:ea typeface="仿宋" panose="02010609060101010101" pitchFamily="49" charset="-122"/>
                <a:cs typeface="黑体" panose="02010609060101010101" charset="-122"/>
                <a:sym typeface="+mn-ea"/>
              </a:rPr>
              <a:t>《</a:t>
            </a:r>
            <a:r>
              <a:rPr lang="zh-CN" altLang="en-US" sz="1000" b="1" i="1" dirty="0">
                <a:solidFill>
                  <a:schemeClr val="tx2"/>
                </a:solidFill>
                <a:latin typeface="仿宋" panose="02010609060101010101" pitchFamily="49" charset="-122"/>
                <a:ea typeface="仿宋" panose="02010609060101010101" pitchFamily="49" charset="-122"/>
                <a:cs typeface="黑体" panose="02010609060101010101" charset="-122"/>
                <a:sym typeface="+mn-ea"/>
              </a:rPr>
              <a:t>经颅电刺激对脑功能</a:t>
            </a:r>
            <a:r>
              <a:rPr lang="zh-CN" altLang="en-US" sz="1000" i="1" dirty="0">
                <a:solidFill>
                  <a:schemeClr val="tx2"/>
                </a:solidFill>
                <a:latin typeface="仿宋" panose="02010609060101010101" pitchFamily="49" charset="-122"/>
                <a:ea typeface="仿宋" panose="02010609060101010101" pitchFamily="49" charset="-122"/>
                <a:cs typeface="黑体" panose="02010609060101010101" charset="-122"/>
                <a:sym typeface="+mn-ea"/>
              </a:rPr>
              <a:t>影响的研究进展</a:t>
            </a:r>
            <a:r>
              <a:rPr lang="en-US" altLang="zh-CN" sz="1000" i="1" dirty="0">
                <a:solidFill>
                  <a:schemeClr val="tx2"/>
                </a:solidFill>
                <a:latin typeface="仿宋" panose="02010609060101010101" pitchFamily="49" charset="-122"/>
                <a:ea typeface="仿宋" panose="02010609060101010101" pitchFamily="49" charset="-122"/>
                <a:cs typeface="黑体" panose="02010609060101010101" charset="-122"/>
                <a:sym typeface="+mn-ea"/>
              </a:rPr>
              <a:t>,</a:t>
            </a:r>
            <a:r>
              <a:rPr lang="zh-CN" altLang="en-US" sz="1000" i="1" dirty="0">
                <a:solidFill>
                  <a:schemeClr val="tx2"/>
                </a:solidFill>
                <a:latin typeface="仿宋" panose="02010609060101010101" pitchFamily="49" charset="-122"/>
                <a:ea typeface="仿宋" panose="02010609060101010101" pitchFamily="49" charset="-122"/>
                <a:cs typeface="黑体" panose="02010609060101010101" charset="-122"/>
                <a:sym typeface="+mn-ea"/>
              </a:rPr>
              <a:t>空军医学</a:t>
            </a:r>
            <a:r>
              <a:rPr lang="en-US" altLang="zh-CN" sz="1000" i="1" dirty="0">
                <a:solidFill>
                  <a:schemeClr val="tx2"/>
                </a:solidFill>
                <a:latin typeface="仿宋" panose="02010609060101010101" pitchFamily="49" charset="-122"/>
                <a:ea typeface="仿宋" panose="02010609060101010101" pitchFamily="49" charset="-122"/>
                <a:cs typeface="黑体" panose="02010609060101010101" charset="-122"/>
                <a:sym typeface="+mn-ea"/>
              </a:rPr>
              <a:t>》</a:t>
            </a:r>
            <a:r>
              <a:rPr lang="zh-CN" altLang="en-US" sz="1000" i="1" dirty="0">
                <a:solidFill>
                  <a:schemeClr val="tx2"/>
                </a:solidFill>
                <a:latin typeface="仿宋" panose="02010609060101010101" pitchFamily="49" charset="-122"/>
                <a:ea typeface="仿宋" panose="02010609060101010101" pitchFamily="49" charset="-122"/>
                <a:cs typeface="黑体" panose="02010609060101010101" charset="-122"/>
                <a:sym typeface="+mn-ea"/>
              </a:rPr>
              <a:t>2013</a:t>
            </a:r>
            <a:r>
              <a:rPr lang="en-US" altLang="zh-CN" sz="1000" i="1" dirty="0">
                <a:solidFill>
                  <a:schemeClr val="tx2"/>
                </a:solidFill>
                <a:latin typeface="仿宋" panose="02010609060101010101" pitchFamily="49" charset="-122"/>
                <a:ea typeface="仿宋" panose="02010609060101010101" pitchFamily="49" charset="-122"/>
                <a:cs typeface="黑体" panose="02010609060101010101" charset="-122"/>
                <a:sym typeface="+mn-ea"/>
              </a:rPr>
              <a:t>,</a:t>
            </a:r>
            <a:r>
              <a:rPr lang="zh-CN" altLang="en-US" sz="1000" i="1" dirty="0">
                <a:solidFill>
                  <a:schemeClr val="tx2"/>
                </a:solidFill>
                <a:latin typeface="仿宋" panose="02010609060101010101" pitchFamily="49" charset="-122"/>
                <a:ea typeface="仿宋" panose="02010609060101010101" pitchFamily="49" charset="-122"/>
                <a:cs typeface="黑体" panose="02010609060101010101" charset="-122"/>
                <a:sym typeface="+mn-ea"/>
              </a:rPr>
              <a:t>29</a:t>
            </a:r>
            <a:r>
              <a:rPr lang="en-US" altLang="zh-CN" sz="1000" i="1" dirty="0">
                <a:solidFill>
                  <a:schemeClr val="tx2"/>
                </a:solidFill>
                <a:latin typeface="仿宋" panose="02010609060101010101" pitchFamily="49" charset="-122"/>
                <a:ea typeface="仿宋" panose="02010609060101010101" pitchFamily="49" charset="-122"/>
                <a:cs typeface="黑体" panose="02010609060101010101" charset="-122"/>
                <a:sym typeface="+mn-ea"/>
              </a:rPr>
              <a:t>(</a:t>
            </a:r>
            <a:r>
              <a:rPr lang="zh-CN" altLang="en-US" sz="1000" i="1" dirty="0">
                <a:solidFill>
                  <a:schemeClr val="tx2"/>
                </a:solidFill>
                <a:latin typeface="仿宋" panose="02010609060101010101" pitchFamily="49" charset="-122"/>
                <a:ea typeface="仿宋" panose="02010609060101010101" pitchFamily="49" charset="-122"/>
                <a:cs typeface="黑体" panose="02010609060101010101" charset="-122"/>
                <a:sym typeface="+mn-ea"/>
              </a:rPr>
              <a:t>3</a:t>
            </a:r>
            <a:r>
              <a:rPr lang="en-US" altLang="zh-CN" sz="1000" i="1" dirty="0">
                <a:solidFill>
                  <a:schemeClr val="tx2"/>
                </a:solidFill>
                <a:latin typeface="仿宋" panose="02010609060101010101" pitchFamily="49" charset="-122"/>
                <a:ea typeface="仿宋" panose="02010609060101010101" pitchFamily="49" charset="-122"/>
                <a:cs typeface="黑体" panose="02010609060101010101" charset="-122"/>
                <a:sym typeface="+mn-ea"/>
              </a:rPr>
              <a:t>)</a:t>
            </a:r>
            <a:endParaRPr lang="en-US" altLang="zh-CN" sz="1000" i="1" dirty="0">
              <a:solidFill>
                <a:schemeClr val="tx2"/>
              </a:solidFill>
              <a:latin typeface="仿宋" panose="02010609060101010101" pitchFamily="49" charset="-122"/>
              <a:ea typeface="仿宋" panose="02010609060101010101" pitchFamily="49" charset="-122"/>
              <a:cs typeface="黑体" panose="02010609060101010101" charset="-122"/>
              <a:sym typeface="+mn-ea"/>
            </a:endParaRPr>
          </a:p>
          <a:p>
            <a:pPr marL="171450" indent="-171450">
              <a:buFont typeface="Wingdings" panose="05000000000000000000" pitchFamily="2" charset="2"/>
              <a:buChar char="Ø"/>
            </a:pPr>
            <a:r>
              <a:rPr lang="zh-CN" altLang="en-US" sz="1000" dirty="0">
                <a:solidFill>
                  <a:schemeClr val="tx2"/>
                </a:solidFill>
                <a:latin typeface="仿宋" panose="02010609060101010101" pitchFamily="49" charset="-122"/>
                <a:ea typeface="仿宋" panose="02010609060101010101" pitchFamily="49" charset="-122"/>
              </a:rPr>
              <a:t>河北大学，南卡罗莱纳大学对低功能型自闭症儿童低频</a:t>
            </a:r>
            <a:r>
              <a:rPr lang="zh-CN" altLang="en-US" sz="1000" b="1" dirty="0">
                <a:solidFill>
                  <a:srgbClr val="FF0000"/>
                </a:solidFill>
                <a:latin typeface="仿宋" panose="02010609060101010101" pitchFamily="49" charset="-122"/>
                <a:ea typeface="仿宋" panose="02010609060101010101" pitchFamily="49" charset="-122"/>
              </a:rPr>
              <a:t>重复经颅磁刺激</a:t>
            </a:r>
            <a:r>
              <a:rPr lang="zh-CN" altLang="en-US" sz="1000" dirty="0">
                <a:solidFill>
                  <a:schemeClr val="tx2"/>
                </a:solidFill>
                <a:latin typeface="仿宋" panose="02010609060101010101" pitchFamily="49" charset="-122"/>
                <a:ea typeface="仿宋" panose="02010609060101010101" pitchFamily="49" charset="-122"/>
              </a:rPr>
              <a:t>（Kang，Song，Casanova，Sokhadze，&amp;Li，2019）额区、左侧颞区、右侧颞区和枕区峰值 α 频率 （PAF）均有明显增高</a:t>
            </a:r>
            <a:endParaRPr lang="en-US" altLang="zh-CN" sz="1000" i="1" dirty="0">
              <a:solidFill>
                <a:schemeClr val="tx2"/>
              </a:solidFill>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
        <p:nvSpPr>
          <p:cNvPr id="11" name="矩形 10"/>
          <p:cNvSpPr/>
          <p:nvPr>
            <p:custDataLst>
              <p:tags r:id="rId2"/>
            </p:custDataLst>
          </p:nvPr>
        </p:nvSpPr>
        <p:spPr>
          <a:xfrm>
            <a:off x="457462" y="2724382"/>
            <a:ext cx="8098536" cy="1630045"/>
          </a:xfrm>
          <a:prstGeom prst="rect">
            <a:avLst/>
          </a:prstGeom>
          <a:ln>
            <a:solidFill>
              <a:schemeClr val="accent1"/>
            </a:solidFill>
          </a:ln>
        </p:spPr>
        <p:txBody>
          <a:bodyPr wrap="square">
            <a:spAutoFit/>
          </a:bodyPr>
          <a:p>
            <a:pPr marL="171450" indent="-171450">
              <a:buFont typeface="Wingdings" panose="05000000000000000000" pitchFamily="2" charset="2"/>
              <a:buChar char="Ø"/>
            </a:pPr>
            <a:r>
              <a:rPr lang="zh-CN" sz="1000" dirty="0">
                <a:solidFill>
                  <a:schemeClr val="tx2"/>
                </a:solidFill>
                <a:latin typeface="仿宋" panose="02010609060101010101" pitchFamily="49" charset="-122"/>
                <a:ea typeface="仿宋" panose="02010609060101010101" pitchFamily="49" charset="-122"/>
              </a:rPr>
              <a:t>近年来静息态功能磁共振（FMRI）的发现, </a:t>
            </a:r>
            <a:r>
              <a:rPr lang="zh-CN" sz="1000" dirty="0">
                <a:solidFill>
                  <a:schemeClr val="tx2"/>
                </a:solidFill>
                <a:latin typeface="仿宋" panose="02010609060101010101" pitchFamily="49" charset="-122"/>
                <a:ea typeface="仿宋" panose="02010609060101010101" pitchFamily="49" charset="-122"/>
                <a:sym typeface="+mn-ea"/>
              </a:rPr>
              <a:t>失眠患者皮质和皮质下某些脑区存在结构、功能和代谢异常，这些异常脑区包括</a:t>
            </a:r>
            <a:r>
              <a:rPr lang="zh-CN" sz="1000" dirty="0">
                <a:solidFill>
                  <a:srgbClr val="FF0000"/>
                </a:solidFill>
                <a:latin typeface="仿宋" panose="02010609060101010101" pitchFamily="49" charset="-122"/>
                <a:ea typeface="仿宋" panose="02010609060101010101" pitchFamily="49" charset="-122"/>
              </a:rPr>
              <a:t>前额叶、颞叶、前扣带回、脑岛、</a:t>
            </a:r>
            <a:r>
              <a:rPr lang="zh-CN" sz="1000" dirty="0">
                <a:solidFill>
                  <a:srgbClr val="FF0000"/>
                </a:solidFill>
                <a:latin typeface="仿宋" panose="02010609060101010101" pitchFamily="49" charset="-122"/>
                <a:ea typeface="仿宋" panose="02010609060101010101" pitchFamily="49" charset="-122"/>
                <a:sym typeface="+mn-ea"/>
              </a:rPr>
              <a:t>杏仁核、海马</a:t>
            </a:r>
            <a:r>
              <a:rPr lang="zh-CN" sz="1000" dirty="0">
                <a:solidFill>
                  <a:schemeClr val="tx2"/>
                </a:solidFill>
                <a:latin typeface="仿宋" panose="02010609060101010101" pitchFamily="49" charset="-122"/>
                <a:ea typeface="仿宋" panose="02010609060101010101" pitchFamily="49" charset="-122"/>
              </a:rPr>
              <a:t>等认知-情绪神经环路的异常。</a:t>
            </a:r>
            <a:r>
              <a:rPr lang="zh-CN" altLang="en-US" sz="1000" dirty="0">
                <a:solidFill>
                  <a:schemeClr val="tx2"/>
                </a:solidFill>
                <a:latin typeface="仿宋" panose="02010609060101010101" pitchFamily="49" charset="-122"/>
                <a:ea typeface="仿宋" panose="02010609060101010101" pitchFamily="49" charset="-122"/>
              </a:rPr>
              <a:t>《</a:t>
            </a:r>
            <a:r>
              <a:rPr lang="zh-CN" sz="1000" dirty="0">
                <a:solidFill>
                  <a:schemeClr val="tx2"/>
                </a:solidFill>
                <a:latin typeface="仿宋" panose="02010609060101010101" pitchFamily="49" charset="-122"/>
                <a:ea typeface="仿宋" panose="02010609060101010101" pitchFamily="49" charset="-122"/>
              </a:rPr>
              <a:t>失眠患者静息态脑网络的改变:网络内与网络间的功能连接异常》 </a:t>
            </a:r>
            <a:endParaRPr lang="zh-CN" sz="1000" dirty="0">
              <a:solidFill>
                <a:schemeClr val="tx2"/>
              </a:solidFill>
              <a:latin typeface="仿宋" panose="02010609060101010101" pitchFamily="49" charset="-122"/>
              <a:ea typeface="仿宋" panose="02010609060101010101" pitchFamily="49" charset="-122"/>
            </a:endParaRPr>
          </a:p>
          <a:p>
            <a:pPr marL="171450" indent="-171450">
              <a:buFont typeface="Wingdings" panose="05000000000000000000" pitchFamily="2" charset="2"/>
              <a:buChar char="Ø"/>
            </a:pPr>
            <a:r>
              <a:rPr lang="zh-CN" sz="1000" dirty="0">
                <a:solidFill>
                  <a:srgbClr val="FF0000"/>
                </a:solidFill>
                <a:latin typeface="仿宋" panose="02010609060101010101" pitchFamily="49" charset="-122"/>
                <a:ea typeface="仿宋" panose="02010609060101010101" pitchFamily="49" charset="-122"/>
                <a:sym typeface="+mn-ea"/>
              </a:rPr>
              <a:t>脑血流作为神经元活动的基础</a:t>
            </a:r>
            <a:r>
              <a:rPr lang="zh-CN" sz="1000" dirty="0">
                <a:solidFill>
                  <a:schemeClr val="tx2"/>
                </a:solidFill>
                <a:latin typeface="仿宋" panose="02010609060101010101" pitchFamily="49" charset="-122"/>
                <a:ea typeface="仿宋" panose="02010609060101010101" pitchFamily="49" charset="-122"/>
                <a:sym typeface="+mn-ea"/>
              </a:rPr>
              <a:t>，脑血流的改变与神经元的功能是耦合的</a:t>
            </a:r>
            <a:r>
              <a:rPr lang="zh-CN" sz="1000" dirty="0">
                <a:solidFill>
                  <a:schemeClr val="tx1"/>
                </a:solidFill>
                <a:latin typeface="仿宋" panose="02010609060101010101" pitchFamily="49" charset="-122"/>
                <a:ea typeface="仿宋" panose="02010609060101010101" pitchFamily="49" charset="-122"/>
                <a:sym typeface="+mn-ea"/>
              </a:rPr>
              <a:t>，通过突触的调节</a:t>
            </a:r>
            <a:r>
              <a:rPr lang="zh-CN" sz="1000" dirty="0">
                <a:solidFill>
                  <a:srgbClr val="FF0000"/>
                </a:solidFill>
                <a:latin typeface="仿宋" panose="02010609060101010101" pitchFamily="49" charset="-122"/>
                <a:ea typeface="仿宋" panose="02010609060101010101" pitchFamily="49" charset="-122"/>
                <a:sym typeface="+mn-ea"/>
              </a:rPr>
              <a:t>影响了神经元的活动</a:t>
            </a:r>
            <a:r>
              <a:rPr lang="zh-CN" sz="1000" dirty="0">
                <a:solidFill>
                  <a:schemeClr val="tx2"/>
                </a:solidFill>
                <a:latin typeface="仿宋" panose="02010609060101010101" pitchFamily="49" charset="-122"/>
                <a:ea typeface="仿宋" panose="02010609060101010101" pitchFamily="49" charset="-122"/>
                <a:sym typeface="+mn-ea"/>
              </a:rPr>
              <a:t>，</a:t>
            </a:r>
            <a:r>
              <a:rPr lang="zh-CN" sz="1000" dirty="0">
                <a:solidFill>
                  <a:schemeClr val="tx2"/>
                </a:solidFill>
                <a:latin typeface="仿宋" panose="02010609060101010101" pitchFamily="49" charset="-122"/>
                <a:ea typeface="仿宋" panose="02010609060101010101" pitchFamily="49" charset="-122"/>
              </a:rPr>
              <a:t>睡眠过程中脑血流的生理改变以及常见失眠障碍中脑血流的改变可能是失眠病理进程中的神经影像学机制之一。</a:t>
            </a:r>
            <a:r>
              <a:rPr lang="zh-CN" altLang="en-US" sz="1000" dirty="0">
                <a:solidFill>
                  <a:schemeClr val="tx2"/>
                </a:solidFill>
                <a:latin typeface="仿宋" panose="02010609060101010101" pitchFamily="49" charset="-122"/>
                <a:ea typeface="仿宋" panose="02010609060101010101" pitchFamily="49" charset="-122"/>
              </a:rPr>
              <a:t>《</a:t>
            </a:r>
            <a:r>
              <a:rPr lang="zh-CN" sz="1000" dirty="0">
                <a:solidFill>
                  <a:schemeClr val="tx2"/>
                </a:solidFill>
                <a:latin typeface="仿宋" panose="02010609060101010101" pitchFamily="49" charset="-122"/>
                <a:ea typeface="仿宋" panose="02010609060101010101" pitchFamily="49" charset="-122"/>
              </a:rPr>
              <a:t>失眠与脑血流改变的研究进展》</a:t>
            </a:r>
            <a:endParaRPr lang="zh-CN" sz="1000" dirty="0">
              <a:solidFill>
                <a:schemeClr val="tx2"/>
              </a:solidFill>
              <a:latin typeface="仿宋" panose="02010609060101010101" pitchFamily="49" charset="-122"/>
              <a:ea typeface="仿宋" panose="02010609060101010101" pitchFamily="49" charset="-122"/>
            </a:endParaRPr>
          </a:p>
          <a:p>
            <a:pPr marL="171450" indent="-171450">
              <a:buFont typeface="Wingdings" panose="05000000000000000000" pitchFamily="2" charset="2"/>
              <a:buChar char="Ø"/>
            </a:pPr>
            <a:r>
              <a:rPr lang="zh-CN" sz="1000" dirty="0">
                <a:solidFill>
                  <a:srgbClr val="FF0000"/>
                </a:solidFill>
                <a:latin typeface="仿宋" panose="02010609060101010101" pitchFamily="49" charset="-122"/>
                <a:ea typeface="仿宋" panose="02010609060101010101" pitchFamily="49" charset="-122"/>
              </a:rPr>
              <a:t>经颅磁刺激(rTMS)：</a:t>
            </a:r>
            <a:r>
              <a:rPr lang="zh-CN" sz="1000" dirty="0">
                <a:solidFill>
                  <a:schemeClr val="tx2"/>
                </a:solidFill>
                <a:latin typeface="仿宋" panose="02010609060101010101" pitchFamily="49" charset="-122"/>
                <a:ea typeface="仿宋" panose="02010609060101010101" pitchFamily="49" charset="-122"/>
              </a:rPr>
              <a:t>能够抑制大脑皮质的兴奋性，对健康人的研究发现能够增加慢波睡眠的波幅，加深睡眠深度，增强记忆，有助于机体恢复，而国内已经有较多rTMS治疗失眠症的报道，认为该技术是资料慢性失眠症的有效手段。《中国失眠症诊断和治疗指南》</a:t>
            </a:r>
            <a:endParaRPr lang="zh-CN" sz="1000" dirty="0">
              <a:solidFill>
                <a:schemeClr val="tx2"/>
              </a:solidFill>
              <a:latin typeface="仿宋" panose="02010609060101010101" pitchFamily="49" charset="-122"/>
              <a:ea typeface="仿宋" panose="02010609060101010101" pitchFamily="49" charset="-122"/>
            </a:endParaRPr>
          </a:p>
          <a:p>
            <a:pPr marL="171450" indent="-171450">
              <a:buFont typeface="Wingdings" panose="05000000000000000000" pitchFamily="2" charset="2"/>
              <a:buChar char="Ø"/>
            </a:pPr>
            <a:r>
              <a:rPr lang="zh-CN" sz="1000" dirty="0">
                <a:solidFill>
                  <a:srgbClr val="FF0000"/>
                </a:solidFill>
                <a:latin typeface="仿宋" panose="02010609060101010101" pitchFamily="49" charset="-122"/>
                <a:ea typeface="仿宋" panose="02010609060101010101" pitchFamily="49" charset="-122"/>
              </a:rPr>
              <a:t>经颅微电流刺激疗法</a:t>
            </a:r>
            <a:r>
              <a:rPr lang="zh-CN" sz="1000" dirty="0">
                <a:solidFill>
                  <a:schemeClr val="tx2"/>
                </a:solidFill>
                <a:latin typeface="仿宋" panose="02010609060101010101" pitchFamily="49" charset="-122"/>
                <a:ea typeface="仿宋" panose="02010609060101010101" pitchFamily="49" charset="-122"/>
              </a:rPr>
              <a:t>（指南）：电疗的原理是采用低强度微量电流刺激大脑，直接调节大脑、下丘脑、边缘系统及网状结构，产生镇静性的内源性脑啡肽，从而有效控制紧张焦虑，改善睡眠。《中国失眠症诊断和治疗指南》</a:t>
            </a:r>
            <a:endParaRPr lang="zh-CN" sz="1000" dirty="0">
              <a:solidFill>
                <a:schemeClr val="tx2"/>
              </a:solidFill>
              <a:latin typeface="仿宋" panose="02010609060101010101" pitchFamily="49" charset="-122"/>
              <a:ea typeface="仿宋" panose="02010609060101010101" pitchFamily="49" charset="-122"/>
            </a:endParaRPr>
          </a:p>
          <a:p>
            <a:pPr marL="171450" indent="-171450">
              <a:buFont typeface="Wingdings" panose="05000000000000000000" pitchFamily="2" charset="2"/>
              <a:buChar char="Ø"/>
            </a:pPr>
            <a:r>
              <a:rPr lang="zh-CN" sz="1000" dirty="0">
                <a:solidFill>
                  <a:srgbClr val="FF0000"/>
                </a:solidFill>
                <a:latin typeface="仿宋" panose="02010609060101010101" pitchFamily="49" charset="-122"/>
                <a:ea typeface="仿宋" panose="02010609060101010101" pitchFamily="49" charset="-122"/>
                <a:sym typeface="+mn-ea"/>
              </a:rPr>
              <a:t>经颅磁刺激(rTMS)</a:t>
            </a:r>
            <a:r>
              <a:rPr lang="zh-CN" sz="1000" dirty="0">
                <a:solidFill>
                  <a:schemeClr val="tx2"/>
                </a:solidFill>
                <a:latin typeface="仿宋" panose="02010609060101010101" pitchFamily="49" charset="-122"/>
                <a:ea typeface="仿宋" panose="02010609060101010101" pitchFamily="49" charset="-122"/>
              </a:rPr>
              <a:t>通过影响局部脑代谢和改变大脑中的神经递质水平对失眠障碍发挥治疗作用，rTMS 可以促进脑源性神经营养因子 (BDNF)、5-HT 和γ-氨基丁酸(GABA)等的合成及释放，以上均参与了睡眠调节。《经颅磁刺激在失眠障碍中的应用[J]》</a:t>
            </a:r>
            <a:endParaRPr lang="zh-CN" sz="1000" dirty="0">
              <a:solidFill>
                <a:schemeClr val="tx2"/>
              </a:solidFill>
              <a:latin typeface="仿宋" panose="02010609060101010101" pitchFamily="49" charset="-122"/>
              <a:ea typeface="仿宋"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81262" y="1123963"/>
            <a:ext cx="2331720" cy="3299460"/>
            <a:chOff x="672726" y="1302892"/>
            <a:chExt cx="2331720" cy="3549806"/>
          </a:xfrm>
        </p:grpSpPr>
        <p:pic>
          <p:nvPicPr>
            <p:cNvPr id="26" name="图片 25"/>
            <p:cNvPicPr>
              <a:picLocks noChangeAspect="1"/>
            </p:cNvPicPr>
            <p:nvPr>
              <p:custDataLst>
                <p:tags r:id="rId1"/>
              </p:custDataLst>
            </p:nvPr>
          </p:nvPicPr>
          <p:blipFill rotWithShape="1">
            <a:blip r:embed="rId2" cstate="print">
              <a:extLst>
                <a:ext uri="{BEBA8EAE-BF5A-486C-A8C5-ECC9F3942E4B}">
                  <a14:imgProps xmlns:a14="http://schemas.microsoft.com/office/drawing/2010/main">
                    <a14:imgLayer r:embed="rId3">
                      <a14:imgEffect>
                        <a14:artisticTexturizer/>
                      </a14:imgEffect>
                      <a14:imgEffect>
                        <a14:backgroundRemoval t="4560" b="85668" l="62864" r="95526">
                          <a14:foregroundMark x1="67002" y1="15309" x2="65101" y2="21498"/>
                          <a14:foregroundMark x1="63087" y1="37459" x2="63087" y2="37459"/>
                          <a14:foregroundMark x1="66331" y1="81433" x2="66331" y2="81433"/>
                          <a14:foregroundMark x1="76622" y1="85993" x2="76622" y2="85993"/>
                          <a14:foregroundMark x1="82215" y1="78827" x2="82215" y2="78827"/>
                          <a14:foregroundMark x1="87584" y1="67427" x2="87584" y2="67427"/>
                          <a14:foregroundMark x1="93512" y1="64495" x2="93512" y2="64495"/>
                          <a14:foregroundMark x1="95526" y1="54723" x2="95526" y2="54723"/>
                          <a14:foregroundMark x1="94183" y1="33876" x2="94183" y2="33876"/>
                          <a14:foregroundMark x1="91275" y1="21173" x2="91275" y2="21173"/>
                          <a14:foregroundMark x1="84116" y1="8795" x2="84116" y2="8795"/>
                          <a14:foregroundMark x1="76846" y1="4560" x2="76846" y2="4560"/>
                          <a14:foregroundMark x1="71588" y1="7166" x2="71588" y2="7166"/>
                          <a14:foregroundMark x1="64765" y1="72638" x2="64765" y2="72638"/>
                          <a14:foregroundMark x1="63758" y1="65472" x2="63758" y2="65472"/>
                          <a14:foregroundMark x1="70582" y1="83388" x2="70582" y2="83388"/>
                          <a14:foregroundMark x1="63423" y1="54072" x2="63423" y2="54072"/>
                          <a14:foregroundMark x1="65436" y1="28339" x2="65436" y2="28339"/>
                          <a14:foregroundMark x1="87696" y1="15309" x2="87696" y2="15309"/>
                          <a14:foregroundMark x1="90716" y1="68078" x2="90716" y2="68078"/>
                          <a14:foregroundMark x1="85011" y1="76221" x2="85011" y2="76221"/>
                        </a14:backgroundRemoval>
                      </a14:imgEffect>
                      <a14:imgEffect>
                        <a14:brightnessContrast bright="20000"/>
                      </a14:imgEffect>
                      <a14:imgEffect>
                        <a14:colorTemperature colorTemp="7200"/>
                      </a14:imgEffect>
                      <a14:imgEffect>
                        <a14:saturation sat="400000"/>
                      </a14:imgEffect>
                    </a14:imgLayer>
                  </a14:imgProps>
                </a:ext>
              </a:extLst>
            </a:blip>
            <a:srcRect l="61510" t="3562" r="4433" b="17545"/>
            <a:stretch>
              <a:fillRect/>
            </a:stretch>
          </p:blipFill>
          <p:spPr>
            <a:xfrm>
              <a:off x="736861" y="3106489"/>
              <a:ext cx="2114550" cy="1491383"/>
            </a:xfrm>
            <a:prstGeom prst="rect">
              <a:avLst/>
            </a:prstGeom>
          </p:spPr>
        </p:pic>
        <p:sp>
          <p:nvSpPr>
            <p:cNvPr id="27" name="矩形 26"/>
            <p:cNvSpPr/>
            <p:nvPr/>
          </p:nvSpPr>
          <p:spPr>
            <a:xfrm>
              <a:off x="672726" y="1302892"/>
              <a:ext cx="2331720" cy="3549806"/>
            </a:xfrm>
            <a:prstGeom prst="rect">
              <a:avLst/>
            </a:prstGeom>
            <a:ln>
              <a:solidFill>
                <a:schemeClr val="accent1"/>
              </a:solidFill>
            </a:ln>
          </p:spPr>
          <p:txBody>
            <a:bodyPr wrap="square">
              <a:noAutofit/>
            </a:bodyPr>
            <a:lstStyle/>
            <a:p>
              <a:pPr algn="ctr"/>
              <a:r>
                <a:rPr lang="zh-CN" altLang="en-US" sz="1200" dirty="0">
                  <a:solidFill>
                    <a:schemeClr val="tx2"/>
                  </a:solidFill>
                  <a:latin typeface="仿宋" panose="02010609060101010101" pitchFamily="49" charset="-122"/>
                  <a:ea typeface="仿宋" panose="02010609060101010101" pitchFamily="49" charset="-122"/>
                </a:rPr>
                <a:t>额叶，颞叶，尾状核、壳核、丘脑下部、海马、枕叶，小脑</a:t>
              </a:r>
              <a:endParaRPr lang="zh-CN" altLang="en-US" sz="1200" dirty="0">
                <a:solidFill>
                  <a:schemeClr val="tx2"/>
                </a:solidFill>
                <a:latin typeface="仿宋" panose="02010609060101010101" pitchFamily="49" charset="-122"/>
                <a:ea typeface="仿宋" panose="02010609060101010101" pitchFamily="49" charset="-122"/>
              </a:endParaRPr>
            </a:p>
            <a:p>
              <a:pPr algn="ctr"/>
              <a:endParaRPr lang="en-US" altLang="zh-CN" sz="1200" dirty="0">
                <a:solidFill>
                  <a:schemeClr val="tx2"/>
                </a:solidFill>
                <a:latin typeface="仿宋" panose="02010609060101010101" pitchFamily="49" charset="-122"/>
                <a:ea typeface="仿宋" panose="02010609060101010101" pitchFamily="49" charset="-122"/>
              </a:endParaRPr>
            </a:p>
            <a:p>
              <a:pPr marL="171450" indent="-171450">
                <a:buFont typeface="Wingdings" panose="05000000000000000000" pitchFamily="2" charset="2"/>
                <a:buChar char="ü"/>
              </a:pPr>
              <a:r>
                <a:rPr lang="zh-CN" altLang="en-US" sz="1200" b="1" dirty="0">
                  <a:solidFill>
                    <a:schemeClr val="tx2"/>
                  </a:solidFill>
                  <a:latin typeface="仿宋" panose="02010609060101010101" pitchFamily="49" charset="-122"/>
                  <a:ea typeface="仿宋" panose="02010609060101010101" pitchFamily="49" charset="-122"/>
                </a:rPr>
                <a:t>血流量下降</a:t>
              </a:r>
              <a:endParaRPr lang="en-US" altLang="zh-CN" sz="1200" b="1" dirty="0">
                <a:solidFill>
                  <a:schemeClr val="tx2"/>
                </a:solidFill>
                <a:latin typeface="仿宋" panose="02010609060101010101" pitchFamily="49" charset="-122"/>
                <a:ea typeface="仿宋" panose="02010609060101010101" pitchFamily="49" charset="-122"/>
              </a:endParaRPr>
            </a:p>
            <a:p>
              <a:pPr marL="171450" indent="-171450">
                <a:buFont typeface="Wingdings" panose="05000000000000000000" pitchFamily="2" charset="2"/>
                <a:buChar char="ü"/>
              </a:pPr>
              <a:r>
                <a:rPr lang="zh-CN" altLang="en-US" sz="1200" b="1" dirty="0">
                  <a:solidFill>
                    <a:schemeClr val="tx2"/>
                  </a:solidFill>
                  <a:latin typeface="仿宋" panose="02010609060101010101" pitchFamily="49" charset="-122"/>
                  <a:ea typeface="仿宋" panose="02010609060101010101" pitchFamily="49" charset="-122"/>
                </a:rPr>
                <a:t>神经元障碍</a:t>
              </a:r>
              <a:endParaRPr lang="zh-CN" altLang="en-US" sz="1200" b="1" dirty="0">
                <a:solidFill>
                  <a:schemeClr val="tx2"/>
                </a:solidFill>
                <a:latin typeface="仿宋" panose="02010609060101010101" pitchFamily="49" charset="-122"/>
                <a:ea typeface="仿宋" panose="02010609060101010101" pitchFamily="49" charset="-122"/>
              </a:endParaRPr>
            </a:p>
            <a:p>
              <a:pPr marL="171450" indent="-171450">
                <a:buFont typeface="Wingdings" panose="05000000000000000000" pitchFamily="2" charset="2"/>
                <a:buChar char="ü"/>
              </a:pPr>
              <a:r>
                <a:rPr lang="zh-CN" altLang="en-US" sz="1200" b="1" dirty="0">
                  <a:solidFill>
                    <a:schemeClr val="tx2"/>
                  </a:solidFill>
                  <a:latin typeface="仿宋" panose="02010609060101010101" pitchFamily="49" charset="-122"/>
                  <a:ea typeface="仿宋" panose="02010609060101010101" pitchFamily="49" charset="-122"/>
                </a:rPr>
                <a:t>网络连接异常</a:t>
              </a:r>
              <a:endParaRPr lang="en-US" altLang="zh-CN" sz="1200" b="1" dirty="0">
                <a:solidFill>
                  <a:schemeClr val="tx2"/>
                </a:solidFill>
                <a:latin typeface="仿宋" panose="02010609060101010101" pitchFamily="49" charset="-122"/>
                <a:ea typeface="仿宋" panose="02010609060101010101" pitchFamily="49" charset="-122"/>
              </a:endParaRPr>
            </a:p>
            <a:p>
              <a:pPr marL="285750" indent="-285750" algn="ctr">
                <a:buFont typeface="Arial" panose="020B0604020202020204" pitchFamily="34" charset="0"/>
                <a:buChar char="•"/>
              </a:pPr>
              <a:endParaRPr lang="en-US" altLang="zh-CN" sz="1200" b="1" dirty="0"/>
            </a:p>
            <a:p>
              <a:pPr marL="285750" indent="-285750" algn="ctr">
                <a:buFont typeface="Arial" panose="020B0604020202020204" pitchFamily="34" charset="0"/>
                <a:buChar char="•"/>
              </a:pPr>
              <a:endParaRPr lang="en-US" altLang="zh-CN" sz="1200" dirty="0"/>
            </a:p>
            <a:p>
              <a:pPr algn="ctr"/>
              <a:endParaRPr lang="en-US" altLang="zh-CN" sz="1200" dirty="0"/>
            </a:p>
            <a:p>
              <a:pPr algn="ctr"/>
              <a:endParaRPr lang="en-US" altLang="zh-CN" sz="1200" dirty="0"/>
            </a:p>
            <a:p>
              <a:pPr algn="ctr"/>
              <a:endParaRPr lang="en-US" altLang="zh-CN" sz="1200" dirty="0"/>
            </a:p>
            <a:p>
              <a:pPr algn="ctr"/>
              <a:endParaRPr lang="en-US" altLang="zh-CN" sz="1200" dirty="0"/>
            </a:p>
            <a:p>
              <a:pPr algn="ctr"/>
              <a:endParaRPr lang="en-US" altLang="zh-CN" sz="1200" dirty="0"/>
            </a:p>
          </p:txBody>
        </p:sp>
      </p:grpSp>
      <p:pic>
        <p:nvPicPr>
          <p:cNvPr id="31" name="图片 30"/>
          <p:cNvPicPr>
            <a:picLocks noChangeAspect="1"/>
          </p:cNvPicPr>
          <p:nvPr/>
        </p:nvPicPr>
        <p:blipFill rotWithShape="1">
          <a:blip r:embed="rId4"/>
          <a:srcRect t="14712" r="9711" b="15186"/>
          <a:stretch>
            <a:fillRect/>
          </a:stretch>
        </p:blipFill>
        <p:spPr>
          <a:xfrm>
            <a:off x="3448685" y="1733550"/>
            <a:ext cx="2250440" cy="1567180"/>
          </a:xfrm>
          <a:prstGeom prst="rect">
            <a:avLst/>
          </a:prstGeom>
        </p:spPr>
      </p:pic>
      <p:grpSp>
        <p:nvGrpSpPr>
          <p:cNvPr id="35" name="组合 34"/>
          <p:cNvGrpSpPr/>
          <p:nvPr/>
        </p:nvGrpSpPr>
        <p:grpSpPr>
          <a:xfrm>
            <a:off x="6588125" y="1121410"/>
            <a:ext cx="2312035" cy="3231515"/>
            <a:chOff x="6084168" y="1032501"/>
            <a:chExt cx="1944216" cy="2171032"/>
          </a:xfrm>
        </p:grpSpPr>
        <p:pic>
          <p:nvPicPr>
            <p:cNvPr id="33" name="图片 3"/>
            <p:cNvPicPr>
              <a:picLocks noChangeAspect="1"/>
            </p:cNvPicPr>
            <p:nvPr/>
          </p:nvPicPr>
          <p:blipFill rotWithShape="1">
            <a:blip r:embed="rId5"/>
            <a:srcRect l="25452" t="4250" r="28509" b="53251"/>
            <a:stretch>
              <a:fillRect/>
            </a:stretch>
          </p:blipFill>
          <p:spPr>
            <a:xfrm>
              <a:off x="6084168" y="1998779"/>
              <a:ext cx="1944216" cy="1204754"/>
            </a:xfrm>
            <a:prstGeom prst="rect">
              <a:avLst/>
            </a:prstGeom>
            <a:noFill/>
            <a:ln w="9525">
              <a:solidFill>
                <a:schemeClr val="accent1"/>
              </a:solidFill>
            </a:ln>
          </p:spPr>
        </p:pic>
        <p:sp>
          <p:nvSpPr>
            <p:cNvPr id="34" name="TextBox 33"/>
            <p:cNvSpPr txBox="1"/>
            <p:nvPr/>
          </p:nvSpPr>
          <p:spPr>
            <a:xfrm>
              <a:off x="6084168" y="1032501"/>
              <a:ext cx="1944216" cy="966278"/>
            </a:xfrm>
            <a:prstGeom prst="rect">
              <a:avLst/>
            </a:prstGeom>
            <a:noFill/>
            <a:ln>
              <a:solidFill>
                <a:schemeClr val="accent1"/>
              </a:solidFill>
            </a:ln>
          </p:spPr>
          <p:txBody>
            <a:bodyPr wrap="square" rtlCol="0">
              <a:noAutofit/>
            </a:bodyPr>
            <a:lstStyle/>
            <a:p>
              <a:pPr indent="0">
                <a:buFont typeface="Wingdings" panose="05000000000000000000" pitchFamily="2" charset="2"/>
                <a:buNone/>
              </a:pPr>
              <a:r>
                <a:rPr lang="zh-CN" altLang="en-US" sz="1200" dirty="0">
                  <a:solidFill>
                    <a:schemeClr val="tx2"/>
                  </a:solidFill>
                  <a:latin typeface="仿宋" panose="02010609060101010101" pitchFamily="49" charset="-122"/>
                  <a:ea typeface="仿宋" panose="02010609060101010101" pitchFamily="49" charset="-122"/>
                </a:rPr>
                <a:t>基于神经网络的多靶点刺激</a:t>
              </a:r>
              <a:endParaRPr lang="zh-CN" altLang="en-US" sz="1200" dirty="0">
                <a:solidFill>
                  <a:schemeClr val="tx2"/>
                </a:solidFill>
                <a:latin typeface="仿宋" panose="02010609060101010101" pitchFamily="49" charset="-122"/>
                <a:ea typeface="仿宋" panose="02010609060101010101" pitchFamily="49" charset="-122"/>
              </a:endParaRPr>
            </a:p>
            <a:p>
              <a:pPr indent="0">
                <a:buFont typeface="Wingdings" panose="05000000000000000000" pitchFamily="2" charset="2"/>
                <a:buNone/>
              </a:pPr>
              <a:endParaRPr lang="en-US" altLang="zh-CN" sz="1200" dirty="0">
                <a:solidFill>
                  <a:schemeClr val="tx2"/>
                </a:solidFill>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ü"/>
              </a:pPr>
              <a:r>
                <a:rPr lang="zh-CN" altLang="en-US" sz="1200" dirty="0">
                  <a:solidFill>
                    <a:schemeClr val="tx2"/>
                  </a:solidFill>
                  <a:latin typeface="仿宋" panose="02010609060101010101" pitchFamily="49" charset="-122"/>
                  <a:ea typeface="仿宋" panose="02010609060101010101" pitchFamily="49" charset="-122"/>
                </a:rPr>
                <a:t>增加血流量</a:t>
              </a:r>
              <a:endParaRPr lang="en-US" altLang="zh-CN" sz="1200" dirty="0">
                <a:solidFill>
                  <a:schemeClr val="tx2"/>
                </a:solidFill>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ü"/>
              </a:pPr>
              <a:r>
                <a:rPr lang="zh-CN" altLang="en-US" sz="1200" dirty="0">
                  <a:solidFill>
                    <a:schemeClr val="tx2"/>
                  </a:solidFill>
                  <a:latin typeface="仿宋" panose="02010609060101010101" pitchFamily="49" charset="-122"/>
                  <a:ea typeface="仿宋" panose="02010609060101010101" pitchFamily="49" charset="-122"/>
                </a:rPr>
                <a:t>改善神经元生理活性</a:t>
              </a:r>
              <a:endParaRPr lang="zh-CN" altLang="en-US" sz="1200" dirty="0">
                <a:solidFill>
                  <a:schemeClr val="tx2"/>
                </a:solidFill>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ü"/>
              </a:pPr>
              <a:r>
                <a:rPr lang="zh-CN" altLang="en-US" sz="1200" dirty="0">
                  <a:solidFill>
                    <a:schemeClr val="tx2"/>
                  </a:solidFill>
                  <a:latin typeface="仿宋" panose="02010609060101010101" pitchFamily="49" charset="-122"/>
                  <a:ea typeface="仿宋" panose="02010609060101010101" pitchFamily="49" charset="-122"/>
                </a:rPr>
                <a:t>增强网络连接</a:t>
              </a:r>
              <a:r>
                <a:rPr lang="zh-CN" altLang="en-US" sz="1400" dirty="0">
                  <a:solidFill>
                    <a:schemeClr val="tx2"/>
                  </a:solidFill>
                  <a:latin typeface="仿宋" panose="02010609060101010101" pitchFamily="49" charset="-122"/>
                  <a:ea typeface="仿宋" panose="02010609060101010101" pitchFamily="49" charset="-122"/>
                </a:rPr>
                <a:t>    </a:t>
              </a:r>
              <a:endParaRPr lang="zh-CN" altLang="en-US" sz="1400" dirty="0">
                <a:solidFill>
                  <a:schemeClr val="tx2"/>
                </a:solidFill>
                <a:latin typeface="仿宋" panose="02010609060101010101" pitchFamily="49" charset="-122"/>
                <a:ea typeface="仿宋" panose="02010609060101010101" pitchFamily="49" charset="-122"/>
              </a:endParaRPr>
            </a:p>
          </p:txBody>
        </p:sp>
      </p:grpSp>
      <p:sp>
        <p:nvSpPr>
          <p:cNvPr id="2" name="文本框 1"/>
          <p:cNvSpPr txBox="1"/>
          <p:nvPr/>
        </p:nvSpPr>
        <p:spPr>
          <a:xfrm>
            <a:off x="8534400" y="3409950"/>
            <a:ext cx="3048000" cy="368300"/>
          </a:xfrm>
          <a:prstGeom prst="rect">
            <a:avLst/>
          </a:prstGeom>
          <a:noFill/>
        </p:spPr>
        <p:txBody>
          <a:bodyPr wrap="square" rtlCol="0">
            <a:spAutoFit/>
          </a:bodyPr>
          <a:lstStyle/>
          <a:p>
            <a:endParaRPr lang="zh-CN" altLang="en-US"/>
          </a:p>
        </p:txBody>
      </p:sp>
      <p:grpSp>
        <p:nvGrpSpPr>
          <p:cNvPr id="4" name="组合 3"/>
          <p:cNvGrpSpPr/>
          <p:nvPr/>
        </p:nvGrpSpPr>
        <p:grpSpPr>
          <a:xfrm>
            <a:off x="383666" y="237879"/>
            <a:ext cx="1826134" cy="334123"/>
            <a:chOff x="3779909" y="1777380"/>
            <a:chExt cx="4896547" cy="445781"/>
          </a:xfrm>
        </p:grpSpPr>
        <p:sp>
          <p:nvSpPr>
            <p:cNvPr id="5" name="矩形 4"/>
            <p:cNvSpPr/>
            <p:nvPr/>
          </p:nvSpPr>
          <p:spPr>
            <a:xfrm>
              <a:off x="3779912" y="1777380"/>
              <a:ext cx="4896544" cy="432048"/>
            </a:xfrm>
            <a:prstGeom prst="rect">
              <a:avLst/>
            </a:prstGeom>
            <a:noFill/>
            <a:ln w="12700" cap="flat" cmpd="sng" algn="ctr">
              <a:solidFill>
                <a:schemeClr val="tx2"/>
              </a:solid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sz="1600" kern="0">
                <a:solidFill>
                  <a:sysClr val="window" lastClr="FFFFFF"/>
                </a:solidFill>
                <a:ea typeface="微软雅黑" panose="020B0503020204020204" charset="-122"/>
              </a:endParaRPr>
            </a:p>
          </p:txBody>
        </p:sp>
        <p:sp>
          <p:nvSpPr>
            <p:cNvPr id="6" name="矩形 5"/>
            <p:cNvSpPr/>
            <p:nvPr/>
          </p:nvSpPr>
          <p:spPr>
            <a:xfrm>
              <a:off x="3779909" y="1777380"/>
              <a:ext cx="976686" cy="432048"/>
            </a:xfrm>
            <a:prstGeom prst="rect">
              <a:avLst/>
            </a:prstGeom>
            <a:solidFill>
              <a:schemeClr val="tx2"/>
            </a:solidFill>
            <a:ln w="12700" cap="flat" cmpd="sng" algn="ctr">
              <a:solidFill>
                <a:schemeClr val="tx2"/>
              </a:solidFill>
              <a:prstDash val="solid"/>
            </a:ln>
            <a:effectLst/>
          </p:spPr>
          <p:txBody>
            <a:bodyPr rtlCol="0" anchor="ctr"/>
            <a:lstStyle/>
            <a:p>
              <a:pPr algn="ctr">
                <a:defRPr/>
              </a:pPr>
              <a:r>
                <a:rPr lang="en-US" altLang="zh-CN" sz="1600" kern="0" dirty="0">
                  <a:solidFill>
                    <a:sysClr val="window" lastClr="FFFFFF"/>
                  </a:solidFill>
                  <a:latin typeface="Broadway" panose="04040905080B02020502" pitchFamily="82" charset="0"/>
                  <a:ea typeface="微软雅黑" panose="020B0503020204020204" charset="-122"/>
                </a:rPr>
                <a:t>2</a:t>
              </a:r>
              <a:endParaRPr lang="en-US" altLang="zh-CN" sz="1600" kern="0" dirty="0">
                <a:solidFill>
                  <a:sysClr val="window" lastClr="FFFFFF"/>
                </a:solidFill>
                <a:latin typeface="Broadway" panose="04040905080B02020502" pitchFamily="82" charset="0"/>
                <a:ea typeface="微软雅黑" panose="020B0503020204020204" charset="-122"/>
              </a:endParaRPr>
            </a:p>
          </p:txBody>
        </p:sp>
        <p:sp>
          <p:nvSpPr>
            <p:cNvPr id="7" name="TextBox 37"/>
            <p:cNvSpPr txBox="1"/>
            <p:nvPr/>
          </p:nvSpPr>
          <p:spPr>
            <a:xfrm>
              <a:off x="4382368" y="1824127"/>
              <a:ext cx="4078064" cy="399034"/>
            </a:xfrm>
            <a:prstGeom prst="rect">
              <a:avLst/>
            </a:prstGeom>
            <a:noFill/>
          </p:spPr>
          <p:txBody>
            <a:bodyPr wrap="square" rtlCol="0">
              <a:spAutoFit/>
            </a:bodyPr>
            <a:lstStyle/>
            <a:p>
              <a:pPr algn="ctr" defTabSz="913765">
                <a:defRPr/>
              </a:pPr>
              <a:r>
                <a:rPr lang="zh-CN" altLang="en-US" sz="1350" b="1" dirty="0">
                  <a:solidFill>
                    <a:srgbClr val="1F497D"/>
                  </a:solidFill>
                  <a:latin typeface="微软雅黑" panose="020B0503020204020204" charset="-122"/>
                  <a:ea typeface="微软雅黑" panose="020B0503020204020204" charset="-122"/>
                </a:rPr>
                <a:t>研 究 背 景</a:t>
              </a:r>
              <a:endParaRPr lang="zh-CN" altLang="en-US" sz="1350" b="1" dirty="0">
                <a:solidFill>
                  <a:srgbClr val="1F497D"/>
                </a:solidFill>
                <a:latin typeface="微软雅黑" panose="020B0503020204020204" charset="-122"/>
                <a:ea typeface="微软雅黑" panose="020B0503020204020204" charset="-122"/>
              </a:endParaRPr>
            </a:p>
          </p:txBody>
        </p:sp>
      </p:grpSp>
      <p:sp>
        <p:nvSpPr>
          <p:cNvPr id="8" name="箭头: 右 7"/>
          <p:cNvSpPr/>
          <p:nvPr/>
        </p:nvSpPr>
        <p:spPr>
          <a:xfrm flipH="1">
            <a:off x="5755715" y="2312369"/>
            <a:ext cx="751117" cy="338554"/>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p:cNvSpPr/>
          <p:nvPr/>
        </p:nvSpPr>
        <p:spPr>
          <a:xfrm>
            <a:off x="2743509" y="2419599"/>
            <a:ext cx="751117" cy="338554"/>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7086600" y="113030"/>
            <a:ext cx="1905000" cy="709930"/>
          </a:xfrm>
          <a:prstGeom prst="rect">
            <a:avLst/>
          </a:prstGeom>
        </p:spPr>
      </p:pic>
      <p:sp>
        <p:nvSpPr>
          <p:cNvPr id="11" name="文本框 10"/>
          <p:cNvSpPr txBox="1"/>
          <p:nvPr/>
        </p:nvSpPr>
        <p:spPr>
          <a:xfrm>
            <a:off x="3213735" y="1123950"/>
            <a:ext cx="3078480" cy="337185"/>
          </a:xfrm>
          <a:prstGeom prst="rect">
            <a:avLst/>
          </a:prstGeom>
          <a:noFill/>
        </p:spPr>
        <p:txBody>
          <a:bodyPr wrap="square" rtlCol="0" anchor="t">
            <a:spAutoFit/>
          </a:bodyPr>
          <a:p>
            <a:r>
              <a:rPr lang="zh-CN" altLang="en-US" sz="1600" b="1" dirty="0">
                <a:solidFill>
                  <a:schemeClr val="tx2"/>
                </a:solidFill>
                <a:latin typeface="汉仪旗黑-85S" charset="0"/>
                <a:cs typeface="汉仪旗黑-85S" charset="0"/>
                <a:sym typeface="+mn-ea"/>
              </a:rPr>
              <a:t>脑血流是神经元一切活动的基础</a:t>
            </a:r>
            <a:endParaRPr lang="zh-CN" altLang="en-US" sz="1600" dirty="0">
              <a:solidFill>
                <a:srgbClr val="FF0000"/>
              </a:solidFill>
              <a:latin typeface="仿宋" panose="02010609060101010101" pitchFamily="49" charset="-122"/>
              <a:ea typeface="仿宋" panose="02010609060101010101" pitchFamily="49" charset="-122"/>
              <a:sym typeface="+mn-ea"/>
            </a:endParaRPr>
          </a:p>
        </p:txBody>
      </p:sp>
      <p:sp>
        <p:nvSpPr>
          <p:cNvPr id="13" name="文本框 12"/>
          <p:cNvSpPr txBox="1"/>
          <p:nvPr/>
        </p:nvSpPr>
        <p:spPr>
          <a:xfrm>
            <a:off x="565785" y="590550"/>
            <a:ext cx="5105400" cy="337185"/>
          </a:xfrm>
          <a:prstGeom prst="rect">
            <a:avLst/>
          </a:prstGeom>
          <a:noFill/>
        </p:spPr>
        <p:txBody>
          <a:bodyPr wrap="square" rtlCol="0" anchor="t">
            <a:spAutoFit/>
          </a:bodyPr>
          <a:p>
            <a:r>
              <a:rPr lang="zh-CN" sz="1600" b="1" dirty="0">
                <a:solidFill>
                  <a:srgbClr val="FF0000"/>
                </a:solidFill>
                <a:cs typeface="Arial" panose="020B0604020202020204" pitchFamily="34" charset="0"/>
                <a:sym typeface="+mn-ea"/>
              </a:rPr>
              <a:t>孤独症、认知障碍、睡眠障碍</a:t>
            </a:r>
            <a:r>
              <a:rPr lang="zh-CN" sz="1600" b="1" dirty="0">
                <a:solidFill>
                  <a:schemeClr val="tx2"/>
                </a:solidFill>
                <a:cs typeface="Arial" panose="020B0604020202020204" pitchFamily="34" charset="0"/>
                <a:sym typeface="+mn-ea"/>
              </a:rPr>
              <a:t>等脑功能疾病的的共性</a:t>
            </a:r>
            <a:endParaRPr lang="zh-CN" altLang="en-US" sz="1600" b="1" dirty="0">
              <a:solidFill>
                <a:schemeClr val="tx2"/>
              </a:solidFill>
              <a:latin typeface="汉仪旗黑-85S" charset="0"/>
              <a:cs typeface="汉仪旗黑-85S" charset="0"/>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TAG_VERSION" val="1.0"/>
  <p:tag name="KSO_WM_BEAUTIFY_FLAG" val="#wm#"/>
  <p:tag name="KSO_WM_UNIT_TYPE" val="i"/>
  <p:tag name="KSO_WM_UNIT_ID" val="diagram191_4*i*0"/>
  <p:tag name="KSO_WM_TEMPLATE_CATEGORY" val="diagram"/>
  <p:tag name="KSO_WM_TEMPLATE_INDEX" val="191"/>
  <p:tag name="KSO_WM_UNIT_INDEX" val="0"/>
</p:tagLst>
</file>

<file path=ppt/tags/tag14.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1"/>
  <p:tag name="KSO_WM_UNIT_ID" val="diagram191_4*m_i*1_1"/>
  <p:tag name="KSO_WM_UNIT_LAYERLEVEL" val="1_1"/>
  <p:tag name="KSO_WM_DIAGRAM_GROUP_CODE" val="m1-1"/>
  <p:tag name="KSO_WM_UNIT_LINE_FORE_SCHEMECOLOR_INDEX" val="7"/>
  <p:tag name="KSO_WM_UNIT_LINE_FILL_TYPE" val="2"/>
  <p:tag name="KSO_WM_UNIT_TEXT_FILL_FORE_SCHEMECOLOR_INDEX" val="7"/>
  <p:tag name="KSO_WM_UNIT_TEXT_FILL_TYPE" val="1"/>
</p:tagLst>
</file>

<file path=ppt/tags/tag15.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2"/>
  <p:tag name="KSO_WM_UNIT_ID" val="diagram191_4*m_i*1_2"/>
  <p:tag name="KSO_WM_UNIT_LAYERLEVEL" val="1_1"/>
  <p:tag name="KSO_WM_DIAGRAM_GROUP_CODE" val="m1-1"/>
  <p:tag name="KSO_WM_UNIT_LINE_FORE_SCHEMECOLOR_INDEX" val="14"/>
  <p:tag name="KSO_WM_UNIT_LINE_FILL_TYPE" val="2"/>
  <p:tag name="KSO_WM_UNIT_TEXT_FILL_FORE_SCHEMECOLOR_INDEX" val="2"/>
  <p:tag name="KSO_WM_UNIT_TEXT_FILL_TYPE" val="1"/>
</p:tagLst>
</file>

<file path=ppt/tags/tag16.xml><?xml version="1.0" encoding="utf-8"?>
<p:tagLst xmlns:p="http://schemas.openxmlformats.org/presentationml/2006/main">
  <p:tag name="KSO_WM_TEMPLATE_CATEGORY" val="diagram"/>
  <p:tag name="KSO_WM_TEMPLATE_INDEX" val="191"/>
  <p:tag name="KSO_WM_TAG_VERSION" val="1.0"/>
  <p:tag name="KSO_WM_BEAUTIFY_FLAG" val="#wm#"/>
  <p:tag name="KSO_WM_UNIT_TYPE" val="m_h_a"/>
  <p:tag name="KSO_WM_UNIT_INDEX" val="1_3_1"/>
  <p:tag name="KSO_WM_UNIT_ID" val="diagram191_4*m_h_a*1_3_1"/>
  <p:tag name="KSO_WM_UNIT_LAYERLEVEL" val="1_1_1"/>
  <p:tag name="KSO_WM_UNIT_VALUE" val="9"/>
  <p:tag name="KSO_WM_UNIT_HIGHLIGHT" val="0"/>
  <p:tag name="KSO_WM_UNIT_COMPATIBLE" val="0"/>
  <p:tag name="KSO_WM_UNIT_CLEAR" val="0"/>
  <p:tag name="KSO_WM_DIAGRAM_GROUP_CODE" val="m1-1"/>
  <p:tag name="KSO_WM_UNIT_PRESET_TEXT" val="EIUSMOD"/>
  <p:tag name="KSO_WM_UNIT_TEXT_FILL_FORE_SCHEMECOLOR_INDEX" val="7"/>
  <p:tag name="KSO_WM_UNIT_TEXT_FILL_TYPE" val="1"/>
</p:tagLst>
</file>

<file path=ppt/tags/tag17.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3"/>
  <p:tag name="KSO_WM_UNIT_ID" val="diagram191_4*m_i*1_3"/>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8.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4"/>
  <p:tag name="KSO_WM_UNIT_ID" val="diagram191_4*m_i*1_4"/>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9.xml><?xml version="1.0" encoding="utf-8"?>
<p:tagLst xmlns:p="http://schemas.openxmlformats.org/presentationml/2006/main">
  <p:tag name="KSO_WM_TAG_VERSION" val="1.0"/>
  <p:tag name="KSO_WM_BEAUTIFY_FLAG" val="#wm#"/>
  <p:tag name="KSO_WM_UNIT_TYPE" val="i"/>
  <p:tag name="KSO_WM_UNIT_ID" val="diagram191_4*i*13"/>
  <p:tag name="KSO_WM_TEMPLATE_CATEGORY" val="diagram"/>
  <p:tag name="KSO_WM_TEMPLATE_INDEX" val="191"/>
  <p:tag name="KSO_WM_UNIT_INDEX" val="13"/>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5"/>
  <p:tag name="KSO_WM_UNIT_ID" val="diagram191_4*m_i*1_5"/>
  <p:tag name="KSO_WM_UNIT_LAYERLEVEL" val="1_1"/>
  <p:tag name="KSO_WM_DIAGRAM_GROUP_CODE" val="m1-1"/>
  <p:tag name="KSO_WM_UNIT_LINE_FORE_SCHEMECOLOR_INDEX" val="6"/>
  <p:tag name="KSO_WM_UNIT_LINE_FILL_TYPE" val="2"/>
  <p:tag name="KSO_WM_UNIT_TEXT_FILL_FORE_SCHEMECOLOR_INDEX" val="6"/>
  <p:tag name="KSO_WM_UNIT_TEXT_FILL_TYPE" val="1"/>
</p:tagLst>
</file>

<file path=ppt/tags/tag21.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6"/>
  <p:tag name="KSO_WM_UNIT_ID" val="diagram191_4*m_i*1_6"/>
  <p:tag name="KSO_WM_UNIT_LAYERLEVEL" val="1_1"/>
  <p:tag name="KSO_WM_DIAGRAM_GROUP_CODE" val="m1-1"/>
  <p:tag name="KSO_WM_UNIT_LINE_FORE_SCHEMECOLOR_INDEX" val="14"/>
  <p:tag name="KSO_WM_UNIT_LINE_FILL_TYPE" val="2"/>
  <p:tag name="KSO_WM_UNIT_TEXT_FILL_FORE_SCHEMECOLOR_INDEX" val="2"/>
  <p:tag name="KSO_WM_UNIT_TEXT_FILL_TYPE" val="1"/>
</p:tagLst>
</file>

<file path=ppt/tags/tag22.xml><?xml version="1.0" encoding="utf-8"?>
<p:tagLst xmlns:p="http://schemas.openxmlformats.org/presentationml/2006/main">
  <p:tag name="KSO_WM_TEMPLATE_CATEGORY" val="diagram"/>
  <p:tag name="KSO_WM_TEMPLATE_INDEX" val="191"/>
  <p:tag name="KSO_WM_TAG_VERSION" val="1.0"/>
  <p:tag name="KSO_WM_BEAUTIFY_FLAG" val="#wm#"/>
  <p:tag name="KSO_WM_UNIT_TYPE" val="m_h_a"/>
  <p:tag name="KSO_WM_UNIT_INDEX" val="1_2_1"/>
  <p:tag name="KSO_WM_UNIT_ID" val="diagram191_4*m_h_a*1_2_1"/>
  <p:tag name="KSO_WM_UNIT_LAYERLEVEL" val="1_1_1"/>
  <p:tag name="KSO_WM_UNIT_VALUE" val="9"/>
  <p:tag name="KSO_WM_UNIT_HIGHLIGHT" val="0"/>
  <p:tag name="KSO_WM_UNIT_COMPATIBLE" val="0"/>
  <p:tag name="KSO_WM_UNIT_CLEAR" val="0"/>
  <p:tag name="KSO_WM_DIAGRAM_GROUP_CODE" val="m1-1"/>
  <p:tag name="KSO_WM_UNIT_PRESET_TEXT" val="EIUSMOD"/>
  <p:tag name="KSO_WM_UNIT_TEXT_FILL_FORE_SCHEMECOLOR_INDEX" val="6"/>
  <p:tag name="KSO_WM_UNIT_TEXT_FILL_TYPE" val="1"/>
</p:tagLst>
</file>

<file path=ppt/tags/tag23.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7"/>
  <p:tag name="KSO_WM_UNIT_ID" val="diagram191_4*m_i*1_7"/>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24.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8"/>
  <p:tag name="KSO_WM_UNIT_ID" val="diagram191_4*m_i*1_8"/>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25.xml><?xml version="1.0" encoding="utf-8"?>
<p:tagLst xmlns:p="http://schemas.openxmlformats.org/presentationml/2006/main">
  <p:tag name="KSO_WM_TAG_VERSION" val="1.0"/>
  <p:tag name="KSO_WM_BEAUTIFY_FLAG" val="#wm#"/>
  <p:tag name="KSO_WM_UNIT_TYPE" val="i"/>
  <p:tag name="KSO_WM_UNIT_ID" val="diagram191_4*i*26"/>
  <p:tag name="KSO_WM_TEMPLATE_CATEGORY" val="diagram"/>
  <p:tag name="KSO_WM_TEMPLATE_INDEX" val="191"/>
  <p:tag name="KSO_WM_UNIT_INDEX" val="26"/>
</p:tagLst>
</file>

<file path=ppt/tags/tag26.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9"/>
  <p:tag name="KSO_WM_UNIT_ID" val="diagram191_4*m_i*1_9"/>
  <p:tag name="KSO_WM_UNIT_LAYERLEVEL" val="1_1"/>
  <p:tag name="KSO_WM_DIAGRAM_GROUP_CODE" val="m1-1"/>
  <p:tag name="KSO_WM_UNIT_LINE_FORE_SCHEMECOLOR_INDEX" val="5"/>
  <p:tag name="KSO_WM_UNIT_LINE_FILL_TYPE" val="2"/>
  <p:tag name="KSO_WM_UNIT_TEXT_FILL_FORE_SCHEMECOLOR_INDEX" val="5"/>
  <p:tag name="KSO_WM_UNIT_TEXT_FILL_TYPE" val="1"/>
</p:tagLst>
</file>

<file path=ppt/tags/tag27.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10"/>
  <p:tag name="KSO_WM_UNIT_ID" val="diagram191_4*m_i*1_10"/>
  <p:tag name="KSO_WM_UNIT_LAYERLEVEL" val="1_1"/>
  <p:tag name="KSO_WM_DIAGRAM_GROUP_CODE" val="m1-1"/>
  <p:tag name="KSO_WM_UNIT_LINE_FORE_SCHEMECOLOR_INDEX" val="14"/>
  <p:tag name="KSO_WM_UNIT_LINE_FILL_TYPE" val="2"/>
  <p:tag name="KSO_WM_UNIT_TEXT_FILL_FORE_SCHEMECOLOR_INDEX" val="2"/>
  <p:tag name="KSO_WM_UNIT_TEXT_FILL_TYPE" val="1"/>
</p:tagLst>
</file>

<file path=ppt/tags/tag28.xml><?xml version="1.0" encoding="utf-8"?>
<p:tagLst xmlns:p="http://schemas.openxmlformats.org/presentationml/2006/main">
  <p:tag name="KSO_WM_TEMPLATE_CATEGORY" val="diagram"/>
  <p:tag name="KSO_WM_TEMPLATE_INDEX" val="191"/>
  <p:tag name="KSO_WM_TAG_VERSION" val="1.0"/>
  <p:tag name="KSO_WM_BEAUTIFY_FLAG" val="#wm#"/>
  <p:tag name="KSO_WM_UNIT_TYPE" val="m_h_a"/>
  <p:tag name="KSO_WM_UNIT_INDEX" val="1_1_1"/>
  <p:tag name="KSO_WM_UNIT_ID" val="diagram191_4*m_h_a*1_1_1"/>
  <p:tag name="KSO_WM_UNIT_LAYERLEVEL" val="1_1_1"/>
  <p:tag name="KSO_WM_UNIT_VALUE" val="9"/>
  <p:tag name="KSO_WM_UNIT_HIGHLIGHT" val="0"/>
  <p:tag name="KSO_WM_UNIT_COMPATIBLE" val="0"/>
  <p:tag name="KSO_WM_UNIT_CLEAR" val="0"/>
  <p:tag name="KSO_WM_DIAGRAM_GROUP_CODE" val="m1-1"/>
  <p:tag name="KSO_WM_UNIT_PRESET_TEXT" val="EIUSMOD"/>
  <p:tag name="KSO_WM_UNIT_TEXT_FILL_FORE_SCHEMECOLOR_INDEX" val="5"/>
  <p:tag name="KSO_WM_UNIT_TEXT_FILL_TYPE" val="1"/>
</p:tagLst>
</file>

<file path=ppt/tags/tag29.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11"/>
  <p:tag name="KSO_WM_UNIT_ID" val="diagram191_4*m_i*1_1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3.xml><?xml version="1.0" encoding="utf-8"?>
<p:tagLst xmlns:p="http://schemas.openxmlformats.org/presentationml/2006/main">
  <p:tag name="KSO_WM_UNIT_TABLE_BEAUTIFY" val="smartTable{5b0af080-e63f-4e0d-9dd8-b311ec65b05a}"/>
  <p:tag name="TABLE_ENDDRAG_ORIGIN_RECT" val="238*245"/>
  <p:tag name="TABLE_ENDDRAG_RECT" val="36*130*238*245"/>
</p:tagLst>
</file>

<file path=ppt/tags/tag30.xml><?xml version="1.0" encoding="utf-8"?>
<p:tagLst xmlns:p="http://schemas.openxmlformats.org/presentationml/2006/main">
  <p:tag name="KSO_WM_TEMPLATE_CATEGORY" val="diagram"/>
  <p:tag name="KSO_WM_TEMPLATE_INDEX" val="191"/>
  <p:tag name="KSO_WM_UNIT_CLEAR" val="1"/>
  <p:tag name="KSO_WM_TAG_VERSION" val="1.0"/>
  <p:tag name="KSO_WM_BEAUTIFY_FLAG" val="#wm#"/>
  <p:tag name="KSO_WM_UNIT_TYPE" val="m_i"/>
  <p:tag name="KSO_WM_UNIT_INDEX" val="1_12"/>
  <p:tag name="KSO_WM_UNIT_ID" val="diagram191_4*m_i*1_12"/>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TEMPLATE_CATEGORY" val="diagram"/>
  <p:tag name="KSO_WM_TEMPLATE_INDEX" val="191"/>
  <p:tag name="KSO_WM_UNIT_CLEAR" val="1"/>
  <p:tag name="KSO_WM_TAG_VERSION" val="1.0"/>
  <p:tag name="KSO_WM_BEAUTIFY_FLAG" val=""/>
  <p:tag name="KSO_WM_UNIT_TYPE" val="m_i"/>
  <p:tag name="KSO_WM_UNIT_INDEX" val="1_11"/>
  <p:tag name="KSO_WM_UNIT_ID" val="diagram191_4*m_i*1_1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43.xml><?xml version="1.0" encoding="utf-8"?>
<p:tagLst xmlns:p="http://schemas.openxmlformats.org/presentationml/2006/main">
  <p:tag name="KSO_WM_TEMPLATE_CATEGORY" val="diagram"/>
  <p:tag name="KSO_WM_TEMPLATE_INDEX" val="191"/>
  <p:tag name="KSO_WM_UNIT_CLEAR" val="1"/>
  <p:tag name="KSO_WM_TAG_VERSION" val="1.0"/>
  <p:tag name="KSO_WM_BEAUTIFY_FLAG" val=""/>
  <p:tag name="KSO_WM_UNIT_TYPE" val="m_i"/>
  <p:tag name="KSO_WM_UNIT_INDEX" val="1_12"/>
  <p:tag name="KSO_WM_UNIT_ID" val="diagram191_4*m_i*1_12"/>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44.xml><?xml version="1.0" encoding="utf-8"?>
<p:tagLst xmlns:p="http://schemas.openxmlformats.org/presentationml/2006/main">
  <p:tag name="KSO_WM_TEMPLATE_CATEGORY" val="diagram"/>
  <p:tag name="KSO_WM_TEMPLATE_INDEX" val="191"/>
  <p:tag name="KSO_WM_UNIT_CLEAR" val="1"/>
  <p:tag name="KSO_WM_TAG_VERSION" val="1.0"/>
  <p:tag name="KSO_WM_BEAUTIFY_FLAG" val=""/>
  <p:tag name="KSO_WM_UNIT_TYPE" val="m_i"/>
  <p:tag name="KSO_WM_UNIT_INDEX" val="1_12"/>
  <p:tag name="KSO_WM_UNIT_ID" val="diagram191_4*m_i*1_12"/>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45.xml><?xml version="1.0" encoding="utf-8"?>
<p:tagLst xmlns:p="http://schemas.openxmlformats.org/presentationml/2006/main">
  <p:tag name="KSO_WM_TEMPLATE_CATEGORY" val="diagram"/>
  <p:tag name="KSO_WM_TEMPLATE_INDEX" val="191"/>
  <p:tag name="KSO_WM_UNIT_CLEAR" val="1"/>
  <p:tag name="KSO_WM_TAG_VERSION" val="1.0"/>
  <p:tag name="KSO_WM_BEAUTIFY_FLAG" val=""/>
  <p:tag name="KSO_WM_UNIT_TYPE" val="m_i"/>
  <p:tag name="KSO_WM_UNIT_INDEX" val="1_12"/>
  <p:tag name="KSO_WM_UNIT_ID" val="diagram191_4*m_i*1_12"/>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UNIT_PLACING_PICTURE_USER_VIEWPORT" val="{&quot;height&quot;:3720,&quot;width&quot;:8294}"/>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1751.4425196850393,&quot;width&quot;:2588.3874015748033}"/>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UNIT_TABLE_BEAUTIFY" val="smartTable{d46937f4-6f05-4366-8268-f7bc95a9fd7a}"/>
</p:tagLst>
</file>

<file path=ppt/tags/tag69.xml><?xml version="1.0" encoding="utf-8"?>
<p:tagLst xmlns:p="http://schemas.openxmlformats.org/presentationml/2006/main">
  <p:tag name="KSO_WM_UNIT_TABLE_BEAUTIFY" val="smartTable{b49fafd3-b40e-4888-8d09-b3be49096e16}"/>
  <p:tag name="TABLE_ENDDRAG_ORIGIN_RECT" val="470*26"/>
  <p:tag name="TABLE_ENDDRAG_RECT" val="84*131*470*26"/>
</p:tagLst>
</file>

<file path=ppt/tags/tag7.xml><?xml version="1.0" encoding="utf-8"?>
<p:tagLst xmlns:p="http://schemas.openxmlformats.org/presentationml/2006/main">
  <p:tag name="KSO_WM_UNIT_PLACING_PICTURE_USER_VIEWPORT" val="{&quot;height&quot;:3602,&quot;width&quot;:5259}"/>
</p:tagLst>
</file>

<file path=ppt/tags/tag70.xml><?xml version="1.0" encoding="utf-8"?>
<p:tagLst xmlns:p="http://schemas.openxmlformats.org/presentationml/2006/main">
  <p:tag name="KSO_WM_UNIT_PLACING_PICTURE_USER_VIEWPORT" val="{&quot;height&quot;:1485,&quot;width&quot;:1140}"/>
</p:tagLst>
</file>

<file path=ppt/tags/tag71.xml><?xml version="1.0" encoding="utf-8"?>
<p:tagLst xmlns:p="http://schemas.openxmlformats.org/presentationml/2006/main">
  <p:tag name="KSO_WPP_MARK_KEY" val="f1709385-b45e-47c5-9d20-f5d9060bf77d"/>
  <p:tag name="COMMONDATA" val="eyJoZGlkIjoiZTA4NzIyN2MxYTlmMzQ1NGE2MjU5NWRkMjhlOGMxYTAifQ=="/>
  <p:tag name="commondata" val="eyJoZGlkIjoiMTZiNWFkMjUzMDcxZjA3ODRmMWY2NDdhOTM3NDU3MmM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UNIT_PLACING_PICTURE_USER_VIEWPORT" val="{&quot;height&quot;:3500.3133858267715,&quot;width&quot;:9664.4677165354333}"/>
  <p:tag name="REFSHAPE" val="1737369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5920</Words>
  <Application>WPS 演示</Application>
  <PresentationFormat>全屏显示(16:9)</PresentationFormat>
  <Paragraphs>643</Paragraphs>
  <Slides>25</Slides>
  <Notes>1</Notes>
  <HiddenSlides>0</HiddenSlides>
  <MMClips>1</MMClips>
  <ScaleCrop>false</ScaleCrop>
  <HeadingPairs>
    <vt:vector size="8" baseType="variant">
      <vt:variant>
        <vt:lpstr>已用的字体</vt:lpstr>
      </vt:variant>
      <vt:variant>
        <vt:i4>24</vt:i4>
      </vt:variant>
      <vt:variant>
        <vt:lpstr>主题</vt:lpstr>
      </vt:variant>
      <vt:variant>
        <vt:i4>6</vt:i4>
      </vt:variant>
      <vt:variant>
        <vt:lpstr>嵌入 OLE 服务器</vt:lpstr>
      </vt:variant>
      <vt:variant>
        <vt:i4>9</vt:i4>
      </vt:variant>
      <vt:variant>
        <vt:lpstr>幻灯片标题</vt:lpstr>
      </vt:variant>
      <vt:variant>
        <vt:i4>25</vt:i4>
      </vt:variant>
    </vt:vector>
  </HeadingPairs>
  <TitlesOfParts>
    <vt:vector size="64" baseType="lpstr">
      <vt:lpstr>Arial</vt:lpstr>
      <vt:lpstr>宋体</vt:lpstr>
      <vt:lpstr>Wingdings</vt:lpstr>
      <vt:lpstr>微软雅黑</vt:lpstr>
      <vt:lpstr>Impact</vt:lpstr>
      <vt:lpstr>仿宋</vt:lpstr>
      <vt:lpstr>Broadway</vt:lpstr>
      <vt:lpstr>等线 Light</vt:lpstr>
      <vt:lpstr>Wingdings</vt:lpstr>
      <vt:lpstr>Wingdings</vt:lpstr>
      <vt:lpstr>Calibri</vt:lpstr>
      <vt:lpstr>Impact MT Std</vt:lpstr>
      <vt:lpstr>方正兰亭黑_GBK</vt:lpstr>
      <vt:lpstr>Calibri</vt:lpstr>
      <vt:lpstr>Times New Roman</vt:lpstr>
      <vt:lpstr>微软雅黑 Light</vt:lpstr>
      <vt:lpstr>汉仪旗黑-85S</vt:lpstr>
      <vt:lpstr>黑体</vt:lpstr>
      <vt:lpstr>Times New Roman</vt:lpstr>
      <vt:lpstr>Arial Unicode MS</vt:lpstr>
      <vt:lpstr>等线</vt:lpstr>
      <vt:lpstr>汉仪晓波折纸体简</vt:lpstr>
      <vt:lpstr>Arial</vt:lpstr>
      <vt:lpstr>方正兰亭黑简体</vt:lpstr>
      <vt:lpstr>Office Theme</vt:lpstr>
      <vt:lpstr>1_Office Theme</vt:lpstr>
      <vt:lpstr>3_Office Theme</vt:lpstr>
      <vt:lpstr>5_Office Theme</vt:lpstr>
      <vt:lpstr>8_Office Theme</vt:lpstr>
      <vt:lpstr>4_Office Theme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科研合作及成果</vt:lpstr>
      <vt:lpstr>PowerPoint 演示文稿</vt:lpstr>
      <vt:lpstr>认识脑、保护脑：大脑各区域基础功能</vt:lpstr>
      <vt:lpstr>PowerPoint 演示文稿</vt:lpstr>
      <vt:lpstr>PowerPoint 演示文稿</vt:lpstr>
      <vt:lpstr>康贝生物创新技术：经颅磁电联合治疗工作站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非侵入性脑功能治疗产品分析与对比——独家性能产品，填补市场空白</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项目名称：</dc:title>
  <dc:creator>Zhang, Hua Fen</dc:creator>
  <cp:lastModifiedBy>花伴朝云✨</cp:lastModifiedBy>
  <cp:revision>158</cp:revision>
  <dcterms:created xsi:type="dcterms:W3CDTF">2022-10-26T13:00:00Z</dcterms:created>
  <dcterms:modified xsi:type="dcterms:W3CDTF">2024-12-17T02:36:58Z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2022-10-08T17:00:00Z</vt:filetime>
  </property>
  <property fmtid="{D5CDD505-2E9C-101B-9397-08002B2CF9AE}" pid="3" name="Creator">
    <vt:lpwstr>WPS 演示</vt:lpwstr>
  </property>
  <property fmtid="{D5CDD505-2E9C-101B-9397-08002B2CF9AE}" pid="4" name="LastSaved">
    <vt:filetime>2022-11-10T17:00:00Z</vt:filetime>
  </property>
  <property fmtid="{D5CDD505-2E9C-101B-9397-08002B2CF9AE}" pid="5" name="ICV">
    <vt:lpwstr>25640E287A6B42FDADE81E66882168D1_13</vt:lpwstr>
  </property>
  <property fmtid="{D5CDD505-2E9C-101B-9397-08002B2CF9AE}" pid="6" name="KSOProductBuildVer">
    <vt:lpwstr>2052-12.1.0.18166</vt:lpwstr>
  </property>
  <property fmtid="{D5CDD505-2E9C-101B-9397-08002B2CF9AE}" pid="7" name="MSIP_Label_e81acc0d-dcc4-4dc9-a2c5-be70b05a2fe6_Enabled">
    <vt:lpwstr>true</vt:lpwstr>
  </property>
  <property fmtid="{D5CDD505-2E9C-101B-9397-08002B2CF9AE}" pid="8" name="MSIP_Label_e81acc0d-dcc4-4dc9-a2c5-be70b05a2fe6_SetDate">
    <vt:lpwstr>2022-10-27T01:41:17Z</vt:lpwstr>
  </property>
  <property fmtid="{D5CDD505-2E9C-101B-9397-08002B2CF9AE}" pid="9" name="MSIP_Label_e81acc0d-dcc4-4dc9-a2c5-be70b05a2fe6_Method">
    <vt:lpwstr>Privileged</vt:lpwstr>
  </property>
  <property fmtid="{D5CDD505-2E9C-101B-9397-08002B2CF9AE}" pid="10" name="MSIP_Label_e81acc0d-dcc4-4dc9-a2c5-be70b05a2fe6_Name">
    <vt:lpwstr>e81acc0d-dcc4-4dc9-a2c5-be70b05a2fe6</vt:lpwstr>
  </property>
  <property fmtid="{D5CDD505-2E9C-101B-9397-08002B2CF9AE}" pid="11" name="MSIP_Label_e81acc0d-dcc4-4dc9-a2c5-be70b05a2fe6_SiteId">
    <vt:lpwstr>a00de4ec-48a8-43a6-be74-e31274e2060d</vt:lpwstr>
  </property>
  <property fmtid="{D5CDD505-2E9C-101B-9397-08002B2CF9AE}" pid="12" name="MSIP_Label_e81acc0d-dcc4-4dc9-a2c5-be70b05a2fe6_ActionId">
    <vt:lpwstr>9711de49-dae1-4ba4-98a6-6b786919349d</vt:lpwstr>
  </property>
  <property fmtid="{D5CDD505-2E9C-101B-9397-08002B2CF9AE}" pid="13" name="MSIP_Label_e81acc0d-dcc4-4dc9-a2c5-be70b05a2fe6_ContentBits">
    <vt:lpwstr>0</vt:lpwstr>
  </property>
  <property fmtid="{D5CDD505-2E9C-101B-9397-08002B2CF9AE}" pid="14" name="MerckAIPLabel">
    <vt:lpwstr>NotClassified</vt:lpwstr>
  </property>
  <property fmtid="{D5CDD505-2E9C-101B-9397-08002B2CF9AE}" pid="15" name="MerckAIPDataExchange">
    <vt:lpwstr>!MRKMIP@NotClassified</vt:lpwstr>
  </property>
</Properties>
</file>